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979E0595-C38E-4C97-A70C-6A2DCD2F984D}" type="datetimeFigureOut">
              <a:rPr lang="en-US"/>
              <a:pPr>
                <a:defRPr/>
              </a:pPr>
              <a:t>4/9/2014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1E9872CE-7981-4800-9DC0-FAC6D40F9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CBC0-9EDD-4C74-8D9E-5A4682AEC2F7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EF62-E0E4-4B09-AADC-CA7CEA5478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6DAF-7FDC-4869-ABCF-CF7D8D22BFB1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5F86-B079-40EE-BFEA-E03C3EA9C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0365-36F0-42E0-88C3-AF50FD42874B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D4EB-6231-4E3B-8FC4-33F70873C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EB28-6D6D-467C-9133-E86F691BC566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6492-88B0-4627-88F6-735CC9A8E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88F2-785F-4123-A4AC-637536FE3264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C558-9A82-43A4-B709-837B4EC07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7129-62B0-4F18-BE1F-C2596C7E8FC0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6710-D02F-4DA6-870B-8303A7A2A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E4D9-4BA4-4154-B14B-1EE9F7BB8EF1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B5FB-C2A7-4230-BC4C-0EE785818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E0B0-0885-420C-8E84-E4049F62C8C3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307E-3E9F-4EBC-86EF-522D24A96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5548-B2E5-4492-BAB5-B4BB3699736B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ED83-2F93-423F-841E-FC81886C5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68B6-6C46-4C7E-92CC-0F75CDED61D8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FE6C-3F9B-40DC-B70A-2E6F4C028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50E4-D2A2-449E-B340-8E84702B9EAF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B501-E5AF-4963-A100-BEBDA32FD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6BC552-6DA6-4081-BF9B-D7EB84085BF6}" type="datetimeFigureOut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BBCC4-D371-417C-A421-7F4AEFC62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30" r:id="rId7"/>
    <p:sldLayoutId id="2147483823" r:id="rId8"/>
    <p:sldLayoutId id="2147483831" r:id="rId9"/>
    <p:sldLayoutId id="2147483822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hill.edu/childdevelop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mailto:childdev@foothill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96200" cy="2895600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Child Development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772400" cy="914400"/>
          </a:xfrm>
        </p:spPr>
        <p:txBody>
          <a:bodyPr/>
          <a:lstStyle/>
          <a:p>
            <a:pPr marL="36513" eaLnBrk="1" hangingPunct="1">
              <a:spcBef>
                <a:spcPct val="0"/>
              </a:spcBef>
            </a:pPr>
            <a:r>
              <a:rPr lang="en-US" sz="3200" b="1" smtClean="0">
                <a:solidFill>
                  <a:schemeClr val="tx1"/>
                </a:solidFill>
              </a:rPr>
              <a:t>Foothill College</a:t>
            </a:r>
          </a:p>
        </p:txBody>
      </p:sp>
      <p:pic>
        <p:nvPicPr>
          <p:cNvPr id="14339" name="Picture 4" descr="Crayo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57600"/>
            <a:ext cx="37338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3276600" cy="24384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To get started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2770" name="Subtitle 2"/>
          <p:cNvSpPr>
            <a:spLocks noGrp="1"/>
          </p:cNvSpPr>
          <p:nvPr>
            <p:ph type="subTitle" idx="1"/>
          </p:nvPr>
        </p:nvSpPr>
        <p:spPr>
          <a:xfrm>
            <a:off x="722313" y="3657600"/>
            <a:ext cx="7772400" cy="2209800"/>
          </a:xfrm>
        </p:spPr>
        <p:txBody>
          <a:bodyPr/>
          <a:lstStyle/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800" smtClean="0">
              <a:solidFill>
                <a:srgbClr val="79766F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700" smtClean="0">
                <a:solidFill>
                  <a:schemeClr val="hlink"/>
                </a:solidFill>
              </a:rPr>
              <a:t>Visit</a:t>
            </a:r>
            <a:r>
              <a:rPr lang="en-US" sz="1800" smtClean="0">
                <a:solidFill>
                  <a:srgbClr val="79766F"/>
                </a:solidFill>
              </a:rPr>
              <a:t> </a:t>
            </a:r>
            <a:r>
              <a:rPr lang="en-US" sz="1800" b="1" u="sng" smtClean="0">
                <a:solidFill>
                  <a:srgbClr val="79766F"/>
                </a:solidFill>
                <a:hlinkClick r:id="rId3"/>
              </a:rPr>
              <a:t>www.foothill.edu/childdevelopment</a:t>
            </a:r>
            <a:endParaRPr lang="en-US" sz="1800" b="1" u="sng" smtClean="0">
              <a:solidFill>
                <a:srgbClr val="79766F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800" b="1" u="sng" smtClean="0">
              <a:solidFill>
                <a:srgbClr val="79766F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700" smtClean="0">
                <a:solidFill>
                  <a:schemeClr val="hlink"/>
                </a:solidFill>
              </a:rPr>
              <a:t>Email </a:t>
            </a:r>
            <a:r>
              <a:rPr lang="en-US" sz="1800" b="1" u="sng" smtClean="0">
                <a:solidFill>
                  <a:srgbClr val="79766F"/>
                </a:solidFill>
                <a:hlinkClick r:id="rId4"/>
              </a:rPr>
              <a:t>childdev@foothill.edu</a:t>
            </a:r>
            <a:endParaRPr lang="en-US" sz="1800" b="1" u="sng" smtClean="0">
              <a:solidFill>
                <a:srgbClr val="79766F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800" b="1" u="sng" smtClean="0">
              <a:solidFill>
                <a:srgbClr val="79766F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700" smtClean="0">
                <a:solidFill>
                  <a:schemeClr val="hlink"/>
                </a:solidFill>
              </a:rPr>
              <a:t>Like us</a:t>
            </a:r>
            <a:r>
              <a:rPr lang="en-US" sz="1700" b="1" smtClean="0">
                <a:solidFill>
                  <a:schemeClr val="hlink"/>
                </a:solidFill>
              </a:rPr>
              <a:t> on Facebook for updates: </a:t>
            </a:r>
            <a:r>
              <a:rPr lang="en-US" sz="1400" b="1" i="1" smtClean="0">
                <a:solidFill>
                  <a:schemeClr val="hlink"/>
                </a:solidFill>
              </a:rPr>
              <a:t>Foothill Child Development Department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400" b="1" u="sng" smtClean="0">
              <a:solidFill>
                <a:schemeClr val="hlink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smtClean="0">
                <a:solidFill>
                  <a:schemeClr val="hlink"/>
                </a:solidFill>
              </a:rPr>
              <a:t>Check out</a:t>
            </a:r>
            <a:r>
              <a:rPr lang="en-US" sz="1600" b="1" smtClean="0">
                <a:solidFill>
                  <a:schemeClr val="hlink"/>
                </a:solidFill>
              </a:rPr>
              <a:t> the </a:t>
            </a:r>
            <a:r>
              <a:rPr lang="en-US" sz="1600" b="1" u="sng" smtClean="0">
                <a:solidFill>
                  <a:schemeClr val="hlink"/>
                </a:solidFill>
              </a:rPr>
              <a:t>Real Life link</a:t>
            </a:r>
            <a:r>
              <a:rPr lang="en-US" sz="1600" b="1" smtClean="0">
                <a:solidFill>
                  <a:schemeClr val="hlink"/>
                </a:solidFill>
              </a:rPr>
              <a:t> on the website to see what classes are all about</a:t>
            </a:r>
          </a:p>
        </p:txBody>
      </p:sp>
      <p:pic>
        <p:nvPicPr>
          <p:cNvPr id="32771" name="Picture 4" descr="Kids jumpin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685800"/>
            <a:ext cx="39624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467600" cy="2286000"/>
          </a:xfrm>
        </p:spPr>
        <p:txBody>
          <a:bodyPr wrap="square" t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Welcome to Foothill’s</a:t>
            </a:r>
            <a:b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Child Development Program!</a:t>
            </a:r>
            <a:br>
              <a:rPr lang="en-US" sz="32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smtClean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8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3962400" cy="2286000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sz="2200" smtClean="0">
              <a:solidFill>
                <a:srgbClr val="79766F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endParaRPr lang="en-US" sz="2400" smtClean="0">
              <a:solidFill>
                <a:srgbClr val="79766F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endParaRPr lang="en-US" sz="2400" smtClean="0">
              <a:solidFill>
                <a:srgbClr val="79766F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endParaRPr lang="en-US" sz="2400" smtClean="0">
              <a:solidFill>
                <a:srgbClr val="79766F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en-US" sz="1600" smtClean="0">
                <a:solidFill>
                  <a:schemeClr val="tx1"/>
                </a:solidFill>
              </a:rPr>
              <a:t>(</a:t>
            </a:r>
            <a:r>
              <a:rPr lang="en-US" sz="1600" i="1" smtClean="0">
                <a:solidFill>
                  <a:schemeClr val="tx1"/>
                </a:solidFill>
              </a:rPr>
              <a:t>You’re going to love being here!)</a:t>
            </a:r>
          </a:p>
        </p:txBody>
      </p:sp>
      <p:pic>
        <p:nvPicPr>
          <p:cNvPr id="34819" name="Picture 9" descr="Carter CARES Ki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657600"/>
            <a:ext cx="4038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4648200" cy="20574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Program will increase your understanding of </a:t>
            </a:r>
            <a:endParaRPr lang="en-US" sz="4000" dirty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563812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Children and the Families to which they belong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The importance of relationships in all human learning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>
                <a:solidFill>
                  <a:schemeClr val="tx1"/>
                </a:solidFill>
              </a:rPr>
              <a:t> 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The needs and characteristics of children birth through middle childhood and influences on their lives as related to high quality care and education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Diversity through genuine acceptance of each individual’s uniqueness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>
                <a:solidFill>
                  <a:schemeClr val="tx1"/>
                </a:solidFill>
              </a:rPr>
              <a:t> 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Developmentally Appropriate Practices from Birth to School-age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Professionalism demonstrated through reflective practice, mutual communication, ethical standards, professional behavior, and lifelong learning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eaLnBrk="1" hangingPunct="1">
              <a:spcBef>
                <a:spcPct val="0"/>
              </a:spcBef>
            </a:pPr>
            <a:endParaRPr lang="en-US" sz="1200" b="1" smtClean="0">
              <a:solidFill>
                <a:srgbClr val="79766F"/>
              </a:solidFill>
            </a:endParaRPr>
          </a:p>
        </p:txBody>
      </p:sp>
      <p:pic>
        <p:nvPicPr>
          <p:cNvPr id="16387" name="Picture 4" descr="iStock_000003250735Med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838200"/>
            <a:ext cx="354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4876800" cy="2743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Courses &amp; Specialty Certificates Prepare you to:</a:t>
            </a:r>
            <a:endParaRPr lang="en-US" sz="4000" dirty="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563812"/>
          </a:xfrm>
        </p:spPr>
        <p:txBody>
          <a:bodyPr/>
          <a:lstStyle/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600" smtClean="0">
              <a:solidFill>
                <a:srgbClr val="79766F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600" smtClean="0">
              <a:solidFill>
                <a:srgbClr val="79766F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800" smtClean="0">
                <a:solidFill>
                  <a:schemeClr val="tx1"/>
                </a:solidFill>
              </a:rPr>
              <a:t>Meet or exceed the hiring requirements required by Title 22 state licensing regulations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800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800" smtClean="0">
                <a:solidFill>
                  <a:schemeClr val="tx1"/>
                </a:solidFill>
              </a:rPr>
              <a:t>Complete the requirements needed to obtain California Child  Development permits 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800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800" smtClean="0">
                <a:solidFill>
                  <a:schemeClr val="tx1"/>
                </a:solidFill>
              </a:rPr>
              <a:t>Continue your education and earn an AA in Child Development.   Some child development coursework may be transferable to a 4 year college or transfer to earn a bachelor’s degree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800" smtClean="0">
              <a:solidFill>
                <a:schemeClr val="tx1"/>
              </a:solidFill>
            </a:endParaRP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endParaRPr lang="en-US" sz="1800" smtClean="0">
              <a:solidFill>
                <a:schemeClr val="tx1"/>
              </a:solidFill>
            </a:endParaRPr>
          </a:p>
        </p:txBody>
      </p:sp>
      <p:pic>
        <p:nvPicPr>
          <p:cNvPr id="18435" name="Picture 4" descr="iStock_000006347339Med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685800"/>
            <a:ext cx="37719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4038600" cy="2743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What does it take to be successful in this rewarding career? </a:t>
            </a:r>
            <a:endParaRPr lang="en-US" sz="4000" dirty="0"/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722313" y="3581400"/>
            <a:ext cx="7772400" cy="2819400"/>
          </a:xfrm>
        </p:spPr>
        <p:txBody>
          <a:bodyPr/>
          <a:lstStyle/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400" smtClean="0">
              <a:solidFill>
                <a:srgbClr val="79766F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400" b="1" smtClean="0">
                <a:solidFill>
                  <a:schemeClr val="tx1"/>
                </a:solidFill>
              </a:rPr>
              <a:t>Thorough knowledge of child development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4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400" b="1" smtClean="0">
                <a:solidFill>
                  <a:schemeClr val="tx1"/>
                </a:solidFill>
              </a:rPr>
              <a:t>Knowledge of yourself and dedication to learning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4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400" b="1" smtClean="0">
                <a:solidFill>
                  <a:schemeClr val="tx1"/>
                </a:solidFill>
              </a:rPr>
              <a:t>Emotional well-being and physical endurance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4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400" b="1" smtClean="0">
                <a:solidFill>
                  <a:schemeClr val="tx1"/>
                </a:solidFill>
              </a:rPr>
              <a:t>Creativity and a sense of humor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4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400" b="1" smtClean="0">
                <a:solidFill>
                  <a:schemeClr val="tx1"/>
                </a:solidFill>
              </a:rPr>
              <a:t>Flexibility and appreciation of children’s learning preferences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4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400" b="1" smtClean="0">
                <a:solidFill>
                  <a:schemeClr val="tx1"/>
                </a:solidFill>
              </a:rPr>
              <a:t>Ability to articulate clearly both verbally and in writing 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4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400" b="1" smtClean="0">
                <a:solidFill>
                  <a:schemeClr val="tx1"/>
                </a:solidFill>
              </a:rPr>
              <a:t>Commitment to excellence and ongoing professional development</a:t>
            </a: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b="1" smtClean="0">
              <a:solidFill>
                <a:schemeClr val="tx1"/>
              </a:solidFill>
            </a:endParaRPr>
          </a:p>
        </p:txBody>
      </p:sp>
      <p:pic>
        <p:nvPicPr>
          <p:cNvPr id="20483" name="Picture 4" descr="iStock_000001672298Med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3889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4038600" cy="2743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What kind of  opportunities are there in this field?</a:t>
            </a:r>
            <a:endParaRPr lang="en-US" sz="3600" dirty="0"/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3657600" cy="2895600"/>
          </a:xfrm>
        </p:spPr>
        <p:txBody>
          <a:bodyPr/>
          <a:lstStyle/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700" smtClean="0">
              <a:solidFill>
                <a:srgbClr val="79766F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b="1" smtClean="0">
                <a:solidFill>
                  <a:schemeClr val="tx1"/>
                </a:solidFill>
              </a:rPr>
              <a:t>Teaching in or directing a child development program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6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b="1" smtClean="0">
                <a:solidFill>
                  <a:schemeClr val="tx1"/>
                </a:solidFill>
              </a:rPr>
              <a:t>Operating your own family-run child care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6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b="1" smtClean="0">
                <a:solidFill>
                  <a:schemeClr val="tx1"/>
                </a:solidFill>
              </a:rPr>
              <a:t>Parent or adult educator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6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b="1" smtClean="0">
                <a:solidFill>
                  <a:schemeClr val="tx1"/>
                </a:solidFill>
              </a:rPr>
              <a:t>Pediatric nurse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6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b="1" smtClean="0">
                <a:solidFill>
                  <a:schemeClr val="tx1"/>
                </a:solidFill>
              </a:rPr>
              <a:t>Childbirth educator</a:t>
            </a: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</a:pPr>
            <a:endParaRPr lang="en-US" sz="1700" b="1" smtClean="0">
              <a:solidFill>
                <a:schemeClr val="tx1"/>
              </a:solidFill>
            </a:endParaRP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endParaRPr lang="en-US" sz="3000" b="1" smtClean="0">
              <a:solidFill>
                <a:schemeClr val="tx1"/>
              </a:solidFill>
            </a:endParaRPr>
          </a:p>
        </p:txBody>
      </p:sp>
      <p:sp>
        <p:nvSpPr>
          <p:cNvPr id="22531" name="Subtitle 2"/>
          <p:cNvSpPr txBox="1">
            <a:spLocks/>
          </p:cNvSpPr>
          <p:nvPr/>
        </p:nvSpPr>
        <p:spPr bwMode="auto">
          <a:xfrm>
            <a:off x="4800600" y="3429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/>
          <a:p>
            <a:pPr marL="36513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rgbClr val="79766F"/>
              </a:solidFill>
              <a:latin typeface="Verdana" pitchFamily="34" charset="0"/>
            </a:endParaRPr>
          </a:p>
          <a:p>
            <a:pPr marL="36513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Verdana" pitchFamily="34" charset="0"/>
              </a:rPr>
              <a:t>Early interventionist</a:t>
            </a:r>
          </a:p>
          <a:p>
            <a:pPr marL="36513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b="1">
              <a:latin typeface="Verdana" pitchFamily="34" charset="0"/>
            </a:endParaRPr>
          </a:p>
          <a:p>
            <a:pPr marL="36513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Verdana" pitchFamily="34" charset="0"/>
              </a:rPr>
              <a:t>Speech therapist</a:t>
            </a:r>
          </a:p>
          <a:p>
            <a:pPr marL="36513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b="1">
              <a:latin typeface="Verdana" pitchFamily="34" charset="0"/>
            </a:endParaRPr>
          </a:p>
          <a:p>
            <a:pPr marL="36513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Verdana" pitchFamily="34" charset="0"/>
              </a:rPr>
              <a:t>Child psychologist</a:t>
            </a:r>
          </a:p>
          <a:p>
            <a:pPr marL="36513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b="1">
              <a:latin typeface="Verdana" pitchFamily="34" charset="0"/>
            </a:endParaRPr>
          </a:p>
          <a:p>
            <a:pPr marL="36513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Verdana" pitchFamily="34" charset="0"/>
              </a:rPr>
              <a:t>Elementary school instructional aide or elementary school teacher</a:t>
            </a:r>
          </a:p>
          <a:p>
            <a:pPr marL="36513" algn="r">
              <a:lnSpc>
                <a:spcPct val="90000"/>
              </a:lnSpc>
              <a:buClr>
                <a:schemeClr val="accent1"/>
              </a:buClr>
              <a:buSzPct val="80000"/>
              <a:buFont typeface="Arial" charset="0"/>
              <a:buChar char="•"/>
            </a:pPr>
            <a:endParaRPr lang="en-US" sz="3700" b="1">
              <a:latin typeface="Verdana" pitchFamily="34" charset="0"/>
            </a:endParaRPr>
          </a:p>
        </p:txBody>
      </p:sp>
      <p:pic>
        <p:nvPicPr>
          <p:cNvPr id="22532" name="Picture 6" descr="iStock_000004339172Med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84200"/>
            <a:ext cx="40417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4343400" cy="24384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What classes are taught?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24578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7010400" cy="2971800"/>
          </a:xfrm>
        </p:spPr>
        <p:txBody>
          <a:bodyPr/>
          <a:lstStyle/>
          <a:p>
            <a:pPr marL="36513" algn="l" eaLnBrk="1" hangingPunct="1">
              <a:lnSpc>
                <a:spcPct val="60000"/>
              </a:lnSpc>
              <a:spcBef>
                <a:spcPct val="0"/>
              </a:spcBef>
            </a:pPr>
            <a:endParaRPr lang="en-US" sz="1200" b="1" i="1" u="sng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60000"/>
              </a:lnSpc>
              <a:spcBef>
                <a:spcPct val="0"/>
              </a:spcBef>
            </a:pPr>
            <a:r>
              <a:rPr lang="en-US" sz="1200" b="1" i="1" u="sng" smtClean="0">
                <a:solidFill>
                  <a:schemeClr val="tx1"/>
                </a:solidFill>
              </a:rPr>
              <a:t>18 quarter Core Courses- take these first:</a:t>
            </a:r>
          </a:p>
          <a:p>
            <a:pPr marL="36513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1 Child Growth/Development: Prenatal to Early Childhood (4) 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200" b="1" smtClean="0"/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2 Child Growth/Development: Middle Childhood to Adolescence (4) 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200" b="1" smtClean="0"/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88 Child Family and  Community(4) 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200" b="1" smtClean="0"/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56N Principles and Practices of Teaching Young Children (4) 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200" b="1" smtClean="0"/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88B Positive Behavior Management (2)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800" b="1" smtClean="0"/>
          </a:p>
          <a:p>
            <a:pPr marL="36513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200" b="1" i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1" u="sng" smtClean="0">
                <a:solidFill>
                  <a:schemeClr val="tx1"/>
                </a:solidFill>
              </a:rPr>
              <a:t>23 quarter Core Courses -Take these courses next:</a:t>
            </a:r>
          </a:p>
          <a:p>
            <a:pPr marL="36513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200" b="1" i="1" smtClean="0">
              <a:solidFill>
                <a:schemeClr val="tx1"/>
              </a:solidFill>
            </a:endParaRP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51A Affirming Diversity in Education (4)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200" b="1" smtClean="0"/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56 Observation and Assessment (4)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200" b="1" smtClean="0"/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86A Mentoring the Early Childhood Professional (4)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200" b="1" smtClean="0"/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86B Practicum Student Teaching (5)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200" b="1" smtClean="0"/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89 Curriculum for Early Care and Education Programs (3)</a:t>
            </a:r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200" b="1" smtClean="0"/>
          </a:p>
          <a:p>
            <a:pPr marL="455613" lvl="1" algn="l" eaLnBrk="1" hangingPunct="1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200" b="1" smtClean="0"/>
              <a:t>CHLD 95 Health, Safety and Nutrition in Children’s Programs (3)</a:t>
            </a:r>
          </a:p>
          <a:p>
            <a:pPr marL="455613" lvl="1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900" b="1" smtClean="0"/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8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600" b="1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</a:pPr>
            <a:endParaRPr lang="en-US" sz="800" b="1" i="1" smtClean="0">
              <a:solidFill>
                <a:schemeClr val="tx1"/>
              </a:solidFill>
            </a:endParaRP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endParaRPr lang="en-US" sz="800" b="1" smtClean="0">
              <a:solidFill>
                <a:schemeClr val="tx1"/>
              </a:solidFill>
            </a:endParaRPr>
          </a:p>
        </p:txBody>
      </p:sp>
      <p:pic>
        <p:nvPicPr>
          <p:cNvPr id="24579" name="Picture 5" descr="Conference Pictu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3810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7086600" y="464820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3" algn="ctr">
              <a:lnSpc>
                <a:spcPct val="80000"/>
              </a:lnSpc>
            </a:pPr>
            <a:r>
              <a:rPr lang="en-US" b="1" i="1"/>
              <a:t>Core courses =</a:t>
            </a:r>
          </a:p>
          <a:p>
            <a:pPr marL="36513" algn="ctr">
              <a:lnSpc>
                <a:spcPct val="80000"/>
              </a:lnSpc>
            </a:pPr>
            <a:r>
              <a:rPr lang="en-US" b="1" i="1"/>
              <a:t>41 quarter units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4343400" cy="1219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Other Classes</a:t>
            </a:r>
            <a:endParaRPr lang="en-US" sz="4000" dirty="0"/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4002088" cy="2971800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Working with School-Age Children</a:t>
            </a: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Caring for Infants and Toddlers in Groups</a:t>
            </a: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Infant and Toddler Development</a:t>
            </a: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Supporting Children with Special Needs in    	Children’s Programs</a:t>
            </a: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Development of Children with Special 		Needs</a:t>
            </a: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Artistic and Creative Development</a:t>
            </a: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2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sz="1200" b="1" smtClean="0">
                <a:solidFill>
                  <a:schemeClr val="tx1"/>
                </a:solidFill>
              </a:rPr>
              <a:t>Planning</a:t>
            </a:r>
            <a:r>
              <a:rPr lang="en-US" sz="1200" smtClean="0">
                <a:solidFill>
                  <a:schemeClr val="tx1"/>
                </a:solidFill>
              </a:rPr>
              <a:t> </a:t>
            </a:r>
            <a:r>
              <a:rPr lang="en-US" sz="1200" b="1" smtClean="0">
                <a:solidFill>
                  <a:schemeClr val="tx1"/>
                </a:solidFill>
              </a:rPr>
              <a:t>Creative Activities for Children</a:t>
            </a: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endParaRPr lang="en-US" sz="10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b="1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  <a:p>
            <a:pPr marL="36513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</a:endParaRPr>
          </a:p>
        </p:txBody>
      </p:sp>
      <p:sp>
        <p:nvSpPr>
          <p:cNvPr id="26627" name="Subtitle 2"/>
          <p:cNvSpPr txBox="1">
            <a:spLocks/>
          </p:cNvSpPr>
          <p:nvPr/>
        </p:nvSpPr>
        <p:spPr bwMode="auto">
          <a:xfrm>
            <a:off x="4724400" y="36576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1200">
              <a:latin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200" b="1">
                <a:latin typeface="Verdana" pitchFamily="34" charset="0"/>
              </a:rPr>
              <a:t>Mentoring the Early Care and Education	 </a:t>
            </a:r>
          </a:p>
          <a:p>
            <a:r>
              <a:rPr lang="en-US" sz="1200" b="1">
                <a:latin typeface="Verdana" pitchFamily="34" charset="0"/>
              </a:rPr>
              <a:t>	Professional</a:t>
            </a:r>
          </a:p>
          <a:p>
            <a:endParaRPr lang="en-US" sz="1200" b="1">
              <a:latin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200" b="1">
                <a:latin typeface="Verdana" pitchFamily="34" charset="0"/>
              </a:rPr>
              <a:t>Science and Nature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1200" b="1">
              <a:latin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200" b="1">
                <a:latin typeface="Verdana" pitchFamily="34" charset="0"/>
              </a:rPr>
              <a:t>Planning Creative Dramatics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1200" b="1">
              <a:latin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200" b="1">
                <a:latin typeface="Verdana" pitchFamily="34" charset="0"/>
              </a:rPr>
              <a:t>Music and Movement in the Early Years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1200" b="1">
              <a:latin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200" b="1">
                <a:latin typeface="Verdana" pitchFamily="34" charset="0"/>
              </a:rPr>
              <a:t>Administration and Supervision of 	Children's Programs Part 1 &amp; 2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1200" b="1">
              <a:latin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200" b="1">
                <a:latin typeface="Verdana" pitchFamily="34" charset="0"/>
              </a:rPr>
              <a:t>Language, Literacy and the Developing		 Child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1000" b="1">
              <a:latin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1000">
              <a:latin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endParaRPr lang="en-US" sz="1200">
              <a:latin typeface="Verdana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sz="1200">
              <a:latin typeface="Verdana" pitchFamily="34" charset="0"/>
            </a:endParaRPr>
          </a:p>
        </p:txBody>
      </p:sp>
      <p:pic>
        <p:nvPicPr>
          <p:cNvPr id="26628" name="Picture 8" descr="iStock_000003723110Med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3756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3962400" cy="2667000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4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Locations &amp;</a:t>
            </a:r>
            <a:r>
              <a:rPr lang="en-US" sz="40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Times</a:t>
            </a:r>
          </a:p>
        </p:txBody>
      </p:sp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563812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</a:pPr>
            <a:endParaRPr lang="en-US" sz="3600" smtClean="0">
              <a:solidFill>
                <a:srgbClr val="79766F"/>
              </a:solidFill>
            </a:endParaRP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</a:rPr>
              <a:t>Middlefield Campus in Palo Alto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</a:rPr>
              <a:t>Main Campus in Los Altos Hills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</a:rPr>
              <a:t>Online classes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</a:rPr>
              <a:t>Fast track and weekend classes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</a:rPr>
              <a:t>Night, morning and some afternoon classes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sz="4000" smtClean="0">
              <a:solidFill>
                <a:schemeClr val="tx1"/>
              </a:solidFill>
            </a:endParaRPr>
          </a:p>
          <a:p>
            <a:pPr marL="36513" eaLnBrk="1" hangingPunct="1">
              <a:spcBef>
                <a:spcPct val="0"/>
              </a:spcBef>
            </a:pPr>
            <a:endParaRPr lang="en-US" sz="4000" smtClean="0">
              <a:solidFill>
                <a:schemeClr val="tx1"/>
              </a:solidFill>
            </a:endParaRPr>
          </a:p>
        </p:txBody>
      </p:sp>
      <p:pic>
        <p:nvPicPr>
          <p:cNvPr id="28675" name="Picture 4" descr="Baby play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609600"/>
            <a:ext cx="4232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4343400" cy="24384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Foothill College offers classes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3392488" cy="2563813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</a:rPr>
              <a:t>Fall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</a:rPr>
              <a:t>Winter 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</a:rPr>
              <a:t>Spring </a:t>
            </a:r>
          </a:p>
          <a:p>
            <a:pPr marL="36513" algn="l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</a:rPr>
              <a:t>Summer</a:t>
            </a:r>
            <a:endParaRPr lang="en-US" sz="4000" smtClean="0">
              <a:solidFill>
                <a:schemeClr val="tx1"/>
              </a:solidFill>
            </a:endParaRPr>
          </a:p>
        </p:txBody>
      </p:sp>
      <p:pic>
        <p:nvPicPr>
          <p:cNvPr id="30723" name="Picture 4" descr="iStock_000003889494Med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762000"/>
            <a:ext cx="3848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Subtitle 2"/>
          <p:cNvSpPr txBox="1">
            <a:spLocks/>
          </p:cNvSpPr>
          <p:nvPr/>
        </p:nvSpPr>
        <p:spPr bwMode="auto">
          <a:xfrm>
            <a:off x="4267200" y="5029200"/>
            <a:ext cx="4078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/>
          <a:p>
            <a:pPr marL="36513">
              <a:buClr>
                <a:schemeClr val="accent1"/>
              </a:buClr>
              <a:buSzPct val="80000"/>
            </a:pPr>
            <a:r>
              <a:rPr lang="en-US" sz="2800" i="1">
                <a:latin typeface="Verdana" pitchFamily="34" charset="0"/>
              </a:rPr>
              <a:t>*Plan to take the CORE courses first</a:t>
            </a:r>
            <a:r>
              <a:rPr lang="en-US" sz="2800" i="1">
                <a:solidFill>
                  <a:srgbClr val="79766F"/>
                </a:solidFill>
                <a:latin typeface="Verdana" pitchFamily="34" charset="0"/>
              </a:rPr>
              <a:t> 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327</TotalTime>
  <Words>512</Words>
  <Application>Microsoft Macintosh PowerPoint</Application>
  <PresentationFormat>On-screen Show (4:3)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Verdana</vt:lpstr>
      <vt:lpstr>Wingdings 2</vt:lpstr>
      <vt:lpstr>Calibri</vt:lpstr>
      <vt:lpstr>Wingdings</vt:lpstr>
      <vt:lpstr>Aspect</vt:lpstr>
      <vt:lpstr>Aspect</vt:lpstr>
      <vt:lpstr>Aspect</vt:lpstr>
      <vt:lpstr>Aspect</vt:lpstr>
      <vt:lpstr>Aspect</vt:lpstr>
      <vt:lpstr>Child Development</vt:lpstr>
      <vt:lpstr>The Program will increase your understanding of </vt:lpstr>
      <vt:lpstr>Courses &amp; Specialty Certificates Prepare you to:</vt:lpstr>
      <vt:lpstr>What does it take to be successful in this rewarding career? </vt:lpstr>
      <vt:lpstr>What kind of  opportunities are there in this field?</vt:lpstr>
      <vt:lpstr>What classes are taught? </vt:lpstr>
      <vt:lpstr>Other Classes</vt:lpstr>
      <vt:lpstr>Class Locations &amp; Times</vt:lpstr>
      <vt:lpstr>Foothill College offers classes  </vt:lpstr>
      <vt:lpstr>To get started </vt:lpstr>
      <vt:lpstr>   Welcome to Foothill’s  Child Development Program!  </vt:lpstr>
    </vt:vector>
  </TitlesOfParts>
  <Company>FHDACCD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Development Program</dc:title>
  <dc:creator>Alex</dc:creator>
  <cp:lastModifiedBy> Jeanne</cp:lastModifiedBy>
  <cp:revision>31</cp:revision>
  <dcterms:created xsi:type="dcterms:W3CDTF">2009-08-31T16:45:22Z</dcterms:created>
  <dcterms:modified xsi:type="dcterms:W3CDTF">2014-04-09T17:50:33Z</dcterms:modified>
</cp:coreProperties>
</file>