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15"/>
  </p:notesMasterIdLst>
  <p:sldIdLst>
    <p:sldId id="256" r:id="rId2"/>
    <p:sldId id="290" r:id="rId3"/>
    <p:sldId id="306" r:id="rId4"/>
    <p:sldId id="291" r:id="rId5"/>
    <p:sldId id="292" r:id="rId6"/>
    <p:sldId id="307" r:id="rId7"/>
    <p:sldId id="297" r:id="rId8"/>
    <p:sldId id="299" r:id="rId9"/>
    <p:sldId id="302" r:id="rId10"/>
    <p:sldId id="303" r:id="rId11"/>
    <p:sldId id="304" r:id="rId12"/>
    <p:sldId id="305" r:id="rId13"/>
    <p:sldId id="30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827"/>
    <a:srgbClr val="8D1828"/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62"/>
    <p:restoredTop sz="94062" autoAdjust="0"/>
  </p:normalViewPr>
  <p:slideViewPr>
    <p:cSldViewPr snapToGrid="0" snapToObjects="1">
      <p:cViewPr>
        <p:scale>
          <a:sx n="61" d="100"/>
          <a:sy n="61" d="100"/>
        </p:scale>
        <p:origin x="-3054" y="-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08703B-2842-4EEB-A2F7-C3E6B7EB84E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1103A3-D95F-43B9-BDFE-C561159259A4}">
      <dgm:prSet phldrT="[Text]" custT="1"/>
      <dgm:spPr/>
      <dgm:t>
        <a:bodyPr/>
        <a:lstStyle/>
        <a:p>
          <a:r>
            <a:rPr lang="en-US" sz="2400" dirty="0" smtClean="0"/>
            <a:t> </a:t>
          </a:r>
          <a:endParaRPr lang="en-US" sz="2400" dirty="0"/>
        </a:p>
      </dgm:t>
    </dgm:pt>
    <dgm:pt modelId="{C7C6089D-C10F-4926-8773-406849AF953B}" type="parTrans" cxnId="{59A23245-CF15-476A-9BB6-082B2E53C267}">
      <dgm:prSet/>
      <dgm:spPr/>
      <dgm:t>
        <a:bodyPr/>
        <a:lstStyle/>
        <a:p>
          <a:endParaRPr lang="en-US" sz="2400"/>
        </a:p>
      </dgm:t>
    </dgm:pt>
    <dgm:pt modelId="{1C975BD8-AD90-4530-A26A-E0F1705BC52E}" type="sibTrans" cxnId="{59A23245-CF15-476A-9BB6-082B2E53C267}">
      <dgm:prSet/>
      <dgm:spPr/>
      <dgm:t>
        <a:bodyPr/>
        <a:lstStyle/>
        <a:p>
          <a:endParaRPr lang="en-US" sz="2400"/>
        </a:p>
      </dgm:t>
    </dgm:pt>
    <dgm:pt modelId="{17BE8C39-42E8-427E-B968-5F6512ADA781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</a:rPr>
            <a:t>A team of faculty and staff have been meeting since last fall.</a:t>
          </a:r>
          <a:endParaRPr lang="en-US" sz="2400" dirty="0">
            <a:solidFill>
              <a:srgbClr val="002060"/>
            </a:solidFill>
          </a:endParaRPr>
        </a:p>
      </dgm:t>
    </dgm:pt>
    <dgm:pt modelId="{529DF2D6-5BC0-4F2F-9B7A-7BFFD4D6BE59}" type="parTrans" cxnId="{CC4D8B24-B0DC-4BF3-BC60-A0579B13D5B9}">
      <dgm:prSet/>
      <dgm:spPr/>
      <dgm:t>
        <a:bodyPr/>
        <a:lstStyle/>
        <a:p>
          <a:endParaRPr lang="en-US" sz="2400"/>
        </a:p>
      </dgm:t>
    </dgm:pt>
    <dgm:pt modelId="{5EC98713-F440-4BE6-B980-05A998CFBB5F}" type="sibTrans" cxnId="{CC4D8B24-B0DC-4BF3-BC60-A0579B13D5B9}">
      <dgm:prSet/>
      <dgm:spPr/>
      <dgm:t>
        <a:bodyPr/>
        <a:lstStyle/>
        <a:p>
          <a:endParaRPr lang="en-US" sz="2400"/>
        </a:p>
      </dgm:t>
    </dgm:pt>
    <dgm:pt modelId="{253813AE-1B51-4AC2-917F-62492D31A4C3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</a:rPr>
            <a:t>Discussions have taken place in both Senates.</a:t>
          </a:r>
          <a:endParaRPr lang="en-US" sz="2400" dirty="0">
            <a:solidFill>
              <a:srgbClr val="002060"/>
            </a:solidFill>
          </a:endParaRPr>
        </a:p>
      </dgm:t>
    </dgm:pt>
    <dgm:pt modelId="{DAC085DA-C0D4-4B58-9D3F-27EA319BE21D}" type="parTrans" cxnId="{E08D99EA-F0AE-4383-A910-DAB2E40F1AFD}">
      <dgm:prSet/>
      <dgm:spPr/>
      <dgm:t>
        <a:bodyPr/>
        <a:lstStyle/>
        <a:p>
          <a:endParaRPr lang="en-US" sz="2400"/>
        </a:p>
      </dgm:t>
    </dgm:pt>
    <dgm:pt modelId="{6720F73A-CE04-4E5B-A775-70F0128DEC75}" type="sibTrans" cxnId="{E08D99EA-F0AE-4383-A910-DAB2E40F1AFD}">
      <dgm:prSet/>
      <dgm:spPr/>
      <dgm:t>
        <a:bodyPr/>
        <a:lstStyle/>
        <a:p>
          <a:endParaRPr lang="en-US" sz="2400"/>
        </a:p>
      </dgm:t>
    </dgm:pt>
    <dgm:pt modelId="{05C98C94-E90D-446C-BF1D-CC69BBBBCC2E}">
      <dgm:prSet phldrT="[Text]" custT="1"/>
      <dgm:spPr/>
      <dgm:t>
        <a:bodyPr/>
        <a:lstStyle/>
        <a:p>
          <a:r>
            <a:rPr lang="en-US" sz="2400" baseline="0" dirty="0" smtClean="0">
              <a:solidFill>
                <a:srgbClr val="242353"/>
              </a:solidFill>
            </a:rPr>
            <a:t>Foothill</a:t>
          </a:r>
          <a:r>
            <a:rPr lang="en-US" sz="2400" dirty="0" smtClean="0">
              <a:solidFill>
                <a:srgbClr val="002060"/>
              </a:solidFill>
            </a:rPr>
            <a:t> faculty and staff have participated in 2 state-wide trainings.</a:t>
          </a:r>
          <a:endParaRPr lang="en-US" sz="2400" dirty="0">
            <a:solidFill>
              <a:srgbClr val="002060"/>
            </a:solidFill>
          </a:endParaRPr>
        </a:p>
      </dgm:t>
    </dgm:pt>
    <dgm:pt modelId="{90B3CC6C-6E49-4296-A699-AFF3F6ACE6DD}" type="sibTrans" cxnId="{3CC8B282-5F19-48EF-8C05-48ECA3986141}">
      <dgm:prSet/>
      <dgm:spPr/>
      <dgm:t>
        <a:bodyPr/>
        <a:lstStyle/>
        <a:p>
          <a:endParaRPr lang="en-US" sz="2400"/>
        </a:p>
      </dgm:t>
    </dgm:pt>
    <dgm:pt modelId="{953938DF-484D-421C-B749-A9F1627DF375}" type="parTrans" cxnId="{3CC8B282-5F19-48EF-8C05-48ECA3986141}">
      <dgm:prSet/>
      <dgm:spPr/>
      <dgm:t>
        <a:bodyPr/>
        <a:lstStyle/>
        <a:p>
          <a:endParaRPr lang="en-US" sz="2400"/>
        </a:p>
      </dgm:t>
    </dgm:pt>
    <dgm:pt modelId="{ED0AAF31-09D4-477D-AEA3-5600C34EC142}">
      <dgm:prSet custT="1"/>
      <dgm:spPr/>
      <dgm:t>
        <a:bodyPr/>
        <a:lstStyle/>
        <a:p>
          <a:r>
            <a:rPr lang="en-US" sz="2400" dirty="0" smtClean="0"/>
            <a:t> </a:t>
          </a:r>
          <a:endParaRPr lang="en-US" sz="2400" dirty="0"/>
        </a:p>
      </dgm:t>
    </dgm:pt>
    <dgm:pt modelId="{28A65404-DE4B-482E-B2CB-CB61D3503ADF}" type="sibTrans" cxnId="{E169F338-12DD-4363-A69E-31E323048352}">
      <dgm:prSet/>
      <dgm:spPr/>
      <dgm:t>
        <a:bodyPr/>
        <a:lstStyle/>
        <a:p>
          <a:endParaRPr lang="en-US" sz="2400"/>
        </a:p>
      </dgm:t>
    </dgm:pt>
    <dgm:pt modelId="{E314DDC6-6520-4EB2-A312-01917868A1CF}" type="parTrans" cxnId="{E169F338-12DD-4363-A69E-31E323048352}">
      <dgm:prSet/>
      <dgm:spPr/>
      <dgm:t>
        <a:bodyPr/>
        <a:lstStyle/>
        <a:p>
          <a:endParaRPr lang="en-US" sz="2400"/>
        </a:p>
      </dgm:t>
    </dgm:pt>
    <dgm:pt modelId="{ADC0C003-A67C-45B3-BBCF-90BD0BFE4A1B}">
      <dgm:prSet phldrT="[Text]" custT="1"/>
      <dgm:spPr/>
      <dgm:t>
        <a:bodyPr/>
        <a:lstStyle/>
        <a:p>
          <a:r>
            <a:rPr lang="en-US" sz="2400" dirty="0" smtClean="0"/>
            <a:t> </a:t>
          </a:r>
          <a:endParaRPr lang="en-US" sz="2400" dirty="0"/>
        </a:p>
      </dgm:t>
    </dgm:pt>
    <dgm:pt modelId="{A157D6E7-596F-4FD9-9BD7-C27D99BFAFBE}" type="sibTrans" cxnId="{99D460AF-B8DB-4260-A001-2ED8087EA36A}">
      <dgm:prSet/>
      <dgm:spPr/>
      <dgm:t>
        <a:bodyPr/>
        <a:lstStyle/>
        <a:p>
          <a:endParaRPr lang="en-US" sz="2400"/>
        </a:p>
      </dgm:t>
    </dgm:pt>
    <dgm:pt modelId="{C7D3A53E-3D2F-4F6E-89EC-CB654B4D872C}" type="parTrans" cxnId="{99D460AF-B8DB-4260-A001-2ED8087EA36A}">
      <dgm:prSet/>
      <dgm:spPr/>
      <dgm:t>
        <a:bodyPr/>
        <a:lstStyle/>
        <a:p>
          <a:endParaRPr lang="en-US" sz="2400"/>
        </a:p>
      </dgm:t>
    </dgm:pt>
    <dgm:pt modelId="{39BF8491-B2AA-4019-BD68-FB5D53808294}" type="pres">
      <dgm:prSet presAssocID="{2408703B-2842-4EEB-A2F7-C3E6B7EB84E3}" presName="linearFlow" presStyleCnt="0">
        <dgm:presLayoutVars>
          <dgm:dir/>
          <dgm:animLvl val="lvl"/>
          <dgm:resizeHandles val="exact"/>
        </dgm:presLayoutVars>
      </dgm:prSet>
      <dgm:spPr/>
    </dgm:pt>
    <dgm:pt modelId="{A4B54D14-EC8F-4117-BE15-BF2786BD4CAA}" type="pres">
      <dgm:prSet presAssocID="{2D1103A3-D95F-43B9-BDFE-C561159259A4}" presName="composite" presStyleCnt="0"/>
      <dgm:spPr/>
    </dgm:pt>
    <dgm:pt modelId="{6D570BBE-82A0-4C28-BCEE-F4098EEF3E4D}" type="pres">
      <dgm:prSet presAssocID="{2D1103A3-D95F-43B9-BDFE-C561159259A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3EA1907-FA90-4659-A387-249987BBCD83}" type="pres">
      <dgm:prSet presAssocID="{2D1103A3-D95F-43B9-BDFE-C561159259A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0F380-366C-4A60-A4FC-D763C275CE93}" type="pres">
      <dgm:prSet presAssocID="{1C975BD8-AD90-4530-A26A-E0F1705BC52E}" presName="sp" presStyleCnt="0"/>
      <dgm:spPr/>
    </dgm:pt>
    <dgm:pt modelId="{C551DE6D-B8E9-4B38-B6C2-D6A4D7CE88DB}" type="pres">
      <dgm:prSet presAssocID="{ED0AAF31-09D4-477D-AEA3-5600C34EC142}" presName="composite" presStyleCnt="0"/>
      <dgm:spPr/>
    </dgm:pt>
    <dgm:pt modelId="{74276780-DECD-4C7D-9E56-AFE2FBB60CA4}" type="pres">
      <dgm:prSet presAssocID="{ED0AAF31-09D4-477D-AEA3-5600C34EC14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6FD05-3D31-45C0-B73E-68C2349CC42A}" type="pres">
      <dgm:prSet presAssocID="{ED0AAF31-09D4-477D-AEA3-5600C34EC14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CE772-6EAE-408B-913B-BFAA4D9010AC}" type="pres">
      <dgm:prSet presAssocID="{28A65404-DE4B-482E-B2CB-CB61D3503ADF}" presName="sp" presStyleCnt="0"/>
      <dgm:spPr/>
    </dgm:pt>
    <dgm:pt modelId="{C48E9A27-0008-45E0-97BA-FD7CE686E30C}" type="pres">
      <dgm:prSet presAssocID="{ADC0C003-A67C-45B3-BBCF-90BD0BFE4A1B}" presName="composite" presStyleCnt="0"/>
      <dgm:spPr/>
    </dgm:pt>
    <dgm:pt modelId="{71435475-2E98-4357-ADBB-D3362A957F1D}" type="pres">
      <dgm:prSet presAssocID="{ADC0C003-A67C-45B3-BBCF-90BD0BFE4A1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2EEC7-CE1E-48BA-8907-E169BC7BF949}" type="pres">
      <dgm:prSet presAssocID="{ADC0C003-A67C-45B3-BBCF-90BD0BFE4A1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C8B282-5F19-48EF-8C05-48ECA3986141}" srcId="{2D1103A3-D95F-43B9-BDFE-C561159259A4}" destId="{05C98C94-E90D-446C-BF1D-CC69BBBBCC2E}" srcOrd="0" destOrd="0" parTransId="{953938DF-484D-421C-B749-A9F1627DF375}" sibTransId="{90B3CC6C-6E49-4296-A699-AFF3F6ACE6DD}"/>
    <dgm:cxn modelId="{99D460AF-B8DB-4260-A001-2ED8087EA36A}" srcId="{2408703B-2842-4EEB-A2F7-C3E6B7EB84E3}" destId="{ADC0C003-A67C-45B3-BBCF-90BD0BFE4A1B}" srcOrd="2" destOrd="0" parTransId="{C7D3A53E-3D2F-4F6E-89EC-CB654B4D872C}" sibTransId="{A157D6E7-596F-4FD9-9BD7-C27D99BFAFBE}"/>
    <dgm:cxn modelId="{4AC46C8A-909C-432D-B902-4AF84B293194}" type="presOf" srcId="{253813AE-1B51-4AC2-917F-62492D31A4C3}" destId="{4632EEC7-CE1E-48BA-8907-E169BC7BF949}" srcOrd="0" destOrd="0" presId="urn:microsoft.com/office/officeart/2005/8/layout/chevron2"/>
    <dgm:cxn modelId="{C843FD0C-D535-4078-A8DF-25AFD1887D98}" type="presOf" srcId="{2D1103A3-D95F-43B9-BDFE-C561159259A4}" destId="{6D570BBE-82A0-4C28-BCEE-F4098EEF3E4D}" srcOrd="0" destOrd="0" presId="urn:microsoft.com/office/officeart/2005/8/layout/chevron2"/>
    <dgm:cxn modelId="{CC4D8B24-B0DC-4BF3-BC60-A0579B13D5B9}" srcId="{ED0AAF31-09D4-477D-AEA3-5600C34EC142}" destId="{17BE8C39-42E8-427E-B968-5F6512ADA781}" srcOrd="0" destOrd="0" parTransId="{529DF2D6-5BC0-4F2F-9B7A-7BFFD4D6BE59}" sibTransId="{5EC98713-F440-4BE6-B980-05A998CFBB5F}"/>
    <dgm:cxn modelId="{E169F338-12DD-4363-A69E-31E323048352}" srcId="{2408703B-2842-4EEB-A2F7-C3E6B7EB84E3}" destId="{ED0AAF31-09D4-477D-AEA3-5600C34EC142}" srcOrd="1" destOrd="0" parTransId="{E314DDC6-6520-4EB2-A312-01917868A1CF}" sibTransId="{28A65404-DE4B-482E-B2CB-CB61D3503ADF}"/>
    <dgm:cxn modelId="{F172E05C-2997-464E-B007-2F16F5A05DA7}" type="presOf" srcId="{05C98C94-E90D-446C-BF1D-CC69BBBBCC2E}" destId="{13EA1907-FA90-4659-A387-249987BBCD83}" srcOrd="0" destOrd="0" presId="urn:microsoft.com/office/officeart/2005/8/layout/chevron2"/>
    <dgm:cxn modelId="{59A23245-CF15-476A-9BB6-082B2E53C267}" srcId="{2408703B-2842-4EEB-A2F7-C3E6B7EB84E3}" destId="{2D1103A3-D95F-43B9-BDFE-C561159259A4}" srcOrd="0" destOrd="0" parTransId="{C7C6089D-C10F-4926-8773-406849AF953B}" sibTransId="{1C975BD8-AD90-4530-A26A-E0F1705BC52E}"/>
    <dgm:cxn modelId="{534D19E6-7298-4A42-BFA3-CC1CB542EA12}" type="presOf" srcId="{ADC0C003-A67C-45B3-BBCF-90BD0BFE4A1B}" destId="{71435475-2E98-4357-ADBB-D3362A957F1D}" srcOrd="0" destOrd="0" presId="urn:microsoft.com/office/officeart/2005/8/layout/chevron2"/>
    <dgm:cxn modelId="{BCAE2788-D5E9-467D-BDB4-14D5895EA704}" type="presOf" srcId="{17BE8C39-42E8-427E-B968-5F6512ADA781}" destId="{CCC6FD05-3D31-45C0-B73E-68C2349CC42A}" srcOrd="0" destOrd="0" presId="urn:microsoft.com/office/officeart/2005/8/layout/chevron2"/>
    <dgm:cxn modelId="{E08D99EA-F0AE-4383-A910-DAB2E40F1AFD}" srcId="{ADC0C003-A67C-45B3-BBCF-90BD0BFE4A1B}" destId="{253813AE-1B51-4AC2-917F-62492D31A4C3}" srcOrd="0" destOrd="0" parTransId="{DAC085DA-C0D4-4B58-9D3F-27EA319BE21D}" sibTransId="{6720F73A-CE04-4E5B-A775-70F0128DEC75}"/>
    <dgm:cxn modelId="{2AF04956-CEB2-41F8-AC16-03995BB238CC}" type="presOf" srcId="{ED0AAF31-09D4-477D-AEA3-5600C34EC142}" destId="{74276780-DECD-4C7D-9E56-AFE2FBB60CA4}" srcOrd="0" destOrd="0" presId="urn:microsoft.com/office/officeart/2005/8/layout/chevron2"/>
    <dgm:cxn modelId="{A5985E92-BC62-43A2-BEDA-8C8078B91A68}" type="presOf" srcId="{2408703B-2842-4EEB-A2F7-C3E6B7EB84E3}" destId="{39BF8491-B2AA-4019-BD68-FB5D53808294}" srcOrd="0" destOrd="0" presId="urn:microsoft.com/office/officeart/2005/8/layout/chevron2"/>
    <dgm:cxn modelId="{69C155C5-1EAE-4145-82A2-1194D82D24EB}" type="presParOf" srcId="{39BF8491-B2AA-4019-BD68-FB5D53808294}" destId="{A4B54D14-EC8F-4117-BE15-BF2786BD4CAA}" srcOrd="0" destOrd="0" presId="urn:microsoft.com/office/officeart/2005/8/layout/chevron2"/>
    <dgm:cxn modelId="{54867E5F-3E23-42D1-8E6B-8E2F772412CC}" type="presParOf" srcId="{A4B54D14-EC8F-4117-BE15-BF2786BD4CAA}" destId="{6D570BBE-82A0-4C28-BCEE-F4098EEF3E4D}" srcOrd="0" destOrd="0" presId="urn:microsoft.com/office/officeart/2005/8/layout/chevron2"/>
    <dgm:cxn modelId="{61E86036-AD1D-42C4-A253-4D5724A4F5F3}" type="presParOf" srcId="{A4B54D14-EC8F-4117-BE15-BF2786BD4CAA}" destId="{13EA1907-FA90-4659-A387-249987BBCD83}" srcOrd="1" destOrd="0" presId="urn:microsoft.com/office/officeart/2005/8/layout/chevron2"/>
    <dgm:cxn modelId="{31ADA72C-97F9-4B0C-B780-74C6AB21219A}" type="presParOf" srcId="{39BF8491-B2AA-4019-BD68-FB5D53808294}" destId="{9870F380-366C-4A60-A4FC-D763C275CE93}" srcOrd="1" destOrd="0" presId="urn:microsoft.com/office/officeart/2005/8/layout/chevron2"/>
    <dgm:cxn modelId="{9A8F5F2B-F656-4042-B8D8-A896E70055ED}" type="presParOf" srcId="{39BF8491-B2AA-4019-BD68-FB5D53808294}" destId="{C551DE6D-B8E9-4B38-B6C2-D6A4D7CE88DB}" srcOrd="2" destOrd="0" presId="urn:microsoft.com/office/officeart/2005/8/layout/chevron2"/>
    <dgm:cxn modelId="{26A8BE2A-28C2-4E25-B1BB-480DB1C1B788}" type="presParOf" srcId="{C551DE6D-B8E9-4B38-B6C2-D6A4D7CE88DB}" destId="{74276780-DECD-4C7D-9E56-AFE2FBB60CA4}" srcOrd="0" destOrd="0" presId="urn:microsoft.com/office/officeart/2005/8/layout/chevron2"/>
    <dgm:cxn modelId="{2664C474-EBC2-433C-899F-91EE573F98DE}" type="presParOf" srcId="{C551DE6D-B8E9-4B38-B6C2-D6A4D7CE88DB}" destId="{CCC6FD05-3D31-45C0-B73E-68C2349CC42A}" srcOrd="1" destOrd="0" presId="urn:microsoft.com/office/officeart/2005/8/layout/chevron2"/>
    <dgm:cxn modelId="{BF6857ED-FDC3-4273-84DA-0415767C3D2F}" type="presParOf" srcId="{39BF8491-B2AA-4019-BD68-FB5D53808294}" destId="{B93CE772-6EAE-408B-913B-BFAA4D9010AC}" srcOrd="3" destOrd="0" presId="urn:microsoft.com/office/officeart/2005/8/layout/chevron2"/>
    <dgm:cxn modelId="{AD233E67-45CF-4933-B45E-9DF36FAFD2C2}" type="presParOf" srcId="{39BF8491-B2AA-4019-BD68-FB5D53808294}" destId="{C48E9A27-0008-45E0-97BA-FD7CE686E30C}" srcOrd="4" destOrd="0" presId="urn:microsoft.com/office/officeart/2005/8/layout/chevron2"/>
    <dgm:cxn modelId="{2875677E-E54E-4E0D-84A5-586C8F3B3FF0}" type="presParOf" srcId="{C48E9A27-0008-45E0-97BA-FD7CE686E30C}" destId="{71435475-2E98-4357-ADBB-D3362A957F1D}" srcOrd="0" destOrd="0" presId="urn:microsoft.com/office/officeart/2005/8/layout/chevron2"/>
    <dgm:cxn modelId="{9CB78767-522C-4C59-9145-AC450E131E79}" type="presParOf" srcId="{C48E9A27-0008-45E0-97BA-FD7CE686E30C}" destId="{4632EEC7-CE1E-48BA-8907-E169BC7BF9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70BBE-82A0-4C28-BCEE-F4098EEF3E4D}">
      <dsp:nvSpPr>
        <dsp:cNvPr id="0" name=""/>
        <dsp:cNvSpPr/>
      </dsp:nvSpPr>
      <dsp:spPr>
        <a:xfrm rot="5400000">
          <a:off x="-242312" y="247368"/>
          <a:ext cx="1615417" cy="11307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</a:t>
          </a:r>
          <a:endParaRPr lang="en-US" sz="2400" kern="1200" dirty="0"/>
        </a:p>
      </dsp:txBody>
      <dsp:txXfrm rot="-5400000">
        <a:off x="1" y="570451"/>
        <a:ext cx="1130792" cy="484625"/>
      </dsp:txXfrm>
    </dsp:sp>
    <dsp:sp modelId="{13EA1907-FA90-4659-A387-249987BBCD83}">
      <dsp:nvSpPr>
        <dsp:cNvPr id="0" name=""/>
        <dsp:cNvSpPr/>
      </dsp:nvSpPr>
      <dsp:spPr>
        <a:xfrm rot="5400000">
          <a:off x="3509423" y="-2373574"/>
          <a:ext cx="1050021" cy="58072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baseline="0" dirty="0" smtClean="0">
              <a:solidFill>
                <a:srgbClr val="242353"/>
              </a:solidFill>
            </a:rPr>
            <a:t>Foothill</a:t>
          </a:r>
          <a:r>
            <a:rPr lang="en-US" sz="2400" kern="1200" dirty="0" smtClean="0">
              <a:solidFill>
                <a:srgbClr val="002060"/>
              </a:solidFill>
            </a:rPr>
            <a:t> faculty and staff have participated in 2 state-wide trainings.</a:t>
          </a:r>
          <a:endParaRPr lang="en-US" sz="2400" kern="1200" dirty="0">
            <a:solidFill>
              <a:srgbClr val="002060"/>
            </a:solidFill>
          </a:endParaRPr>
        </a:p>
      </dsp:txBody>
      <dsp:txXfrm rot="-5400000">
        <a:off x="1130792" y="56315"/>
        <a:ext cx="5756025" cy="947505"/>
      </dsp:txXfrm>
    </dsp:sp>
    <dsp:sp modelId="{74276780-DECD-4C7D-9E56-AFE2FBB60CA4}">
      <dsp:nvSpPr>
        <dsp:cNvPr id="0" name=""/>
        <dsp:cNvSpPr/>
      </dsp:nvSpPr>
      <dsp:spPr>
        <a:xfrm rot="5400000">
          <a:off x="-242312" y="1669157"/>
          <a:ext cx="1615417" cy="11307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</a:t>
          </a:r>
          <a:endParaRPr lang="en-US" sz="2400" kern="1200" dirty="0"/>
        </a:p>
      </dsp:txBody>
      <dsp:txXfrm rot="-5400000">
        <a:off x="1" y="1992240"/>
        <a:ext cx="1130792" cy="484625"/>
      </dsp:txXfrm>
    </dsp:sp>
    <dsp:sp modelId="{CCC6FD05-3D31-45C0-B73E-68C2349CC42A}">
      <dsp:nvSpPr>
        <dsp:cNvPr id="0" name=""/>
        <dsp:cNvSpPr/>
      </dsp:nvSpPr>
      <dsp:spPr>
        <a:xfrm rot="5400000">
          <a:off x="3509423" y="-951785"/>
          <a:ext cx="1050021" cy="58072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A team of faculty and staff have been meeting since last fall.</a:t>
          </a:r>
          <a:endParaRPr lang="en-US" sz="2400" kern="1200" dirty="0">
            <a:solidFill>
              <a:srgbClr val="002060"/>
            </a:solidFill>
          </a:endParaRPr>
        </a:p>
      </dsp:txBody>
      <dsp:txXfrm rot="-5400000">
        <a:off x="1130792" y="1478104"/>
        <a:ext cx="5756025" cy="947505"/>
      </dsp:txXfrm>
    </dsp:sp>
    <dsp:sp modelId="{71435475-2E98-4357-ADBB-D3362A957F1D}">
      <dsp:nvSpPr>
        <dsp:cNvPr id="0" name=""/>
        <dsp:cNvSpPr/>
      </dsp:nvSpPr>
      <dsp:spPr>
        <a:xfrm rot="5400000">
          <a:off x="-242312" y="3090946"/>
          <a:ext cx="1615417" cy="11307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</a:t>
          </a:r>
          <a:endParaRPr lang="en-US" sz="2400" kern="1200" dirty="0"/>
        </a:p>
      </dsp:txBody>
      <dsp:txXfrm rot="-5400000">
        <a:off x="1" y="3414029"/>
        <a:ext cx="1130792" cy="484625"/>
      </dsp:txXfrm>
    </dsp:sp>
    <dsp:sp modelId="{4632EEC7-CE1E-48BA-8907-E169BC7BF949}">
      <dsp:nvSpPr>
        <dsp:cNvPr id="0" name=""/>
        <dsp:cNvSpPr/>
      </dsp:nvSpPr>
      <dsp:spPr>
        <a:xfrm rot="5400000">
          <a:off x="3509423" y="470003"/>
          <a:ext cx="1050021" cy="58072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rgbClr val="002060"/>
              </a:solidFill>
            </a:rPr>
            <a:t>Discussions have taken place in both Senates.</a:t>
          </a:r>
          <a:endParaRPr lang="en-US" sz="2400" kern="1200" dirty="0">
            <a:solidFill>
              <a:srgbClr val="002060"/>
            </a:solidFill>
          </a:endParaRPr>
        </a:p>
      </dsp:txBody>
      <dsp:txXfrm rot="-5400000">
        <a:off x="1130792" y="2899892"/>
        <a:ext cx="5756025" cy="947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9DD32-E442-924F-86A2-D395954E91EA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1E929-1C9B-2B4B-8D79-D44BE86F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E929-1C9B-2B4B-8D79-D44BE86FB0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0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53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20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96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9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4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28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1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05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9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98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9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0377A-A42B-6744-800A-A6021C5F47B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4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25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 err="1"/>
              <a:t>presentersname@foothill.edu</a:t>
            </a:r>
            <a:endParaRPr lang="en-US" dirty="0"/>
          </a:p>
          <a:p>
            <a:pPr lvl="0"/>
            <a:r>
              <a:rPr lang="en-US" dirty="0"/>
              <a:t>650.949.0000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foothill.edu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9654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  <p:sldLayoutId id="2147486534" r:id="rId7"/>
  </p:sldLayoutIdLst>
  <p:transition spd="med">
    <p:fade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411" y="865849"/>
            <a:ext cx="8088059" cy="2152481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Foothill College 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Guided </a:t>
            </a:r>
            <a:r>
              <a:rPr lang="en-US" sz="4000" dirty="0" smtClean="0">
                <a:solidFill>
                  <a:schemeClr val="accent2"/>
                </a:solidFill>
              </a:rPr>
              <a:t>Pathways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2" y="4077359"/>
            <a:ext cx="8088058" cy="989782"/>
          </a:xfrm>
        </p:spPr>
        <p:txBody>
          <a:bodyPr/>
          <a:lstStyle/>
          <a:p>
            <a:r>
              <a:rPr lang="en-US" dirty="0"/>
              <a:t>March 21, </a:t>
            </a:r>
            <a:r>
              <a:rPr lang="en-US" dirty="0" smtClean="0"/>
              <a:t>2018</a:t>
            </a:r>
          </a:p>
          <a:p>
            <a:r>
              <a:rPr lang="en-US" dirty="0" smtClean="0"/>
              <a:t>(revised 3/20/18)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5242" y="3018330"/>
            <a:ext cx="448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(including slides from CCCCO)</a:t>
            </a:r>
          </a:p>
        </p:txBody>
      </p:sp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18454" y="770388"/>
            <a:ext cx="85469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Strategic</a:t>
            </a:r>
            <a:r>
              <a:rPr lang="en-US" sz="31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 </a:t>
            </a:r>
            <a:r>
              <a:rPr lang="en-US" sz="38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Examples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93CD148-8820-EE4E-8032-A322B6368907}"/>
              </a:ext>
            </a:extLst>
          </p:cNvPr>
          <p:cNvSpPr/>
          <p:nvPr/>
        </p:nvSpPr>
        <p:spPr>
          <a:xfrm>
            <a:off x="278968" y="2058792"/>
            <a:ext cx="829087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How ILOs are engrained into GP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Using GP framework to help design dual enrollment pathways/programs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AB 705 </a:t>
            </a:r>
            <a:r>
              <a:rPr lang="en-US" sz="3200" dirty="0" smtClean="0">
                <a:solidFill>
                  <a:srgbClr val="002060"/>
                </a:solidFill>
              </a:rPr>
              <a:t>(assessment / basic skills) implications </a:t>
            </a:r>
            <a:r>
              <a:rPr lang="en-US" sz="3200" dirty="0">
                <a:solidFill>
                  <a:srgbClr val="002060"/>
                </a:solidFill>
              </a:rPr>
              <a:t>in GP </a:t>
            </a:r>
            <a:r>
              <a:rPr lang="en-US" sz="3200" dirty="0" smtClean="0">
                <a:solidFill>
                  <a:srgbClr val="002060"/>
                </a:solidFill>
              </a:rPr>
              <a:t>planning / discussions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78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3028" y="382930"/>
            <a:ext cx="846946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Developing the Foothill GP Approach </a:t>
            </a:r>
            <a:r>
              <a:rPr lang="en-US" sz="38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/ Principles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525015-EA62-2C44-B5BC-7148088723DD}"/>
              </a:ext>
            </a:extLst>
          </p:cNvPr>
          <p:cNvSpPr/>
          <p:nvPr/>
        </p:nvSpPr>
        <p:spPr>
          <a:xfrm>
            <a:off x="353028" y="2036531"/>
            <a:ext cx="78765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Examples:</a:t>
            </a:r>
          </a:p>
          <a:p>
            <a:endParaRPr lang="en-US" sz="36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</a:rPr>
              <a:t>Closing </a:t>
            </a:r>
            <a:r>
              <a:rPr lang="en-US" sz="3600" dirty="0">
                <a:solidFill>
                  <a:srgbClr val="002060"/>
                </a:solidFill>
              </a:rPr>
              <a:t>the achievement gap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2060"/>
                </a:solidFill>
              </a:rPr>
              <a:t>Importance of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exploration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</a:rPr>
              <a:t>Others?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9928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57937" y="475920"/>
            <a:ext cx="840746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Future Governance Discussion Examples </a:t>
            </a:r>
            <a:endParaRPr lang="en-US" sz="3800" b="1" dirty="0">
              <a:solidFill>
                <a:schemeClr val="bg1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525015-EA62-2C44-B5BC-7148088723DD}"/>
              </a:ext>
            </a:extLst>
          </p:cNvPr>
          <p:cNvSpPr/>
          <p:nvPr/>
        </p:nvSpPr>
        <p:spPr>
          <a:xfrm>
            <a:off x="353028" y="2036531"/>
            <a:ext cx="78920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Progress / assessment of activities</a:t>
            </a:r>
            <a:endParaRPr lang="en-US" sz="32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Educational Master Plan goals as they relate to Guided </a:t>
            </a:r>
            <a:r>
              <a:rPr lang="en-US" sz="3200" dirty="0">
                <a:solidFill>
                  <a:srgbClr val="002060"/>
                </a:solidFill>
              </a:rPr>
              <a:t>Pathways </a:t>
            </a:r>
            <a:r>
              <a:rPr lang="en-US" sz="3200" dirty="0" smtClean="0">
                <a:solidFill>
                  <a:srgbClr val="002060"/>
                </a:solidFill>
              </a:rPr>
              <a:t>efforts</a:t>
            </a:r>
            <a:endParaRPr lang="en-US" sz="32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Resource discussions as they relate </a:t>
            </a:r>
            <a:r>
              <a:rPr lang="en-US" sz="3200" dirty="0" smtClean="0">
                <a:solidFill>
                  <a:srgbClr val="002060"/>
                </a:solidFill>
              </a:rPr>
              <a:t>to </a:t>
            </a:r>
            <a:r>
              <a:rPr lang="en-US" sz="3200" dirty="0">
                <a:solidFill>
                  <a:srgbClr val="002060"/>
                </a:solidFill>
              </a:rPr>
              <a:t>Guided </a:t>
            </a:r>
            <a:r>
              <a:rPr lang="en-US" sz="3200" dirty="0" smtClean="0">
                <a:solidFill>
                  <a:srgbClr val="002060"/>
                </a:solidFill>
              </a:rPr>
              <a:t>Pathways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4927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525015-EA62-2C44-B5BC-7148088723DD}"/>
              </a:ext>
            </a:extLst>
          </p:cNvPr>
          <p:cNvSpPr/>
          <p:nvPr/>
        </p:nvSpPr>
        <p:spPr>
          <a:xfrm>
            <a:off x="2290316" y="2702958"/>
            <a:ext cx="4993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2060"/>
                </a:solidFill>
              </a:rPr>
              <a:t>Questions?</a:t>
            </a: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5217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8594" y="806991"/>
            <a:ext cx="8786813" cy="58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Discussion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594" y="2092251"/>
            <a:ext cx="8786813" cy="3527406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Understand Guided Pathways framework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b="1" dirty="0">
              <a:solidFill>
                <a:srgbClr val="242353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Understand what’s in </a:t>
            </a:r>
            <a:r>
              <a:rPr lang="en-US" sz="2500" b="1" dirty="0" smtClean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Foothill’s </a:t>
            </a:r>
            <a:r>
              <a:rPr lang="en-US" sz="25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18/19 Work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b="1" dirty="0">
              <a:solidFill>
                <a:srgbClr val="242353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Be able to articulate examples of both operational and strategic Guided Pathways activities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b="1" dirty="0">
              <a:solidFill>
                <a:srgbClr val="242353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Understand the opportunity presented by the Guided Pathways framework</a:t>
            </a:r>
          </a:p>
        </p:txBody>
      </p:sp>
    </p:spTree>
    <p:extLst>
      <p:ext uri="{BB962C8B-B14F-4D97-AF65-F5344CB8AC3E}">
        <p14:creationId xmlns:p14="http://schemas.microsoft.com/office/powerpoint/2010/main" val="1267293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8594" y="806991"/>
            <a:ext cx="8786813" cy="58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About Guided Pathways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594" y="2092251"/>
            <a:ext cx="8786813" cy="843981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en-US" sz="25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The Guided Pathways framework creates a highly structured approach to student success that: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18047" y="3466882"/>
            <a:ext cx="2906765" cy="1623040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en-US" sz="1700" dirty="0">
                <a:latin typeface="Rockwell" charset="0"/>
                <a:ea typeface="Rockwell" charset="0"/>
                <a:cs typeface="Rockwell" charset="0"/>
              </a:rPr>
              <a:t>Provides all students </a:t>
            </a:r>
            <a:br>
              <a:rPr lang="en-US" sz="1700" dirty="0">
                <a:latin typeface="Rockwell" charset="0"/>
                <a:ea typeface="Rockwell" charset="0"/>
                <a:cs typeface="Rockwell" charset="0"/>
              </a:rPr>
            </a:br>
            <a:r>
              <a:rPr lang="en-US" sz="1700" dirty="0">
                <a:latin typeface="Rockwell" charset="0"/>
                <a:ea typeface="Rockwell" charset="0"/>
                <a:cs typeface="Rockwell" charset="0"/>
              </a:rPr>
              <a:t>with a set of clear course-taking patterns that</a:t>
            </a:r>
          </a:p>
          <a:p>
            <a:pPr algn="l"/>
            <a:r>
              <a:rPr lang="en-US" sz="1700" dirty="0">
                <a:latin typeface="Rockwell" charset="0"/>
                <a:ea typeface="Rockwell" charset="0"/>
                <a:cs typeface="Rockwell" charset="0"/>
              </a:rPr>
              <a:t>promotes better enrollment decisions and prepares students for future success.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781693" y="3466882"/>
            <a:ext cx="2888408" cy="1623040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en-US" sz="1700" dirty="0">
                <a:latin typeface="Rockwell" charset="0"/>
                <a:ea typeface="Rockwell" charset="0"/>
                <a:cs typeface="Rockwell" charset="0"/>
              </a:rPr>
              <a:t>Integrates support services in ways that make it easier for students to get the help they need during every step of their community college experience.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33" t="54586" r="12868" b="-2003"/>
          <a:stretch/>
        </p:blipFill>
        <p:spPr>
          <a:xfrm>
            <a:off x="4839891" y="3876786"/>
            <a:ext cx="779126" cy="696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6" b="56369"/>
          <a:stretch/>
        </p:blipFill>
        <p:spPr>
          <a:xfrm>
            <a:off x="524608" y="3847363"/>
            <a:ext cx="832705" cy="696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608" y="5915278"/>
            <a:ext cx="252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 CCCCO</a:t>
            </a:r>
          </a:p>
        </p:txBody>
      </p:sp>
    </p:spTree>
    <p:extLst>
      <p:ext uri="{BB962C8B-B14F-4D97-AF65-F5344CB8AC3E}">
        <p14:creationId xmlns:p14="http://schemas.microsoft.com/office/powerpoint/2010/main" val="2444781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8594" y="321469"/>
            <a:ext cx="8786813" cy="58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Four Pillars of Guided Pathways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62" y="3764446"/>
            <a:ext cx="1607344" cy="1623040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Create clear</a:t>
            </a:r>
          </a:p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curricular</a:t>
            </a:r>
          </a:p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pathways to</a:t>
            </a:r>
          </a:p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employment</a:t>
            </a:r>
          </a:p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and further</a:t>
            </a:r>
          </a:p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education.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50345" y="3764446"/>
            <a:ext cx="1500187" cy="1103667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Help students</a:t>
            </a:r>
          </a:p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choose and</a:t>
            </a:r>
          </a:p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enter their</a:t>
            </a:r>
          </a:p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pathway.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86312" y="3804047"/>
            <a:ext cx="1821655" cy="843981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Help students</a:t>
            </a:r>
          </a:p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stay on</a:t>
            </a:r>
          </a:p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their path.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27560" y="3775660"/>
            <a:ext cx="1982389" cy="1623040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Ensure that</a:t>
            </a:r>
          </a:p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learning is</a:t>
            </a:r>
          </a:p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happening</a:t>
            </a:r>
          </a:p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with</a:t>
            </a:r>
          </a:p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intentional</a:t>
            </a:r>
          </a:p>
          <a:p>
            <a:r>
              <a:rPr lang="en-US" sz="17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outcomes.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217667"/>
            <a:ext cx="7715250" cy="121088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2428875" y="2271499"/>
            <a:ext cx="0" cy="3115987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6B3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625578" y="2217667"/>
            <a:ext cx="0" cy="3115987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6B3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6768703" y="2217667"/>
            <a:ext cx="0" cy="3115987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F6B31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24608" y="5915278"/>
            <a:ext cx="252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 CCCCO</a:t>
            </a:r>
          </a:p>
        </p:txBody>
      </p:sp>
    </p:spTree>
    <p:extLst>
      <p:ext uri="{BB962C8B-B14F-4D97-AF65-F5344CB8AC3E}">
        <p14:creationId xmlns:p14="http://schemas.microsoft.com/office/powerpoint/2010/main" val="1306882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19" y="1676168"/>
            <a:ext cx="4642572" cy="4370189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9872" y="638068"/>
            <a:ext cx="83202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Key Elements of Guided Pathways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25766" y="3203049"/>
            <a:ext cx="2688268" cy="112530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en-US" sz="1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Structured onboarding process </a:t>
            </a:r>
            <a:br>
              <a:rPr lang="en-US" sz="1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including improved placement tests</a:t>
            </a:r>
          </a:p>
          <a:p>
            <a:pPr algn="l"/>
            <a: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and co-requisite instruction that provide students with clear, actionable, and usable information they need to</a:t>
            </a:r>
          </a:p>
          <a:p>
            <a:pPr algn="l"/>
            <a: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get to the right start in college.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735" y="1791852"/>
            <a:ext cx="2654637" cy="114694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/>
            <a:r>
              <a:rPr lang="en-US" sz="1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Programs that are fully </a:t>
            </a:r>
            <a:br>
              <a:rPr lang="en-US" sz="1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mapped out and aligned </a:t>
            </a:r>
            <a: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with </a:t>
            </a:r>
            <a:b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further education and career advancement while also providing structured or guided exploration </a:t>
            </a:r>
            <a:b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for undecided students.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7286" y="3399767"/>
            <a:ext cx="1969253" cy="114694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/>
            <a:r>
              <a:rPr lang="en-US" sz="1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Proactive academic </a:t>
            </a:r>
            <a:br>
              <a:rPr lang="en-US" sz="1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and career advising</a:t>
            </a:r>
            <a:br>
              <a:rPr lang="en-US" sz="1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from the start through </a:t>
            </a:r>
            <a:b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completion and/or transfer, </a:t>
            </a:r>
            <a:b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with assigned point of </a:t>
            </a:r>
            <a:b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contact at each stage.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7285" y="5094173"/>
            <a:ext cx="2270783" cy="95218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r"/>
            <a:r>
              <a:rPr lang="en-US" sz="1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Early alert systems</a:t>
            </a:r>
            <a:br>
              <a:rPr lang="en-US" sz="1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aligned with interventions </a:t>
            </a:r>
            <a:b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and resources to help </a:t>
            </a:r>
            <a:b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students stay on the pathway,</a:t>
            </a:r>
            <a:b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persist, and progress.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22094" y="5373632"/>
            <a:ext cx="2888408" cy="800700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en-US" sz="1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Instructional support and</a:t>
            </a:r>
          </a:p>
          <a:p>
            <a:pPr algn="l"/>
            <a:r>
              <a:rPr lang="en-US" sz="1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co-curricular activities</a:t>
            </a:r>
            <a:br>
              <a:rPr lang="en-US" sz="1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aligned with classroom learning </a:t>
            </a:r>
            <a:b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</a:br>
            <a:r>
              <a:rPr lang="en-US" sz="11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and career interests.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18046" y="1791852"/>
            <a:ext cx="2688268" cy="86513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l"/>
            <a:r>
              <a:rPr lang="en-US" sz="1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Redesigning and integrating basic skills/developmental</a:t>
            </a:r>
          </a:p>
          <a:p>
            <a:pPr algn="l"/>
            <a:r>
              <a:rPr lang="en-US" sz="1300" b="1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education classes </a:t>
            </a:r>
            <a:r>
              <a:rPr lang="en-US" sz="1300" dirty="0">
                <a:solidFill>
                  <a:srgbClr val="242353"/>
                </a:solidFill>
                <a:latin typeface="Rockwell" charset="0"/>
                <a:ea typeface="Rockwell" charset="0"/>
                <a:cs typeface="Rockwell" charset="0"/>
              </a:rPr>
              <a:t>to accelerate students to college-level classes.</a:t>
            </a:r>
            <a:endParaRPr lang="en-US" sz="1100" dirty="0">
              <a:solidFill>
                <a:srgbClr val="242353"/>
              </a:solidFill>
              <a:latin typeface="Rockwell" charset="0"/>
              <a:ea typeface="Rockwell" charset="0"/>
              <a:cs typeface="Rockwel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872" y="6302804"/>
            <a:ext cx="252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  CCCCO</a:t>
            </a:r>
          </a:p>
        </p:txBody>
      </p:sp>
    </p:spTree>
    <p:extLst>
      <p:ext uri="{BB962C8B-B14F-4D97-AF65-F5344CB8AC3E}">
        <p14:creationId xmlns:p14="http://schemas.microsoft.com/office/powerpoint/2010/main" val="639961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6393" y="855543"/>
            <a:ext cx="79890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Foothill </a:t>
            </a:r>
            <a:r>
              <a:rPr lang="en-US" sz="38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Activities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3802911"/>
              </p:ext>
            </p:extLst>
          </p:nvPr>
        </p:nvGraphicFramePr>
        <p:xfrm>
          <a:off x="1291525" y="1952787"/>
          <a:ext cx="6938076" cy="446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9451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8594" y="531861"/>
            <a:ext cx="8786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Strategic Discussions While Getting Started on a Well-Defined Activity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907" y="2074376"/>
            <a:ext cx="86821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Foothill is taking a two-pronged approach over the next year. The college will continue to dialogue about how Guided Pathways can foster strategic transformation at Foothill.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At the same time, we will also start a specific activity designed to engage faculty in defining pathways for our Associate Degrees for Transfer (ADT).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1608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0907" y="305439"/>
            <a:ext cx="8786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Guided Pathways Work Plan Activities 2018-19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907" y="2074376"/>
            <a:ext cx="86821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Activity 1) Develop clear Program Pathways for Associate Degrees for 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Activity 2) Identify appropriate benchmarks and metrics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Activity 3) Provide professional development to cross-disciplinary teams (from activity #1) on course, program, and institutional learning outcomes assessment</a:t>
            </a:r>
          </a:p>
        </p:txBody>
      </p:sp>
    </p:spTree>
    <p:extLst>
      <p:ext uri="{BB962C8B-B14F-4D97-AF65-F5344CB8AC3E}">
        <p14:creationId xmlns:p14="http://schemas.microsoft.com/office/powerpoint/2010/main" val="850162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40962" y="770388"/>
            <a:ext cx="86244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Rockwell" charset="0"/>
                <a:ea typeface="Rockwell" charset="0"/>
                <a:cs typeface="Rockwell" charset="0"/>
              </a:rPr>
              <a:t>Operational Examples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02417B-4183-1249-811B-C2FD9E1C43BB}"/>
              </a:ext>
            </a:extLst>
          </p:cNvPr>
          <p:cNvSpPr/>
          <p:nvPr/>
        </p:nvSpPr>
        <p:spPr>
          <a:xfrm>
            <a:off x="340962" y="1940449"/>
            <a:ext cx="80918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Shift focus from courses to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Front </a:t>
            </a:r>
            <a:r>
              <a:rPr lang="en-US" sz="2800" dirty="0">
                <a:solidFill>
                  <a:srgbClr val="002060"/>
                </a:solidFill>
              </a:rPr>
              <a:t>load interest/career exploration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Meta </a:t>
            </a:r>
            <a:r>
              <a:rPr lang="en-US" sz="2800" dirty="0">
                <a:solidFill>
                  <a:srgbClr val="002060"/>
                </a:solidFill>
              </a:rPr>
              <a:t>majors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Clearly </a:t>
            </a:r>
            <a:r>
              <a:rPr lang="en-US" sz="2800" dirty="0">
                <a:solidFill>
                  <a:srgbClr val="002060"/>
                </a:solidFill>
              </a:rPr>
              <a:t>define program schedules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Meet </a:t>
            </a:r>
            <a:r>
              <a:rPr lang="en-US" sz="2800" dirty="0">
                <a:solidFill>
                  <a:srgbClr val="002060"/>
                </a:solidFill>
              </a:rPr>
              <a:t>with a faculty mentor at a certain amount of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Orientations </a:t>
            </a:r>
            <a:r>
              <a:rPr lang="en-US" sz="2800" dirty="0">
                <a:solidFill>
                  <a:srgbClr val="002060"/>
                </a:solidFill>
              </a:rPr>
              <a:t>based on meta majors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Alumni </a:t>
            </a:r>
            <a:r>
              <a:rPr lang="en-US" sz="2800" dirty="0">
                <a:solidFill>
                  <a:srgbClr val="002060"/>
                </a:solidFill>
              </a:rPr>
              <a:t>voice to help plan GP efforts</a:t>
            </a:r>
          </a:p>
        </p:txBody>
      </p:sp>
    </p:spTree>
    <p:extLst>
      <p:ext uri="{BB962C8B-B14F-4D97-AF65-F5344CB8AC3E}">
        <p14:creationId xmlns:p14="http://schemas.microsoft.com/office/powerpoint/2010/main" val="37313635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2908</TotalTime>
  <Words>468</Words>
  <Application>Microsoft Office PowerPoint</Application>
  <PresentationFormat>On-screen Show (4:3)</PresentationFormat>
  <Paragraphs>110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Academic Fall2015</vt:lpstr>
      <vt:lpstr>Foothill College  Guided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andrew</cp:lastModifiedBy>
  <cp:revision>160</cp:revision>
  <dcterms:created xsi:type="dcterms:W3CDTF">2017-07-10T18:20:34Z</dcterms:created>
  <dcterms:modified xsi:type="dcterms:W3CDTF">2018-03-20T13:14:53Z</dcterms:modified>
</cp:coreProperties>
</file>