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276" r:id="rId2"/>
    <p:sldId id="286" r:id="rId3"/>
    <p:sldId id="287" r:id="rId4"/>
    <p:sldId id="307" r:id="rId5"/>
    <p:sldId id="308" r:id="rId6"/>
    <p:sldId id="300" r:id="rId7"/>
    <p:sldId id="302" r:id="rId8"/>
    <p:sldId id="301" r:id="rId9"/>
    <p:sldId id="303" r:id="rId10"/>
    <p:sldId id="304" r:id="rId11"/>
    <p:sldId id="295" r:id="rId12"/>
    <p:sldId id="310" r:id="rId13"/>
    <p:sldId id="309" r:id="rId14"/>
    <p:sldId id="297" r:id="rId15"/>
    <p:sldId id="306" r:id="rId16"/>
    <p:sldId id="305" r:id="rId17"/>
    <p:sldId id="298"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D8CC"/>
    <a:srgbClr val="8B032C"/>
    <a:srgbClr val="FDF6D5"/>
    <a:srgbClr val="000000"/>
    <a:srgbClr val="99CCB6"/>
    <a:srgbClr val="EAEAEA"/>
    <a:srgbClr val="F8F7EC"/>
    <a:srgbClr val="742B2A"/>
    <a:srgbClr val="DE524F"/>
    <a:srgbClr val="FF0D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275" autoAdjust="0"/>
    <p:restoredTop sz="94706"/>
  </p:normalViewPr>
  <p:slideViewPr>
    <p:cSldViewPr snapToGrid="0" snapToObjects="1">
      <p:cViewPr>
        <p:scale>
          <a:sx n="118" d="100"/>
          <a:sy n="118" d="100"/>
        </p:scale>
        <p:origin x="-1422" y="-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41420D-0317-4AF9-9F82-501D7C7F87BE}" type="doc">
      <dgm:prSet loTypeId="urn:microsoft.com/office/officeart/2005/8/layout/rings+Icon" loCatId="officeonline" qsTypeId="urn:microsoft.com/office/officeart/2005/8/quickstyle/simple1" qsCatId="simple" csTypeId="urn:microsoft.com/office/officeart/2005/8/colors/accent1_2" csCatId="accent1" phldr="1"/>
      <dgm:spPr/>
      <dgm:t>
        <a:bodyPr/>
        <a:lstStyle/>
        <a:p>
          <a:endParaRPr lang="en-US"/>
        </a:p>
      </dgm:t>
    </dgm:pt>
    <dgm:pt modelId="{1DDF8239-EFF1-4577-B39D-2FAA61FE0757}">
      <dgm:prSet phldrT="[Text]"/>
      <dgm:spPr/>
      <dgm:t>
        <a:bodyPr/>
        <a:lstStyle/>
        <a:p>
          <a:r>
            <a:rPr lang="en-US" dirty="0" smtClean="0"/>
            <a:t>Promotes institutional improvement</a:t>
          </a:r>
          <a:endParaRPr lang="en-US" dirty="0"/>
        </a:p>
      </dgm:t>
    </dgm:pt>
    <dgm:pt modelId="{6CF32BD1-2AA0-4E68-87B1-238DC0959FD8}" type="parTrans" cxnId="{793ABC4F-A633-48A5-AE61-F628AF3256C5}">
      <dgm:prSet/>
      <dgm:spPr/>
      <dgm:t>
        <a:bodyPr/>
        <a:lstStyle/>
        <a:p>
          <a:endParaRPr lang="en-US"/>
        </a:p>
      </dgm:t>
    </dgm:pt>
    <dgm:pt modelId="{EEDE254D-0B6A-49ED-9DA5-0612D7B48907}" type="sibTrans" cxnId="{793ABC4F-A633-48A5-AE61-F628AF3256C5}">
      <dgm:prSet/>
      <dgm:spPr/>
      <dgm:t>
        <a:bodyPr/>
        <a:lstStyle/>
        <a:p>
          <a:endParaRPr lang="en-US"/>
        </a:p>
      </dgm:t>
    </dgm:pt>
    <dgm:pt modelId="{570AA4E1-AFDB-4BD8-8CD0-91929A776F52}">
      <dgm:prSet phldrT="[Text]"/>
      <dgm:spPr/>
      <dgm:t>
        <a:bodyPr/>
        <a:lstStyle/>
        <a:p>
          <a:r>
            <a:rPr lang="en-US" dirty="0" smtClean="0"/>
            <a:t>Certifies value and legitimacy of student award</a:t>
          </a:r>
          <a:endParaRPr lang="en-US" dirty="0"/>
        </a:p>
      </dgm:t>
    </dgm:pt>
    <dgm:pt modelId="{3EF34B77-04DD-432B-A0DE-C104A7358F82}" type="parTrans" cxnId="{34C43A2D-7CD5-4B36-9B82-577669BE584A}">
      <dgm:prSet/>
      <dgm:spPr/>
      <dgm:t>
        <a:bodyPr/>
        <a:lstStyle/>
        <a:p>
          <a:endParaRPr lang="en-US"/>
        </a:p>
      </dgm:t>
    </dgm:pt>
    <dgm:pt modelId="{EA90B9B7-C8D8-4AB9-B923-2AF4D6DC7087}" type="sibTrans" cxnId="{34C43A2D-7CD5-4B36-9B82-577669BE584A}">
      <dgm:prSet/>
      <dgm:spPr/>
      <dgm:t>
        <a:bodyPr/>
        <a:lstStyle/>
        <a:p>
          <a:endParaRPr lang="en-US"/>
        </a:p>
      </dgm:t>
    </dgm:pt>
    <dgm:pt modelId="{3D963E07-A0DF-4CBE-8262-87BA5B24BFCF}">
      <dgm:prSet phldrT="[Text]"/>
      <dgm:spPr/>
      <dgm:t>
        <a:bodyPr/>
        <a:lstStyle/>
        <a:p>
          <a:r>
            <a:rPr lang="en-US" dirty="0" smtClean="0"/>
            <a:t>Assures institutional quality to taxpayers</a:t>
          </a:r>
          <a:endParaRPr lang="en-US" dirty="0"/>
        </a:p>
      </dgm:t>
    </dgm:pt>
    <dgm:pt modelId="{0ABB1474-F72A-46B4-84C9-14E49284D01E}" type="parTrans" cxnId="{B653DFD7-458C-405E-8D6A-E8220C3D9794}">
      <dgm:prSet/>
      <dgm:spPr/>
      <dgm:t>
        <a:bodyPr/>
        <a:lstStyle/>
        <a:p>
          <a:endParaRPr lang="en-US"/>
        </a:p>
      </dgm:t>
    </dgm:pt>
    <dgm:pt modelId="{55608812-B0BC-4D35-8F6F-6DD74668C0D9}" type="sibTrans" cxnId="{B653DFD7-458C-405E-8D6A-E8220C3D9794}">
      <dgm:prSet/>
      <dgm:spPr/>
      <dgm:t>
        <a:bodyPr/>
        <a:lstStyle/>
        <a:p>
          <a:endParaRPr lang="en-US"/>
        </a:p>
      </dgm:t>
    </dgm:pt>
    <dgm:pt modelId="{0D524B50-CE38-41AA-A1A1-BB35C6F4BD8A}" type="pres">
      <dgm:prSet presAssocID="{C441420D-0317-4AF9-9F82-501D7C7F87BE}" presName="Name0" presStyleCnt="0">
        <dgm:presLayoutVars>
          <dgm:chMax val="7"/>
          <dgm:dir/>
          <dgm:resizeHandles val="exact"/>
        </dgm:presLayoutVars>
      </dgm:prSet>
      <dgm:spPr/>
      <dgm:t>
        <a:bodyPr/>
        <a:lstStyle/>
        <a:p>
          <a:endParaRPr lang="en-US"/>
        </a:p>
      </dgm:t>
    </dgm:pt>
    <dgm:pt modelId="{30F631CD-6776-4F61-9745-270377000980}" type="pres">
      <dgm:prSet presAssocID="{C441420D-0317-4AF9-9F82-501D7C7F87BE}" presName="ellipse1" presStyleLbl="vennNode1" presStyleIdx="0" presStyleCnt="3">
        <dgm:presLayoutVars>
          <dgm:bulletEnabled val="1"/>
        </dgm:presLayoutVars>
      </dgm:prSet>
      <dgm:spPr/>
      <dgm:t>
        <a:bodyPr/>
        <a:lstStyle/>
        <a:p>
          <a:endParaRPr lang="en-US"/>
        </a:p>
      </dgm:t>
    </dgm:pt>
    <dgm:pt modelId="{7DFC21D8-6F1B-42DE-B42E-5061F84FE78D}" type="pres">
      <dgm:prSet presAssocID="{C441420D-0317-4AF9-9F82-501D7C7F87BE}" presName="ellipse2" presStyleLbl="vennNode1" presStyleIdx="1" presStyleCnt="3">
        <dgm:presLayoutVars>
          <dgm:bulletEnabled val="1"/>
        </dgm:presLayoutVars>
      </dgm:prSet>
      <dgm:spPr/>
      <dgm:t>
        <a:bodyPr/>
        <a:lstStyle/>
        <a:p>
          <a:endParaRPr lang="en-US"/>
        </a:p>
      </dgm:t>
    </dgm:pt>
    <dgm:pt modelId="{DFEB91B9-D3FB-45A3-9AC9-EEAB150575F8}" type="pres">
      <dgm:prSet presAssocID="{C441420D-0317-4AF9-9F82-501D7C7F87BE}" presName="ellipse3" presStyleLbl="vennNode1" presStyleIdx="2" presStyleCnt="3" custLinFactNeighborY="-9067">
        <dgm:presLayoutVars>
          <dgm:bulletEnabled val="1"/>
        </dgm:presLayoutVars>
      </dgm:prSet>
      <dgm:spPr/>
      <dgm:t>
        <a:bodyPr/>
        <a:lstStyle/>
        <a:p>
          <a:endParaRPr lang="en-US"/>
        </a:p>
      </dgm:t>
    </dgm:pt>
  </dgm:ptLst>
  <dgm:cxnLst>
    <dgm:cxn modelId="{749F693C-8877-40C8-A81F-0A8C3B345A1F}" type="presOf" srcId="{1DDF8239-EFF1-4577-B39D-2FAA61FE0757}" destId="{30F631CD-6776-4F61-9745-270377000980}" srcOrd="0" destOrd="0" presId="urn:microsoft.com/office/officeart/2005/8/layout/rings+Icon"/>
    <dgm:cxn modelId="{B653DFD7-458C-405E-8D6A-E8220C3D9794}" srcId="{C441420D-0317-4AF9-9F82-501D7C7F87BE}" destId="{3D963E07-A0DF-4CBE-8262-87BA5B24BFCF}" srcOrd="2" destOrd="0" parTransId="{0ABB1474-F72A-46B4-84C9-14E49284D01E}" sibTransId="{55608812-B0BC-4D35-8F6F-6DD74668C0D9}"/>
    <dgm:cxn modelId="{472B922B-D44E-4F9E-AD74-EDA9D64DE068}" type="presOf" srcId="{C441420D-0317-4AF9-9F82-501D7C7F87BE}" destId="{0D524B50-CE38-41AA-A1A1-BB35C6F4BD8A}" srcOrd="0" destOrd="0" presId="urn:microsoft.com/office/officeart/2005/8/layout/rings+Icon"/>
    <dgm:cxn modelId="{34C43A2D-7CD5-4B36-9B82-577669BE584A}" srcId="{C441420D-0317-4AF9-9F82-501D7C7F87BE}" destId="{570AA4E1-AFDB-4BD8-8CD0-91929A776F52}" srcOrd="1" destOrd="0" parTransId="{3EF34B77-04DD-432B-A0DE-C104A7358F82}" sibTransId="{EA90B9B7-C8D8-4AB9-B923-2AF4D6DC7087}"/>
    <dgm:cxn modelId="{11D4D220-F0DE-4EAA-92A8-0AE1BA44CCA8}" type="presOf" srcId="{3D963E07-A0DF-4CBE-8262-87BA5B24BFCF}" destId="{DFEB91B9-D3FB-45A3-9AC9-EEAB150575F8}" srcOrd="0" destOrd="0" presId="urn:microsoft.com/office/officeart/2005/8/layout/rings+Icon"/>
    <dgm:cxn modelId="{793ABC4F-A633-48A5-AE61-F628AF3256C5}" srcId="{C441420D-0317-4AF9-9F82-501D7C7F87BE}" destId="{1DDF8239-EFF1-4577-B39D-2FAA61FE0757}" srcOrd="0" destOrd="0" parTransId="{6CF32BD1-2AA0-4E68-87B1-238DC0959FD8}" sibTransId="{EEDE254D-0B6A-49ED-9DA5-0612D7B48907}"/>
    <dgm:cxn modelId="{439785DA-DE52-4BB5-9E77-6696B372FBCB}" type="presOf" srcId="{570AA4E1-AFDB-4BD8-8CD0-91929A776F52}" destId="{7DFC21D8-6F1B-42DE-B42E-5061F84FE78D}" srcOrd="0" destOrd="0" presId="urn:microsoft.com/office/officeart/2005/8/layout/rings+Icon"/>
    <dgm:cxn modelId="{CDB2CE5A-968C-4D5D-97D4-7DC6CB92C90F}" type="presParOf" srcId="{0D524B50-CE38-41AA-A1A1-BB35C6F4BD8A}" destId="{30F631CD-6776-4F61-9745-270377000980}" srcOrd="0" destOrd="0" presId="urn:microsoft.com/office/officeart/2005/8/layout/rings+Icon"/>
    <dgm:cxn modelId="{858C6339-9A95-4D70-9855-3929779A9FFF}" type="presParOf" srcId="{0D524B50-CE38-41AA-A1A1-BB35C6F4BD8A}" destId="{7DFC21D8-6F1B-42DE-B42E-5061F84FE78D}" srcOrd="1" destOrd="0" presId="urn:microsoft.com/office/officeart/2005/8/layout/rings+Icon"/>
    <dgm:cxn modelId="{E9C19DEC-18D6-446A-B308-D68047C578C6}" type="presParOf" srcId="{0D524B50-CE38-41AA-A1A1-BB35C6F4BD8A}" destId="{DFEB91B9-D3FB-45A3-9AC9-EEAB150575F8}" srcOrd="2"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631CD-6776-4F61-9745-270377000980}">
      <dsp:nvSpPr>
        <dsp:cNvPr id="0" name=""/>
        <dsp:cNvSpPr/>
      </dsp:nvSpPr>
      <dsp:spPr>
        <a:xfrm>
          <a:off x="1320272" y="0"/>
          <a:ext cx="2869040" cy="286899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Promotes institutional improvement</a:t>
          </a:r>
          <a:endParaRPr lang="en-US" sz="2600" kern="1200" dirty="0"/>
        </a:p>
      </dsp:txBody>
      <dsp:txXfrm>
        <a:off x="1740433" y="420155"/>
        <a:ext cx="2028718" cy="2028688"/>
      </dsp:txXfrm>
    </dsp:sp>
    <dsp:sp modelId="{7DFC21D8-6F1B-42DE-B42E-5061F84FE78D}">
      <dsp:nvSpPr>
        <dsp:cNvPr id="0" name=""/>
        <dsp:cNvSpPr/>
      </dsp:nvSpPr>
      <dsp:spPr>
        <a:xfrm>
          <a:off x="2796992" y="1913463"/>
          <a:ext cx="2869040" cy="286899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Certifies value and legitimacy of student award</a:t>
          </a:r>
          <a:endParaRPr lang="en-US" sz="2600" kern="1200" dirty="0"/>
        </a:p>
      </dsp:txBody>
      <dsp:txXfrm>
        <a:off x="3217153" y="2333618"/>
        <a:ext cx="2028718" cy="2028688"/>
      </dsp:txXfrm>
    </dsp:sp>
    <dsp:sp modelId="{DFEB91B9-D3FB-45A3-9AC9-EEAB150575F8}">
      <dsp:nvSpPr>
        <dsp:cNvPr id="0" name=""/>
        <dsp:cNvSpPr/>
      </dsp:nvSpPr>
      <dsp:spPr>
        <a:xfrm>
          <a:off x="4271966" y="0"/>
          <a:ext cx="2869040" cy="286899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Assures institutional quality to taxpayers</a:t>
          </a:r>
          <a:endParaRPr lang="en-US" sz="2600" kern="1200" dirty="0"/>
        </a:p>
      </dsp:txBody>
      <dsp:txXfrm>
        <a:off x="4692127" y="420155"/>
        <a:ext cx="2028718" cy="2028688"/>
      </dsp:txXfrm>
    </dsp:sp>
  </dsp:spTree>
</dsp:drawing>
</file>

<file path=ppt/diagrams/layout1.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484B575-E5DE-FE4B-802A-AF7690CA1854}" type="datetimeFigureOut">
              <a:rPr lang="en-US" smtClean="0"/>
              <a:t>5/1/2017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A85FCD6-7140-8A41-81BC-BE399575AF65}" type="slidenum">
              <a:rPr lang="en-US" smtClean="0"/>
              <a:t>‹#›</a:t>
            </a:fld>
            <a:endParaRPr lang="en-US" dirty="0"/>
          </a:p>
        </p:txBody>
      </p:sp>
    </p:spTree>
    <p:extLst>
      <p:ext uri="{BB962C8B-B14F-4D97-AF65-F5344CB8AC3E}">
        <p14:creationId xmlns:p14="http://schemas.microsoft.com/office/powerpoint/2010/main" val="642660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1BBCE0-4EAE-7848-AA26-5EF56079192F}" type="datetimeFigureOut">
              <a:rPr lang="en-US" smtClean="0"/>
              <a:t>5/1/2017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A34865-7BBE-934F-9729-3A09132717C2}" type="slidenum">
              <a:rPr lang="en-US" smtClean="0"/>
              <a:t>‹#›</a:t>
            </a:fld>
            <a:endParaRPr lang="en-US" dirty="0"/>
          </a:p>
        </p:txBody>
      </p:sp>
    </p:spTree>
    <p:extLst>
      <p:ext uri="{BB962C8B-B14F-4D97-AF65-F5344CB8AC3E}">
        <p14:creationId xmlns:p14="http://schemas.microsoft.com/office/powerpoint/2010/main" val="107999471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COVER">
    <p:spTree>
      <p:nvGrpSpPr>
        <p:cNvPr id="1" name=""/>
        <p:cNvGrpSpPr/>
        <p:nvPr/>
      </p:nvGrpSpPr>
      <p:grpSpPr>
        <a:xfrm>
          <a:off x="0" y="0"/>
          <a:ext cx="0" cy="0"/>
          <a:chOff x="0" y="0"/>
          <a:chExt cx="0" cy="0"/>
        </a:xfrm>
      </p:grpSpPr>
      <p:sp>
        <p:nvSpPr>
          <p:cNvPr id="6" name="Rectangle 5"/>
          <p:cNvSpPr/>
          <p:nvPr userDrawn="1"/>
        </p:nvSpPr>
        <p:spPr>
          <a:xfrm>
            <a:off x="0" y="0"/>
            <a:ext cx="9144000" cy="1248070"/>
          </a:xfrm>
          <a:prstGeom prst="rect">
            <a:avLst/>
          </a:prstGeom>
          <a:solidFill>
            <a:srgbClr val="A6D0C3"/>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1" name="Rectangle 10"/>
          <p:cNvSpPr/>
          <p:nvPr userDrawn="1"/>
        </p:nvSpPr>
        <p:spPr>
          <a:xfrm>
            <a:off x="-2" y="5019524"/>
            <a:ext cx="9144002" cy="1838476"/>
          </a:xfrm>
          <a:prstGeom prst="rect">
            <a:avLst/>
          </a:prstGeom>
          <a:solidFill>
            <a:schemeClr val="accent6">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FHDA_Colo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09085" y="5149690"/>
            <a:ext cx="2491619" cy="1415144"/>
          </a:xfrm>
          <a:prstGeom prst="rect">
            <a:avLst/>
          </a:prstGeom>
        </p:spPr>
      </p:pic>
      <p:sp>
        <p:nvSpPr>
          <p:cNvPr id="10" name="Title 1"/>
          <p:cNvSpPr>
            <a:spLocks noGrp="1"/>
          </p:cNvSpPr>
          <p:nvPr>
            <p:ph type="ctrTitle"/>
          </p:nvPr>
        </p:nvSpPr>
        <p:spPr>
          <a:xfrm>
            <a:off x="0" y="19794"/>
            <a:ext cx="9144000" cy="1464414"/>
          </a:xfrm>
        </p:spPr>
        <p:txBody>
          <a:bodyPr>
            <a:normAutofit/>
          </a:bodyPr>
          <a:lstStyle>
            <a:lvl1pPr>
              <a:defRPr sz="4000" b="1">
                <a:solidFill>
                  <a:srgbClr val="FFFFFF"/>
                </a:solidFill>
                <a:latin typeface="Arial"/>
                <a:cs typeface="Aria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35804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D6FC6-D903-AC4F-B47C-337A327AB0DE}" type="datetimeFigureOut">
              <a:rPr lang="en-US" smtClean="0"/>
              <a:t>5/1/2017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C9A1DB-5CAB-A348-8E5C-B3E89A6E665D}" type="slidenum">
              <a:rPr lang="en-US" smtClean="0"/>
              <a:t>‹#›</a:t>
            </a:fld>
            <a:endParaRPr lang="en-US" dirty="0"/>
          </a:p>
        </p:txBody>
      </p:sp>
    </p:spTree>
    <p:extLst>
      <p:ext uri="{BB962C8B-B14F-4D97-AF65-F5344CB8AC3E}">
        <p14:creationId xmlns:p14="http://schemas.microsoft.com/office/powerpoint/2010/main" val="3988897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D6FC6-D903-AC4F-B47C-337A327AB0DE}" type="datetimeFigureOut">
              <a:rPr lang="en-US" smtClean="0"/>
              <a:t>5/1/2017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C9A1DB-5CAB-A348-8E5C-B3E89A6E665D}" type="slidenum">
              <a:rPr lang="en-US" smtClean="0"/>
              <a:t>‹#›</a:t>
            </a:fld>
            <a:endParaRPr lang="en-US" dirty="0"/>
          </a:p>
        </p:txBody>
      </p:sp>
    </p:spTree>
    <p:extLst>
      <p:ext uri="{BB962C8B-B14F-4D97-AF65-F5344CB8AC3E}">
        <p14:creationId xmlns:p14="http://schemas.microsoft.com/office/powerpoint/2010/main" val="1727298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D6FC6-D903-AC4F-B47C-337A327AB0DE}" type="datetimeFigureOut">
              <a:rPr lang="en-US" smtClean="0"/>
              <a:t>5/1/2017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C9A1DB-5CAB-A348-8E5C-B3E89A6E665D}" type="slidenum">
              <a:rPr lang="en-US" smtClean="0"/>
              <a:t>‹#›</a:t>
            </a:fld>
            <a:endParaRPr lang="en-US" dirty="0"/>
          </a:p>
        </p:txBody>
      </p:sp>
    </p:spTree>
    <p:extLst>
      <p:ext uri="{BB962C8B-B14F-4D97-AF65-F5344CB8AC3E}">
        <p14:creationId xmlns:p14="http://schemas.microsoft.com/office/powerpoint/2010/main" val="3182753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D6FC6-D903-AC4F-B47C-337A327AB0DE}" type="datetimeFigureOut">
              <a:rPr lang="en-US" smtClean="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C9A1DB-5CAB-A348-8E5C-B3E89A6E665D}" type="slidenum">
              <a:rPr lang="en-US" smtClean="0"/>
              <a:t>‹#›</a:t>
            </a:fld>
            <a:endParaRPr lang="en-US" dirty="0"/>
          </a:p>
        </p:txBody>
      </p:sp>
    </p:spTree>
    <p:extLst>
      <p:ext uri="{BB962C8B-B14F-4D97-AF65-F5344CB8AC3E}">
        <p14:creationId xmlns:p14="http://schemas.microsoft.com/office/powerpoint/2010/main" val="20749893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D6FC6-D903-AC4F-B47C-337A327AB0DE}" type="datetimeFigureOut">
              <a:rPr lang="en-US" smtClean="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C9A1DB-5CAB-A348-8E5C-B3E89A6E665D}" type="slidenum">
              <a:rPr lang="en-US" smtClean="0"/>
              <a:t>‹#›</a:t>
            </a:fld>
            <a:endParaRPr lang="en-US" dirty="0"/>
          </a:p>
        </p:txBody>
      </p:sp>
    </p:spTree>
    <p:extLst>
      <p:ext uri="{BB962C8B-B14F-4D97-AF65-F5344CB8AC3E}">
        <p14:creationId xmlns:p14="http://schemas.microsoft.com/office/powerpoint/2010/main" val="2246881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1_BACK COVER">
    <p:spTree>
      <p:nvGrpSpPr>
        <p:cNvPr id="1" name=""/>
        <p:cNvGrpSpPr/>
        <p:nvPr/>
      </p:nvGrpSpPr>
      <p:grpSpPr>
        <a:xfrm>
          <a:off x="0" y="0"/>
          <a:ext cx="0" cy="0"/>
          <a:chOff x="0" y="0"/>
          <a:chExt cx="0" cy="0"/>
        </a:xfrm>
      </p:grpSpPr>
      <p:sp>
        <p:nvSpPr>
          <p:cNvPr id="13" name="Rectangle 12"/>
          <p:cNvSpPr/>
          <p:nvPr userDrawn="1"/>
        </p:nvSpPr>
        <p:spPr>
          <a:xfrm>
            <a:off x="0" y="0"/>
            <a:ext cx="9144000" cy="1248070"/>
          </a:xfrm>
          <a:prstGeom prst="rect">
            <a:avLst/>
          </a:prstGeom>
          <a:solidFill>
            <a:srgbClr val="A6D0C3"/>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0" name="Rectangle 9"/>
          <p:cNvSpPr/>
          <p:nvPr userDrawn="1"/>
        </p:nvSpPr>
        <p:spPr>
          <a:xfrm>
            <a:off x="-2" y="5019524"/>
            <a:ext cx="9144002" cy="1838476"/>
          </a:xfrm>
          <a:prstGeom prst="rect">
            <a:avLst/>
          </a:prstGeom>
          <a:solidFill>
            <a:schemeClr val="accent6">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descr="FHDA_Colo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09085" y="5149690"/>
            <a:ext cx="2491619" cy="1415144"/>
          </a:xfrm>
          <a:prstGeom prst="rect">
            <a:avLst/>
          </a:prstGeom>
        </p:spPr>
      </p:pic>
      <p:sp>
        <p:nvSpPr>
          <p:cNvPr id="3" name="Subtitle 2"/>
          <p:cNvSpPr>
            <a:spLocks noGrp="1"/>
          </p:cNvSpPr>
          <p:nvPr>
            <p:ph type="subTitle" idx="1"/>
          </p:nvPr>
        </p:nvSpPr>
        <p:spPr>
          <a:xfrm>
            <a:off x="1371600" y="3397090"/>
            <a:ext cx="6400800" cy="124485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2" name="Title 1"/>
          <p:cNvSpPr>
            <a:spLocks noGrp="1"/>
          </p:cNvSpPr>
          <p:nvPr>
            <p:ph type="ctrTitle"/>
          </p:nvPr>
        </p:nvSpPr>
        <p:spPr>
          <a:xfrm>
            <a:off x="0" y="19794"/>
            <a:ext cx="9144000" cy="1464414"/>
          </a:xfrm>
        </p:spPr>
        <p:txBody>
          <a:bodyPr>
            <a:normAutofit/>
          </a:bodyPr>
          <a:lstStyle>
            <a:lvl1pPr>
              <a:defRPr sz="4000" b="1">
                <a:solidFill>
                  <a:srgbClr val="FFFFFF"/>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80496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7" name="Rectangle 6"/>
          <p:cNvSpPr/>
          <p:nvPr userDrawn="1"/>
        </p:nvSpPr>
        <p:spPr>
          <a:xfrm>
            <a:off x="0" y="0"/>
            <a:ext cx="9144000" cy="1248070"/>
          </a:xfrm>
          <a:prstGeom prst="rect">
            <a:avLst/>
          </a:prstGeom>
          <a:solidFill>
            <a:srgbClr val="A6D0C3"/>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1" name="Rectangle 10"/>
          <p:cNvSpPr/>
          <p:nvPr userDrawn="1"/>
        </p:nvSpPr>
        <p:spPr>
          <a:xfrm>
            <a:off x="-2" y="5019524"/>
            <a:ext cx="9144002" cy="1838476"/>
          </a:xfrm>
          <a:prstGeom prst="rect">
            <a:avLst/>
          </a:prstGeom>
          <a:solidFill>
            <a:schemeClr val="accent6">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FHDA_Colo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09085" y="5149690"/>
            <a:ext cx="2491619" cy="1415144"/>
          </a:xfrm>
          <a:prstGeom prst="rect">
            <a:avLst/>
          </a:prstGeom>
        </p:spPr>
      </p:pic>
      <p:sp>
        <p:nvSpPr>
          <p:cNvPr id="10" name="Title 1"/>
          <p:cNvSpPr>
            <a:spLocks noGrp="1"/>
          </p:cNvSpPr>
          <p:nvPr>
            <p:ph type="ctrTitle"/>
          </p:nvPr>
        </p:nvSpPr>
        <p:spPr>
          <a:xfrm>
            <a:off x="0" y="19794"/>
            <a:ext cx="9144000" cy="1464414"/>
          </a:xfrm>
        </p:spPr>
        <p:txBody>
          <a:bodyPr>
            <a:normAutofit/>
          </a:bodyPr>
          <a:lstStyle>
            <a:lvl1pPr>
              <a:defRPr sz="4000" b="1">
                <a:solidFill>
                  <a:srgbClr val="FFFFFF"/>
                </a:solidFill>
                <a:latin typeface="Arial"/>
                <a:cs typeface="Aria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169344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1">
    <p:spTree>
      <p:nvGrpSpPr>
        <p:cNvPr id="1" name=""/>
        <p:cNvGrpSpPr/>
        <p:nvPr/>
      </p:nvGrpSpPr>
      <p:grpSpPr>
        <a:xfrm>
          <a:off x="0" y="0"/>
          <a:ext cx="0" cy="0"/>
          <a:chOff x="0" y="0"/>
          <a:chExt cx="0" cy="0"/>
        </a:xfrm>
      </p:grpSpPr>
      <p:sp>
        <p:nvSpPr>
          <p:cNvPr id="10" name="Rectangle 9"/>
          <p:cNvSpPr/>
          <p:nvPr userDrawn="1"/>
        </p:nvSpPr>
        <p:spPr>
          <a:xfrm>
            <a:off x="-2" y="5795133"/>
            <a:ext cx="9144002" cy="1062867"/>
          </a:xfrm>
          <a:prstGeom prst="rect">
            <a:avLst/>
          </a:prstGeom>
          <a:solidFill>
            <a:schemeClr val="accent6">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0" y="0"/>
            <a:ext cx="9144000" cy="937783"/>
          </a:xfrm>
          <a:prstGeom prst="rect">
            <a:avLst/>
          </a:prstGeom>
          <a:solidFill>
            <a:srgbClr val="BFD8CC"/>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8" name="Picture 7" descr="FHDA_Colo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70262" y="5886399"/>
            <a:ext cx="1493421" cy="848215"/>
          </a:xfrm>
          <a:prstGeom prst="rect">
            <a:avLst/>
          </a:prstGeom>
        </p:spPr>
      </p:pic>
      <p:sp>
        <p:nvSpPr>
          <p:cNvPr id="7" name="Rectangle 6"/>
          <p:cNvSpPr/>
          <p:nvPr userDrawn="1"/>
        </p:nvSpPr>
        <p:spPr>
          <a:xfrm>
            <a:off x="0" y="0"/>
            <a:ext cx="9144000" cy="937783"/>
          </a:xfrm>
          <a:prstGeom prst="rect">
            <a:avLst/>
          </a:prstGeom>
          <a:solidFill>
            <a:srgbClr val="A6D0C3"/>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9" name="Title 1"/>
          <p:cNvSpPr>
            <a:spLocks noGrp="1"/>
          </p:cNvSpPr>
          <p:nvPr>
            <p:ph type="ctrTitle"/>
          </p:nvPr>
        </p:nvSpPr>
        <p:spPr>
          <a:xfrm>
            <a:off x="0" y="19794"/>
            <a:ext cx="9144000" cy="1043519"/>
          </a:xfrm>
        </p:spPr>
        <p:txBody>
          <a:bodyPr>
            <a:normAutofit/>
          </a:bodyPr>
          <a:lstStyle>
            <a:lvl1pPr>
              <a:defRPr sz="3600" b="1">
                <a:solidFill>
                  <a:srgbClr val="FFFFFF"/>
                </a:solidFill>
                <a:latin typeface="Arial"/>
                <a:cs typeface="Aria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37130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2">
    <p:spTree>
      <p:nvGrpSpPr>
        <p:cNvPr id="1" name=""/>
        <p:cNvGrpSpPr/>
        <p:nvPr/>
      </p:nvGrpSpPr>
      <p:grpSpPr>
        <a:xfrm>
          <a:off x="0" y="0"/>
          <a:ext cx="0" cy="0"/>
          <a:chOff x="0" y="0"/>
          <a:chExt cx="0" cy="0"/>
        </a:xfrm>
      </p:grpSpPr>
      <p:sp>
        <p:nvSpPr>
          <p:cNvPr id="10" name="Rectangle 9"/>
          <p:cNvSpPr/>
          <p:nvPr userDrawn="1"/>
        </p:nvSpPr>
        <p:spPr>
          <a:xfrm>
            <a:off x="-2" y="5911912"/>
            <a:ext cx="9144002" cy="946087"/>
          </a:xfrm>
          <a:prstGeom prst="rect">
            <a:avLst/>
          </a:prstGeom>
          <a:solidFill>
            <a:schemeClr val="accent6">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0" y="0"/>
            <a:ext cx="9144000" cy="937783"/>
          </a:xfrm>
          <a:prstGeom prst="rect">
            <a:avLst/>
          </a:prstGeom>
          <a:solidFill>
            <a:srgbClr val="BFD8CC"/>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8" name="Picture 7" descr="FHDA_Colo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7221" y="6003177"/>
            <a:ext cx="1300227" cy="738487"/>
          </a:xfrm>
          <a:prstGeom prst="rect">
            <a:avLst/>
          </a:prstGeom>
        </p:spPr>
      </p:pic>
      <p:sp>
        <p:nvSpPr>
          <p:cNvPr id="7" name="Rectangle 6"/>
          <p:cNvSpPr/>
          <p:nvPr userDrawn="1"/>
        </p:nvSpPr>
        <p:spPr>
          <a:xfrm>
            <a:off x="0" y="-1"/>
            <a:ext cx="9144000" cy="937783"/>
          </a:xfrm>
          <a:prstGeom prst="rect">
            <a:avLst/>
          </a:prstGeom>
          <a:solidFill>
            <a:srgbClr val="A6D0C3"/>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9" name="Title 1"/>
          <p:cNvSpPr>
            <a:spLocks noGrp="1"/>
          </p:cNvSpPr>
          <p:nvPr>
            <p:ph type="ctrTitle"/>
          </p:nvPr>
        </p:nvSpPr>
        <p:spPr>
          <a:xfrm>
            <a:off x="0" y="19794"/>
            <a:ext cx="9144000" cy="1043519"/>
          </a:xfrm>
        </p:spPr>
        <p:txBody>
          <a:bodyPr>
            <a:normAutofit/>
          </a:bodyPr>
          <a:lstStyle>
            <a:lvl1pPr>
              <a:defRPr sz="3600" b="1">
                <a:solidFill>
                  <a:srgbClr val="FFFFFF"/>
                </a:solidFill>
                <a:latin typeface="Arial"/>
                <a:cs typeface="Aria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107497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D6FC6-D903-AC4F-B47C-337A327AB0DE}" type="datetimeFigureOut">
              <a:rPr lang="en-US" smtClean="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C9A1DB-5CAB-A348-8E5C-B3E89A6E665D}" type="slidenum">
              <a:rPr lang="en-US" smtClean="0"/>
              <a:t>‹#›</a:t>
            </a:fld>
            <a:endParaRPr lang="en-US" dirty="0"/>
          </a:p>
        </p:txBody>
      </p:sp>
    </p:spTree>
    <p:extLst>
      <p:ext uri="{BB962C8B-B14F-4D97-AF65-F5344CB8AC3E}">
        <p14:creationId xmlns:p14="http://schemas.microsoft.com/office/powerpoint/2010/main" val="2080221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D6FC6-D903-AC4F-B47C-337A327AB0DE}" type="datetimeFigureOut">
              <a:rPr lang="en-US" smtClean="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C9A1DB-5CAB-A348-8E5C-B3E89A6E665D}" type="slidenum">
              <a:rPr lang="en-US" smtClean="0"/>
              <a:t>‹#›</a:t>
            </a:fld>
            <a:endParaRPr lang="en-US" dirty="0"/>
          </a:p>
        </p:txBody>
      </p:sp>
    </p:spTree>
    <p:extLst>
      <p:ext uri="{BB962C8B-B14F-4D97-AF65-F5344CB8AC3E}">
        <p14:creationId xmlns:p14="http://schemas.microsoft.com/office/powerpoint/2010/main" val="501195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D6FC6-D903-AC4F-B47C-337A327AB0DE}" type="datetimeFigureOut">
              <a:rPr lang="en-US" smtClean="0"/>
              <a:t>5/1/2017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C9A1DB-5CAB-A348-8E5C-B3E89A6E665D}" type="slidenum">
              <a:rPr lang="en-US" smtClean="0"/>
              <a:t>‹#›</a:t>
            </a:fld>
            <a:endParaRPr lang="en-US" dirty="0"/>
          </a:p>
        </p:txBody>
      </p:sp>
    </p:spTree>
    <p:extLst>
      <p:ext uri="{BB962C8B-B14F-4D97-AF65-F5344CB8AC3E}">
        <p14:creationId xmlns:p14="http://schemas.microsoft.com/office/powerpoint/2010/main" val="1615201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D6FC6-D903-AC4F-B47C-337A327AB0DE}" type="datetimeFigureOut">
              <a:rPr lang="en-US" smtClean="0"/>
              <a:t>5/1/2017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8C9A1DB-5CAB-A348-8E5C-B3E89A6E665D}" type="slidenum">
              <a:rPr lang="en-US" smtClean="0"/>
              <a:t>‹#›</a:t>
            </a:fld>
            <a:endParaRPr lang="en-US" dirty="0"/>
          </a:p>
        </p:txBody>
      </p:sp>
    </p:spTree>
    <p:extLst>
      <p:ext uri="{BB962C8B-B14F-4D97-AF65-F5344CB8AC3E}">
        <p14:creationId xmlns:p14="http://schemas.microsoft.com/office/powerpoint/2010/main" val="3935170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D6FC6-D903-AC4F-B47C-337A327AB0DE}" type="datetimeFigureOut">
              <a:rPr lang="en-US" smtClean="0"/>
              <a:t>5/1/2017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8C9A1DB-5CAB-A348-8E5C-B3E89A6E665D}" type="slidenum">
              <a:rPr lang="en-US" smtClean="0"/>
              <a:t>‹#›</a:t>
            </a:fld>
            <a:endParaRPr lang="en-US" dirty="0"/>
          </a:p>
        </p:txBody>
      </p:sp>
    </p:spTree>
    <p:extLst>
      <p:ext uri="{BB962C8B-B14F-4D97-AF65-F5344CB8AC3E}">
        <p14:creationId xmlns:p14="http://schemas.microsoft.com/office/powerpoint/2010/main" val="826771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D6FC6-D903-AC4F-B47C-337A327AB0DE}" type="datetimeFigureOut">
              <a:rPr lang="en-US" smtClean="0"/>
              <a:t>5/1/2017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9A1DB-5CAB-A348-8E5C-B3E89A6E665D}" type="slidenum">
              <a:rPr lang="en-US" smtClean="0"/>
              <a:t>‹#›</a:t>
            </a:fld>
            <a:endParaRPr lang="en-US" dirty="0"/>
          </a:p>
        </p:txBody>
      </p:sp>
    </p:spTree>
    <p:extLst>
      <p:ext uri="{BB962C8B-B14F-4D97-AF65-F5344CB8AC3E}">
        <p14:creationId xmlns:p14="http://schemas.microsoft.com/office/powerpoint/2010/main" val="195814302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3"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foothill.edu/president/accreditation.php" TargetMode="Externa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hyperlink" Target="mailto:lamanqueandrew@fhda.ed" TargetMode="External"/><Relationship Id="rId2" Type="http://schemas.openxmlformats.org/officeDocument/2006/relationships/hyperlink" Target="mailto:starerpaul@fhda.edu" TargetMode="External"/><Relationship Id="rId1" Type="http://schemas.openxmlformats.org/officeDocument/2006/relationships/slideLayout" Target="../slideLayouts/slideLayout3.xml"/><Relationship Id="rId6" Type="http://schemas.openxmlformats.org/officeDocument/2006/relationships/hyperlink" Target="mailto:ortizeerin@fhda.edu" TargetMode="External"/><Relationship Id="rId5" Type="http://schemas.openxmlformats.org/officeDocument/2006/relationships/hyperlink" Target="mailto:holcroftcarolyn@fhda.edu" TargetMode="External"/><Relationship Id="rId4" Type="http://schemas.openxmlformats.org/officeDocument/2006/relationships/hyperlink" Target="mailto:hansteinandrea@fhda.ed"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gif"/><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0" y="0"/>
            <a:ext cx="9144000" cy="1311935"/>
          </a:xfrm>
        </p:spPr>
        <p:txBody>
          <a:bodyPr>
            <a:normAutofit/>
          </a:bodyPr>
          <a:lstStyle/>
          <a:p>
            <a:r>
              <a:rPr lang="en-US" sz="3200" dirty="0" smtClean="0">
                <a:solidFill>
                  <a:schemeClr val="tx1"/>
                </a:solidFill>
              </a:rPr>
              <a:t>Accreditation Self-Study</a:t>
            </a:r>
            <a:endParaRPr lang="en-US" sz="3200" dirty="0">
              <a:solidFill>
                <a:schemeClr val="tx1"/>
              </a:solidFill>
            </a:endParaRPr>
          </a:p>
        </p:txBody>
      </p:sp>
      <p:sp>
        <p:nvSpPr>
          <p:cNvPr id="6" name="Subtitle 2"/>
          <p:cNvSpPr txBox="1">
            <a:spLocks/>
          </p:cNvSpPr>
          <p:nvPr/>
        </p:nvSpPr>
        <p:spPr>
          <a:xfrm>
            <a:off x="0" y="3141453"/>
            <a:ext cx="9144000" cy="1939637"/>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buFont typeface="Arial"/>
              <a:buNone/>
            </a:pPr>
            <a:r>
              <a:rPr lang="en-US" sz="2400" b="1" dirty="0" smtClean="0">
                <a:latin typeface="Arial"/>
                <a:cs typeface="Arial"/>
              </a:rPr>
              <a:t>Andrew LaManque, Ph.D.</a:t>
            </a:r>
          </a:p>
          <a:p>
            <a:pPr algn="ctr">
              <a:buFont typeface="Arial"/>
              <a:buNone/>
            </a:pPr>
            <a:r>
              <a:rPr lang="en-US" sz="2400" b="1" dirty="0" smtClean="0">
                <a:latin typeface="Arial"/>
                <a:cs typeface="Arial"/>
              </a:rPr>
              <a:t>Paul Starer</a:t>
            </a:r>
          </a:p>
        </p:txBody>
      </p:sp>
      <p:sp>
        <p:nvSpPr>
          <p:cNvPr id="9" name="Rectangle 8"/>
          <p:cNvSpPr/>
          <p:nvPr/>
        </p:nvSpPr>
        <p:spPr>
          <a:xfrm>
            <a:off x="0" y="1597212"/>
            <a:ext cx="9144000" cy="1301895"/>
          </a:xfrm>
          <a:prstGeom prst="rect">
            <a:avLst/>
          </a:prstGeom>
        </p:spPr>
        <p:txBody>
          <a:bodyPr wrap="square">
            <a:spAutoFit/>
          </a:bodyPr>
          <a:lstStyle/>
          <a:p>
            <a:pPr algn="ctr">
              <a:lnSpc>
                <a:spcPct val="110000"/>
              </a:lnSpc>
              <a:buNone/>
            </a:pPr>
            <a:r>
              <a:rPr lang="en-US" sz="3600" b="1" dirty="0" smtClean="0">
                <a:latin typeface="Arial"/>
                <a:cs typeface="Arial"/>
              </a:rPr>
              <a:t>Town Hall</a:t>
            </a:r>
          </a:p>
          <a:p>
            <a:pPr algn="ctr">
              <a:lnSpc>
                <a:spcPct val="110000"/>
              </a:lnSpc>
              <a:buNone/>
            </a:pPr>
            <a:r>
              <a:rPr lang="en-US" sz="3600" b="1" smtClean="0">
                <a:latin typeface="Arial"/>
                <a:cs typeface="Arial"/>
              </a:rPr>
              <a:t>Spring 2017</a:t>
            </a:r>
            <a:endParaRPr lang="en-US" sz="3600" b="1" dirty="0">
              <a:latin typeface="Arial"/>
              <a:cs typeface="Arial"/>
            </a:endParaRPr>
          </a:p>
        </p:txBody>
      </p:sp>
    </p:spTree>
    <p:extLst>
      <p:ext uri="{BB962C8B-B14F-4D97-AF65-F5344CB8AC3E}">
        <p14:creationId xmlns:p14="http://schemas.microsoft.com/office/powerpoint/2010/main" val="928539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43519"/>
          </a:xfrm>
        </p:spPr>
        <p:txBody>
          <a:bodyPr/>
          <a:lstStyle/>
          <a:p>
            <a:r>
              <a:rPr lang="en-US" dirty="0" smtClean="0">
                <a:solidFill>
                  <a:srgbClr val="000000"/>
                </a:solidFill>
              </a:rPr>
              <a:t>Quality Focus Essay - QFE</a:t>
            </a:r>
            <a:endParaRPr lang="en-US" dirty="0">
              <a:solidFill>
                <a:srgbClr val="000000"/>
              </a:solidFill>
            </a:endParaRPr>
          </a:p>
        </p:txBody>
      </p:sp>
      <p:sp>
        <p:nvSpPr>
          <p:cNvPr id="9" name="Slide Number Placeholder 2"/>
          <p:cNvSpPr>
            <a:spLocks noGrp="1"/>
          </p:cNvSpPr>
          <p:nvPr>
            <p:ph type="sldNum" sz="quarter" idx="4294967295"/>
          </p:nvPr>
        </p:nvSpPr>
        <p:spPr>
          <a:xfrm>
            <a:off x="8220075" y="6356350"/>
            <a:ext cx="923925" cy="365125"/>
          </a:xfrm>
        </p:spPr>
        <p:txBody>
          <a:bodyPr/>
          <a:lstStyle/>
          <a:p>
            <a:pPr algn="ctr"/>
            <a:fld id="{526220DD-ABF4-42D0-854A-60A52B612438}" type="slidenum">
              <a:rPr lang="en-US" smtClean="0"/>
              <a:pPr algn="ctr"/>
              <a:t>10</a:t>
            </a:fld>
            <a:endParaRPr lang="en-US" dirty="0"/>
          </a:p>
        </p:txBody>
      </p:sp>
      <p:sp>
        <p:nvSpPr>
          <p:cNvPr id="10" name="Rectangle 9"/>
          <p:cNvSpPr/>
          <p:nvPr/>
        </p:nvSpPr>
        <p:spPr>
          <a:xfrm>
            <a:off x="828609" y="2178136"/>
            <a:ext cx="7635893" cy="3046988"/>
          </a:xfrm>
          <a:prstGeom prst="rect">
            <a:avLst/>
          </a:prstGeom>
        </p:spPr>
        <p:txBody>
          <a:bodyPr wrap="square">
            <a:spAutoFit/>
          </a:bodyPr>
          <a:lstStyle/>
          <a:p>
            <a:pPr marL="285750" indent="-285750">
              <a:buFont typeface="Arial"/>
              <a:buChar char="•"/>
            </a:pPr>
            <a:r>
              <a:rPr lang="en-US" sz="2400" dirty="0" smtClean="0">
                <a:latin typeface="Arial"/>
                <a:cs typeface="Arial"/>
              </a:rPr>
              <a:t>Action projects—What Needs Improvement</a:t>
            </a:r>
          </a:p>
          <a:p>
            <a:endParaRPr lang="en-US" sz="2400" dirty="0" smtClean="0">
              <a:latin typeface="Arial"/>
              <a:cs typeface="Arial"/>
            </a:endParaRPr>
          </a:p>
          <a:p>
            <a:pPr marL="285750" indent="-285750">
              <a:buFont typeface="Arial"/>
              <a:buChar char="•"/>
            </a:pPr>
            <a:r>
              <a:rPr lang="en-US" sz="2400" dirty="0" smtClean="0">
                <a:latin typeface="Arial"/>
                <a:cs typeface="Arial"/>
              </a:rPr>
              <a:t>Focused on student learning</a:t>
            </a:r>
          </a:p>
          <a:p>
            <a:endParaRPr lang="en-US" sz="2400" dirty="0" smtClean="0">
              <a:latin typeface="Arial"/>
              <a:cs typeface="Arial"/>
            </a:endParaRPr>
          </a:p>
          <a:p>
            <a:pPr marL="285750" indent="-285750">
              <a:buFont typeface="Arial"/>
              <a:buChar char="•"/>
            </a:pPr>
            <a:r>
              <a:rPr lang="en-US" sz="2400" dirty="0" smtClean="0">
                <a:latin typeface="Arial"/>
                <a:cs typeface="Arial"/>
              </a:rPr>
              <a:t>Established goals, timeline, responsible individuals,</a:t>
            </a:r>
          </a:p>
          <a:p>
            <a:r>
              <a:rPr lang="en-US" sz="2400" dirty="0">
                <a:latin typeface="Arial"/>
                <a:cs typeface="Arial"/>
              </a:rPr>
              <a:t> </a:t>
            </a:r>
            <a:r>
              <a:rPr lang="en-US" sz="2400" dirty="0" smtClean="0">
                <a:latin typeface="Arial"/>
                <a:cs typeface="Arial"/>
              </a:rPr>
              <a:t>  assessment plan</a:t>
            </a:r>
            <a:endParaRPr lang="en-US" sz="2400" dirty="0">
              <a:latin typeface="Arial"/>
              <a:cs typeface="Arial"/>
            </a:endParaRPr>
          </a:p>
          <a:p>
            <a:pPr marL="285750" lvl="0" indent="-285750">
              <a:buFont typeface="Arial"/>
              <a:buChar char="•"/>
            </a:pPr>
            <a:endParaRPr lang="en-US" sz="2400" dirty="0">
              <a:latin typeface="Arial"/>
              <a:cs typeface="Arial"/>
            </a:endParaRPr>
          </a:p>
          <a:p>
            <a:pPr marL="285750" lvl="0" indent="-285750">
              <a:buFont typeface="Arial"/>
              <a:buChar char="•"/>
            </a:pPr>
            <a:endParaRPr lang="en-US" sz="2400" dirty="0" smtClean="0">
              <a:latin typeface="Arial"/>
              <a:cs typeface="Arial"/>
            </a:endParaRPr>
          </a:p>
        </p:txBody>
      </p:sp>
      <p:sp>
        <p:nvSpPr>
          <p:cNvPr id="3" name="Rectangle 2"/>
          <p:cNvSpPr/>
          <p:nvPr/>
        </p:nvSpPr>
        <p:spPr>
          <a:xfrm>
            <a:off x="0" y="1281811"/>
            <a:ext cx="9144000" cy="523220"/>
          </a:xfrm>
          <a:prstGeom prst="rect">
            <a:avLst/>
          </a:prstGeom>
        </p:spPr>
        <p:txBody>
          <a:bodyPr wrap="square">
            <a:spAutoFit/>
          </a:bodyPr>
          <a:lstStyle/>
          <a:p>
            <a:pPr lvl="0" algn="ctr"/>
            <a:r>
              <a:rPr lang="en-US" sz="2800" b="1" dirty="0">
                <a:latin typeface="Arial"/>
                <a:cs typeface="Arial"/>
              </a:rPr>
              <a:t>Development of the </a:t>
            </a:r>
            <a:r>
              <a:rPr lang="en-US" sz="2800" b="1" dirty="0" smtClean="0">
                <a:latin typeface="Arial"/>
                <a:cs typeface="Arial"/>
              </a:rPr>
              <a:t>Quality Focus Essay (QFE)</a:t>
            </a:r>
            <a:endParaRPr lang="en-US" sz="2800" b="1" dirty="0">
              <a:latin typeface="Arial"/>
              <a:cs typeface="Arial"/>
            </a:endParaRPr>
          </a:p>
        </p:txBody>
      </p:sp>
    </p:spTree>
    <p:extLst>
      <p:ext uri="{BB962C8B-B14F-4D97-AF65-F5344CB8AC3E}">
        <p14:creationId xmlns:p14="http://schemas.microsoft.com/office/powerpoint/2010/main" val="3980600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43519"/>
          </a:xfrm>
        </p:spPr>
        <p:txBody>
          <a:bodyPr/>
          <a:lstStyle/>
          <a:p>
            <a:r>
              <a:rPr lang="en-US" dirty="0">
                <a:solidFill>
                  <a:srgbClr val="000000"/>
                </a:solidFill>
              </a:rPr>
              <a:t>Quality Focus Essay </a:t>
            </a:r>
            <a:r>
              <a:rPr lang="en-US" dirty="0" smtClean="0">
                <a:solidFill>
                  <a:srgbClr val="000000"/>
                </a:solidFill>
              </a:rPr>
              <a:t>Topics</a:t>
            </a:r>
            <a:endParaRPr lang="en-US" dirty="0">
              <a:solidFill>
                <a:srgbClr val="000000"/>
              </a:solidFill>
            </a:endParaRPr>
          </a:p>
        </p:txBody>
      </p:sp>
      <p:sp>
        <p:nvSpPr>
          <p:cNvPr id="9" name="Slide Number Placeholder 2"/>
          <p:cNvSpPr>
            <a:spLocks noGrp="1"/>
          </p:cNvSpPr>
          <p:nvPr>
            <p:ph type="sldNum" sz="quarter" idx="4294967295"/>
          </p:nvPr>
        </p:nvSpPr>
        <p:spPr>
          <a:xfrm>
            <a:off x="8220075" y="6356350"/>
            <a:ext cx="923925" cy="365125"/>
          </a:xfrm>
        </p:spPr>
        <p:txBody>
          <a:bodyPr/>
          <a:lstStyle/>
          <a:p>
            <a:pPr algn="ctr"/>
            <a:fld id="{526220DD-ABF4-42D0-854A-60A52B612438}" type="slidenum">
              <a:rPr lang="en-US" smtClean="0"/>
              <a:pPr algn="ctr"/>
              <a:t>11</a:t>
            </a:fld>
            <a:endParaRPr lang="en-US" dirty="0"/>
          </a:p>
        </p:txBody>
      </p:sp>
      <p:sp>
        <p:nvSpPr>
          <p:cNvPr id="10" name="Rectangle 9"/>
          <p:cNvSpPr/>
          <p:nvPr/>
        </p:nvSpPr>
        <p:spPr>
          <a:xfrm>
            <a:off x="523484" y="1650942"/>
            <a:ext cx="8113997" cy="3416320"/>
          </a:xfrm>
          <a:prstGeom prst="rect">
            <a:avLst/>
          </a:prstGeom>
        </p:spPr>
        <p:txBody>
          <a:bodyPr wrap="square">
            <a:spAutoFit/>
          </a:bodyPr>
          <a:lstStyle/>
          <a:p>
            <a:pPr marL="285750" indent="-285750">
              <a:buFont typeface="Arial"/>
              <a:buChar char="•"/>
            </a:pPr>
            <a:r>
              <a:rPr lang="en-US" sz="2400" dirty="0" smtClean="0">
                <a:latin typeface="Arial"/>
                <a:cs typeface="Arial"/>
              </a:rPr>
              <a:t>Create a new college participatory governance system that actively involves a majority of college employees and is recognized by learning and dialogue about how to achieve college goals</a:t>
            </a:r>
          </a:p>
          <a:p>
            <a:endParaRPr lang="en-US" sz="2400" dirty="0" smtClean="0">
              <a:latin typeface="Arial"/>
              <a:cs typeface="Arial"/>
            </a:endParaRPr>
          </a:p>
          <a:p>
            <a:pPr marL="285750" indent="-285750">
              <a:buFont typeface="Arial"/>
              <a:buChar char="•"/>
            </a:pPr>
            <a:r>
              <a:rPr lang="en-US" sz="2400" dirty="0" smtClean="0">
                <a:latin typeface="Arial"/>
                <a:cs typeface="Arial"/>
              </a:rPr>
              <a:t>Develop more clearly defined educational pathways, resulting in reduced time for students to complete their goals</a:t>
            </a:r>
            <a:endParaRPr lang="en-US" sz="2400" dirty="0">
              <a:latin typeface="Arial"/>
              <a:cs typeface="Arial"/>
            </a:endParaRPr>
          </a:p>
          <a:p>
            <a:pPr marL="285750" lvl="0" indent="-285750">
              <a:buFont typeface="Arial"/>
              <a:buChar char="•"/>
            </a:pPr>
            <a:endParaRPr lang="en-US" sz="2400" dirty="0" smtClean="0">
              <a:latin typeface="Arial"/>
              <a:cs typeface="Arial"/>
            </a:endParaRPr>
          </a:p>
        </p:txBody>
      </p:sp>
    </p:spTree>
    <p:extLst>
      <p:ext uri="{BB962C8B-B14F-4D97-AF65-F5344CB8AC3E}">
        <p14:creationId xmlns:p14="http://schemas.microsoft.com/office/powerpoint/2010/main" val="3757120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43519"/>
          </a:xfrm>
        </p:spPr>
        <p:txBody>
          <a:bodyPr/>
          <a:lstStyle/>
          <a:p>
            <a:r>
              <a:rPr lang="en-US" dirty="0" smtClean="0">
                <a:solidFill>
                  <a:srgbClr val="000000"/>
                </a:solidFill>
              </a:rPr>
              <a:t>Improve Governance</a:t>
            </a:r>
            <a:endParaRPr lang="en-US" dirty="0">
              <a:solidFill>
                <a:srgbClr val="000000"/>
              </a:solidFill>
            </a:endParaRPr>
          </a:p>
        </p:txBody>
      </p:sp>
      <p:sp>
        <p:nvSpPr>
          <p:cNvPr id="9" name="Slide Number Placeholder 2"/>
          <p:cNvSpPr>
            <a:spLocks noGrp="1"/>
          </p:cNvSpPr>
          <p:nvPr>
            <p:ph type="sldNum" sz="quarter" idx="4294967295"/>
          </p:nvPr>
        </p:nvSpPr>
        <p:spPr>
          <a:xfrm>
            <a:off x="8220075" y="6356350"/>
            <a:ext cx="923925" cy="365125"/>
          </a:xfrm>
        </p:spPr>
        <p:txBody>
          <a:bodyPr/>
          <a:lstStyle/>
          <a:p>
            <a:pPr algn="ctr"/>
            <a:fld id="{526220DD-ABF4-42D0-854A-60A52B612438}" type="slidenum">
              <a:rPr lang="en-US" smtClean="0"/>
              <a:pPr algn="ctr"/>
              <a:t>12</a:t>
            </a:fld>
            <a:endParaRPr lang="en-US" dirty="0"/>
          </a:p>
        </p:txBody>
      </p:sp>
      <p:sp>
        <p:nvSpPr>
          <p:cNvPr id="3" name="Rectangle 2"/>
          <p:cNvSpPr/>
          <p:nvPr/>
        </p:nvSpPr>
        <p:spPr>
          <a:xfrm>
            <a:off x="408971" y="1385818"/>
            <a:ext cx="8071796" cy="2554546"/>
          </a:xfrm>
          <a:prstGeom prst="rect">
            <a:avLst/>
          </a:prstGeom>
        </p:spPr>
        <p:txBody>
          <a:bodyPr wrap="square">
            <a:spAutoFit/>
          </a:bodyPr>
          <a:lstStyle/>
          <a:p>
            <a:pPr marL="285750" indent="-285750">
              <a:buFont typeface="Arial"/>
              <a:buChar char="•"/>
            </a:pPr>
            <a:r>
              <a:rPr lang="en-US" dirty="0"/>
              <a:t>Redesign participatory </a:t>
            </a:r>
            <a:r>
              <a:rPr lang="en-US" dirty="0" smtClean="0"/>
              <a:t>governance</a:t>
            </a:r>
          </a:p>
          <a:p>
            <a:pPr marL="285750" indent="-285750">
              <a:buFont typeface="Arial"/>
              <a:buChar char="•"/>
            </a:pPr>
            <a:r>
              <a:rPr lang="en-US" dirty="0" smtClean="0"/>
              <a:t>One that </a:t>
            </a:r>
            <a:r>
              <a:rPr lang="en-US" dirty="0"/>
              <a:t>allows deeper involvement, including:</a:t>
            </a:r>
            <a:endParaRPr lang="en-US" sz="1600" dirty="0"/>
          </a:p>
          <a:p>
            <a:pPr lvl="2"/>
            <a:r>
              <a:rPr lang="en-US" dirty="0"/>
              <a:t>Student voice</a:t>
            </a:r>
            <a:endParaRPr lang="en-US" sz="1600" dirty="0"/>
          </a:p>
          <a:p>
            <a:pPr lvl="2"/>
            <a:r>
              <a:rPr lang="en-US" dirty="0"/>
              <a:t>Standard meeting times for committees and department discussions</a:t>
            </a:r>
            <a:endParaRPr lang="en-US" sz="1600" dirty="0"/>
          </a:p>
          <a:p>
            <a:pPr lvl="2"/>
            <a:r>
              <a:rPr lang="en-US" dirty="0"/>
              <a:t>Meeting times when classes are not meeting</a:t>
            </a:r>
            <a:endParaRPr lang="en-US" sz="1600" dirty="0"/>
          </a:p>
          <a:p>
            <a:pPr lvl="2"/>
            <a:r>
              <a:rPr lang="en-US" dirty="0"/>
              <a:t>An examination of incentives to promote involvement</a:t>
            </a:r>
            <a:endParaRPr lang="en-US" sz="1600" dirty="0"/>
          </a:p>
          <a:p>
            <a:pPr lvl="2"/>
            <a:r>
              <a:rPr lang="en-US" dirty="0"/>
              <a:t>Development of service outcomes for the committees and a rubric for ongoing </a:t>
            </a:r>
            <a:r>
              <a:rPr lang="en-US" dirty="0" smtClean="0"/>
              <a:t>assessment</a:t>
            </a:r>
          </a:p>
          <a:p>
            <a:pPr lvl="2"/>
            <a:endParaRPr lang="en-US" sz="1600" dirty="0"/>
          </a:p>
        </p:txBody>
      </p:sp>
      <p:sp>
        <p:nvSpPr>
          <p:cNvPr id="4" name="TextBox 3"/>
          <p:cNvSpPr txBox="1"/>
          <p:nvPr/>
        </p:nvSpPr>
        <p:spPr>
          <a:xfrm>
            <a:off x="408972" y="3680558"/>
            <a:ext cx="7811104" cy="1200329"/>
          </a:xfrm>
          <a:prstGeom prst="rect">
            <a:avLst/>
          </a:prstGeom>
          <a:noFill/>
        </p:spPr>
        <p:txBody>
          <a:bodyPr wrap="square" rtlCol="0">
            <a:spAutoFit/>
          </a:bodyPr>
          <a:lstStyle/>
          <a:p>
            <a:pPr marL="285750" indent="-285750">
              <a:buFont typeface="Arial"/>
              <a:buChar char="•"/>
            </a:pPr>
            <a:r>
              <a:rPr lang="en-US" dirty="0"/>
              <a:t>Create Online/Hybrid competency-based training </a:t>
            </a:r>
            <a:endParaRPr lang="en-US" dirty="0">
              <a:latin typeface="Arial"/>
              <a:cs typeface="Arial"/>
            </a:endParaRPr>
          </a:p>
          <a:p>
            <a:pPr marL="285750" indent="-285750">
              <a:buFont typeface="Arial"/>
              <a:buChar char="•"/>
            </a:pPr>
            <a:r>
              <a:rPr lang="en-US" dirty="0"/>
              <a:t>Develop an online communication system </a:t>
            </a:r>
            <a:endParaRPr lang="en-US" dirty="0" smtClean="0"/>
          </a:p>
          <a:p>
            <a:pPr marL="285750" indent="-285750">
              <a:buFont typeface="Arial"/>
              <a:buChar char="•"/>
            </a:pPr>
            <a:r>
              <a:rPr lang="en-US" dirty="0"/>
              <a:t>Develop a mentoring system for participatory </a:t>
            </a:r>
            <a:r>
              <a:rPr lang="en-US" dirty="0" smtClean="0"/>
              <a:t>governance</a:t>
            </a:r>
          </a:p>
          <a:p>
            <a:pPr marL="285750" indent="-285750">
              <a:buFont typeface="Arial"/>
              <a:buChar char="•"/>
            </a:pPr>
            <a:r>
              <a:rPr lang="en-US" dirty="0"/>
              <a:t>Review and revise our Governance Handbook </a:t>
            </a:r>
            <a:r>
              <a:rPr lang="en-US" dirty="0" smtClean="0"/>
              <a:t> </a:t>
            </a:r>
            <a:endParaRPr lang="en-US" dirty="0"/>
          </a:p>
        </p:txBody>
      </p:sp>
    </p:spTree>
    <p:extLst>
      <p:ext uri="{BB962C8B-B14F-4D97-AF65-F5344CB8AC3E}">
        <p14:creationId xmlns:p14="http://schemas.microsoft.com/office/powerpoint/2010/main" val="3140328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43519"/>
          </a:xfrm>
        </p:spPr>
        <p:txBody>
          <a:bodyPr>
            <a:normAutofit fontScale="90000"/>
          </a:bodyPr>
          <a:lstStyle/>
          <a:p>
            <a:r>
              <a:rPr lang="en-US" dirty="0">
                <a:solidFill>
                  <a:schemeClr val="tx1"/>
                </a:solidFill>
              </a:rPr>
              <a:t>Develop </a:t>
            </a:r>
            <a:r>
              <a:rPr lang="en-US" dirty="0" smtClean="0">
                <a:solidFill>
                  <a:schemeClr val="tx1"/>
                </a:solidFill>
              </a:rPr>
              <a:t>More Clearly Defined Educational Pathways </a:t>
            </a:r>
            <a:endParaRPr lang="en-US" dirty="0">
              <a:solidFill>
                <a:schemeClr val="tx1"/>
              </a:solidFill>
            </a:endParaRPr>
          </a:p>
        </p:txBody>
      </p:sp>
      <p:sp>
        <p:nvSpPr>
          <p:cNvPr id="9" name="Slide Number Placeholder 2"/>
          <p:cNvSpPr>
            <a:spLocks noGrp="1"/>
          </p:cNvSpPr>
          <p:nvPr>
            <p:ph type="sldNum" sz="quarter" idx="4294967295"/>
          </p:nvPr>
        </p:nvSpPr>
        <p:spPr>
          <a:xfrm>
            <a:off x="8220075" y="6356350"/>
            <a:ext cx="923925" cy="365125"/>
          </a:xfrm>
        </p:spPr>
        <p:txBody>
          <a:bodyPr/>
          <a:lstStyle/>
          <a:p>
            <a:pPr algn="ctr"/>
            <a:fld id="{526220DD-ABF4-42D0-854A-60A52B612438}" type="slidenum">
              <a:rPr lang="en-US" smtClean="0"/>
              <a:pPr algn="ctr"/>
              <a:t>13</a:t>
            </a:fld>
            <a:endParaRPr lang="en-US" dirty="0"/>
          </a:p>
        </p:txBody>
      </p:sp>
      <p:sp>
        <p:nvSpPr>
          <p:cNvPr id="3" name="Rectangle 2"/>
          <p:cNvSpPr/>
          <p:nvPr/>
        </p:nvSpPr>
        <p:spPr>
          <a:xfrm>
            <a:off x="408971" y="1385818"/>
            <a:ext cx="8071796" cy="2585323"/>
          </a:xfrm>
          <a:prstGeom prst="rect">
            <a:avLst/>
          </a:prstGeom>
        </p:spPr>
        <p:txBody>
          <a:bodyPr wrap="square">
            <a:spAutoFit/>
          </a:bodyPr>
          <a:lstStyle/>
          <a:p>
            <a:pPr marL="285750" indent="-285750">
              <a:buFont typeface="Arial"/>
              <a:buChar char="•"/>
            </a:pPr>
            <a:r>
              <a:rPr lang="en-US" dirty="0"/>
              <a:t>Develop and publish clear, structured academic program maps </a:t>
            </a:r>
            <a:endParaRPr lang="en-US" dirty="0" smtClean="0"/>
          </a:p>
          <a:p>
            <a:pPr marL="285750" indent="-285750">
              <a:buFont typeface="Arial"/>
              <a:buChar char="•"/>
            </a:pPr>
            <a:r>
              <a:rPr lang="en-US" dirty="0"/>
              <a:t>Develop one and two year scheduling </a:t>
            </a:r>
            <a:r>
              <a:rPr lang="en-US" dirty="0" smtClean="0"/>
              <a:t>plans</a:t>
            </a:r>
          </a:p>
          <a:p>
            <a:pPr marL="285750" indent="-285750">
              <a:buFont typeface="Arial"/>
              <a:buChar char="•"/>
            </a:pPr>
            <a:r>
              <a:rPr lang="en-US" dirty="0"/>
              <a:t>Offer additional faculty mentoring, student counseling, support and academic service </a:t>
            </a:r>
            <a:endParaRPr lang="en-US" dirty="0" smtClean="0"/>
          </a:p>
          <a:p>
            <a:pPr marL="285750" indent="-285750">
              <a:buFont typeface="Arial"/>
              <a:buChar char="•"/>
            </a:pPr>
            <a:r>
              <a:rPr lang="en-US" dirty="0"/>
              <a:t>Develop information systems and staffing support to track students’ </a:t>
            </a:r>
            <a:r>
              <a:rPr lang="en-US" dirty="0" smtClean="0"/>
              <a:t>progress</a:t>
            </a:r>
          </a:p>
          <a:p>
            <a:pPr marL="285750" indent="-285750">
              <a:buFont typeface="Arial"/>
              <a:buChar char="•"/>
            </a:pPr>
            <a:r>
              <a:rPr lang="en-US" dirty="0"/>
              <a:t>Develop reports to using student educational planning </a:t>
            </a:r>
            <a:r>
              <a:rPr lang="en-US" dirty="0" smtClean="0"/>
              <a:t>data</a:t>
            </a:r>
          </a:p>
          <a:p>
            <a:pPr marL="285750" indent="-285750">
              <a:buFont typeface="Arial"/>
              <a:buChar char="•"/>
            </a:pPr>
            <a:r>
              <a:rPr lang="en-US" dirty="0"/>
              <a:t>Review program requirements, starting with </a:t>
            </a:r>
            <a:r>
              <a:rPr lang="en-US" dirty="0" smtClean="0"/>
              <a:t>ADTs</a:t>
            </a:r>
          </a:p>
          <a:p>
            <a:pPr marL="285750" indent="-285750">
              <a:buFont typeface="Arial"/>
              <a:buChar char="•"/>
            </a:pPr>
            <a:r>
              <a:rPr lang="en-US" dirty="0"/>
              <a:t>Develop and implement a professional development </a:t>
            </a:r>
            <a:r>
              <a:rPr lang="en-US" dirty="0" smtClean="0"/>
              <a:t>plan</a:t>
            </a:r>
          </a:p>
          <a:p>
            <a:pPr marL="285750" indent="-285750">
              <a:buFont typeface="Arial"/>
              <a:buChar char="•"/>
            </a:pPr>
            <a:r>
              <a:rPr lang="en-US" dirty="0"/>
              <a:t>Collaborate with K-12 partners </a:t>
            </a:r>
            <a:r>
              <a:rPr lang="en-US" dirty="0" smtClean="0"/>
              <a:t>    </a:t>
            </a:r>
          </a:p>
        </p:txBody>
      </p:sp>
    </p:spTree>
    <p:extLst>
      <p:ext uri="{BB962C8B-B14F-4D97-AF65-F5344CB8AC3E}">
        <p14:creationId xmlns:p14="http://schemas.microsoft.com/office/powerpoint/2010/main" val="17606647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43519"/>
          </a:xfrm>
        </p:spPr>
        <p:txBody>
          <a:bodyPr>
            <a:normAutofit/>
          </a:bodyPr>
          <a:lstStyle/>
          <a:p>
            <a:r>
              <a:rPr lang="en-US" sz="3200" dirty="0" smtClean="0">
                <a:solidFill>
                  <a:srgbClr val="000000"/>
                </a:solidFill>
              </a:rPr>
              <a:t>Winter/Spring College Accreditation Activities</a:t>
            </a:r>
            <a:endParaRPr lang="en-US" sz="3200" dirty="0">
              <a:solidFill>
                <a:srgbClr val="000000"/>
              </a:solidFill>
            </a:endParaRPr>
          </a:p>
        </p:txBody>
      </p:sp>
      <p:sp>
        <p:nvSpPr>
          <p:cNvPr id="9" name="Slide Number Placeholder 2"/>
          <p:cNvSpPr>
            <a:spLocks noGrp="1"/>
          </p:cNvSpPr>
          <p:nvPr>
            <p:ph type="sldNum" sz="quarter" idx="4294967295"/>
          </p:nvPr>
        </p:nvSpPr>
        <p:spPr>
          <a:xfrm>
            <a:off x="8220075" y="6356350"/>
            <a:ext cx="923925" cy="365125"/>
          </a:xfrm>
        </p:spPr>
        <p:txBody>
          <a:bodyPr/>
          <a:lstStyle/>
          <a:p>
            <a:pPr algn="ctr"/>
            <a:fld id="{526220DD-ABF4-42D0-854A-60A52B612438}" type="slidenum">
              <a:rPr lang="en-US" smtClean="0"/>
              <a:pPr algn="ctr"/>
              <a:t>14</a:t>
            </a:fld>
            <a:endParaRPr lang="en-US" dirty="0"/>
          </a:p>
        </p:txBody>
      </p:sp>
      <p:sp>
        <p:nvSpPr>
          <p:cNvPr id="10" name="Rectangle 9"/>
          <p:cNvSpPr/>
          <p:nvPr/>
        </p:nvSpPr>
        <p:spPr>
          <a:xfrm>
            <a:off x="1002707" y="2489526"/>
            <a:ext cx="6511546" cy="1938992"/>
          </a:xfrm>
          <a:prstGeom prst="rect">
            <a:avLst/>
          </a:prstGeom>
        </p:spPr>
        <p:txBody>
          <a:bodyPr wrap="square">
            <a:spAutoFit/>
          </a:bodyPr>
          <a:lstStyle/>
          <a:p>
            <a:pPr marL="285750" indent="-285750">
              <a:buFont typeface="Arial" panose="020B0604020202020204" pitchFamily="34" charset="0"/>
              <a:buChar char="•"/>
            </a:pPr>
            <a:r>
              <a:rPr lang="en-US" sz="2400" dirty="0" smtClean="0">
                <a:latin typeface="Arial"/>
                <a:cs typeface="Arial"/>
              </a:rPr>
              <a:t>Finalize draft document</a:t>
            </a:r>
          </a:p>
          <a:p>
            <a:endParaRPr lang="en-US" sz="2400" dirty="0" smtClean="0">
              <a:latin typeface="Arial"/>
              <a:cs typeface="Arial"/>
            </a:endParaRPr>
          </a:p>
          <a:p>
            <a:pPr marL="285750" indent="-285750">
              <a:buFont typeface="Arial" panose="020B0604020202020204" pitchFamily="34" charset="0"/>
              <a:buChar char="•"/>
            </a:pPr>
            <a:r>
              <a:rPr lang="en-US" sz="2400" dirty="0" smtClean="0">
                <a:latin typeface="Arial"/>
                <a:cs typeface="Arial"/>
              </a:rPr>
              <a:t>Share with community</a:t>
            </a:r>
          </a:p>
          <a:p>
            <a:endParaRPr lang="en-US" sz="2400" dirty="0" smtClean="0">
              <a:latin typeface="Arial"/>
              <a:cs typeface="Arial"/>
            </a:endParaRPr>
          </a:p>
          <a:p>
            <a:pPr marL="285750" indent="-285750">
              <a:buFont typeface="Arial" panose="020B0604020202020204" pitchFamily="34" charset="0"/>
              <a:buChar char="•"/>
            </a:pPr>
            <a:r>
              <a:rPr lang="en-US" sz="2400" dirty="0" smtClean="0">
                <a:latin typeface="Arial"/>
                <a:cs typeface="Arial"/>
              </a:rPr>
              <a:t>Present to board in June</a:t>
            </a:r>
          </a:p>
        </p:txBody>
      </p:sp>
      <p:sp>
        <p:nvSpPr>
          <p:cNvPr id="6" name="Rectangle 5"/>
          <p:cNvSpPr/>
          <p:nvPr/>
        </p:nvSpPr>
        <p:spPr>
          <a:xfrm>
            <a:off x="0" y="1281811"/>
            <a:ext cx="9144000" cy="954107"/>
          </a:xfrm>
          <a:prstGeom prst="rect">
            <a:avLst/>
          </a:prstGeom>
        </p:spPr>
        <p:txBody>
          <a:bodyPr wrap="square">
            <a:spAutoFit/>
          </a:bodyPr>
          <a:lstStyle/>
          <a:p>
            <a:pPr lvl="0" algn="ctr"/>
            <a:r>
              <a:rPr lang="en-US" sz="2800" b="1" dirty="0" smtClean="0">
                <a:latin typeface="Arial"/>
                <a:cs typeface="Arial"/>
              </a:rPr>
              <a:t>Completion </a:t>
            </a:r>
            <a:r>
              <a:rPr lang="en-US" sz="2800" b="1" dirty="0">
                <a:latin typeface="Arial"/>
                <a:cs typeface="Arial"/>
              </a:rPr>
              <a:t>of </a:t>
            </a:r>
            <a:r>
              <a:rPr lang="en-US" sz="2800" b="1" dirty="0" smtClean="0">
                <a:latin typeface="Arial"/>
                <a:cs typeface="Arial"/>
              </a:rPr>
              <a:t>the</a:t>
            </a:r>
          </a:p>
          <a:p>
            <a:pPr lvl="0" algn="ctr"/>
            <a:r>
              <a:rPr lang="en-US" sz="2800" b="1" dirty="0" smtClean="0">
                <a:latin typeface="Arial"/>
                <a:cs typeface="Arial"/>
              </a:rPr>
              <a:t>Institutional</a:t>
            </a:r>
            <a:r>
              <a:rPr lang="en-US" sz="2800" b="1" dirty="0">
                <a:latin typeface="Arial"/>
                <a:cs typeface="Arial"/>
              </a:rPr>
              <a:t> </a:t>
            </a:r>
            <a:r>
              <a:rPr lang="en-US" sz="2800" b="1" dirty="0" smtClean="0">
                <a:latin typeface="Arial"/>
                <a:cs typeface="Arial"/>
              </a:rPr>
              <a:t>Self</a:t>
            </a:r>
            <a:r>
              <a:rPr lang="en-US" sz="2800" b="1" dirty="0">
                <a:latin typeface="Arial"/>
                <a:cs typeface="Arial"/>
              </a:rPr>
              <a:t> </a:t>
            </a:r>
            <a:r>
              <a:rPr lang="en-US" sz="2800" b="1" dirty="0" smtClean="0">
                <a:latin typeface="Arial"/>
                <a:cs typeface="Arial"/>
              </a:rPr>
              <a:t>Evaluation </a:t>
            </a:r>
            <a:r>
              <a:rPr lang="en-US" sz="2800" b="1" dirty="0">
                <a:latin typeface="Arial"/>
                <a:cs typeface="Arial"/>
              </a:rPr>
              <a:t>Report (ISER</a:t>
            </a:r>
            <a:r>
              <a:rPr lang="en-US" sz="2800" b="1" dirty="0" smtClean="0">
                <a:latin typeface="Arial"/>
                <a:cs typeface="Arial"/>
              </a:rPr>
              <a:t>)</a:t>
            </a:r>
            <a:endParaRPr lang="en-US" sz="2800" b="1" dirty="0">
              <a:latin typeface="Arial"/>
              <a:cs typeface="Arial"/>
            </a:endParaRPr>
          </a:p>
        </p:txBody>
      </p:sp>
    </p:spTree>
    <p:extLst>
      <p:ext uri="{BB962C8B-B14F-4D97-AF65-F5344CB8AC3E}">
        <p14:creationId xmlns:p14="http://schemas.microsoft.com/office/powerpoint/2010/main" val="1001906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358011"/>
            <a:ext cx="9144000" cy="1464414"/>
          </a:xfrm>
        </p:spPr>
        <p:txBody>
          <a:bodyPr/>
          <a:lstStyle/>
          <a:p>
            <a:r>
              <a:rPr lang="en-US" dirty="0">
                <a:solidFill>
                  <a:srgbClr val="000000"/>
                </a:solidFill>
                <a:hlinkClick r:id="rId2"/>
              </a:rPr>
              <a:t>https://</a:t>
            </a:r>
            <a:r>
              <a:rPr lang="en-US" dirty="0" err="1">
                <a:solidFill>
                  <a:srgbClr val="000000"/>
                </a:solidFill>
                <a:hlinkClick r:id="rId2"/>
              </a:rPr>
              <a:t>foothill.edu</a:t>
            </a:r>
            <a:r>
              <a:rPr lang="en-US" dirty="0">
                <a:solidFill>
                  <a:srgbClr val="000000"/>
                </a:solidFill>
                <a:hlinkClick r:id="rId2"/>
              </a:rPr>
              <a:t>/president/</a:t>
            </a:r>
            <a:r>
              <a:rPr lang="en-US" dirty="0" err="1">
                <a:solidFill>
                  <a:srgbClr val="000000"/>
                </a:solidFill>
                <a:hlinkClick r:id="rId2"/>
              </a:rPr>
              <a:t>accreditation.php</a:t>
            </a:r>
            <a:endParaRPr lang="en-US" dirty="0">
              <a:solidFill>
                <a:srgbClr val="000000"/>
              </a:solidFill>
            </a:endParaRPr>
          </a:p>
        </p:txBody>
      </p:sp>
      <p:sp>
        <p:nvSpPr>
          <p:cNvPr id="3" name="Title 1"/>
          <p:cNvSpPr txBox="1">
            <a:spLocks/>
          </p:cNvSpPr>
          <p:nvPr/>
        </p:nvSpPr>
        <p:spPr>
          <a:xfrm>
            <a:off x="0" y="504139"/>
            <a:ext cx="9144000" cy="756327"/>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rgbClr val="000000"/>
                </a:solidFill>
                <a:latin typeface="Arial"/>
                <a:cs typeface="Arial"/>
              </a:rPr>
              <a:t>All Things Accreditation</a:t>
            </a:r>
            <a:endParaRPr lang="en-US" sz="3600" b="1" dirty="0">
              <a:solidFill>
                <a:srgbClr val="000000"/>
              </a:solidFill>
              <a:latin typeface="Arial"/>
              <a:cs typeface="Arial"/>
            </a:endParaRPr>
          </a:p>
        </p:txBody>
      </p:sp>
    </p:spTree>
    <p:extLst>
      <p:ext uri="{BB962C8B-B14F-4D97-AF65-F5344CB8AC3E}">
        <p14:creationId xmlns:p14="http://schemas.microsoft.com/office/powerpoint/2010/main" val="27202313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43519"/>
          </a:xfrm>
        </p:spPr>
        <p:txBody>
          <a:bodyPr>
            <a:normAutofit/>
          </a:bodyPr>
          <a:lstStyle/>
          <a:p>
            <a:r>
              <a:rPr lang="en-US" sz="3200" dirty="0" smtClean="0">
                <a:solidFill>
                  <a:srgbClr val="000000"/>
                </a:solidFill>
              </a:rPr>
              <a:t>We Welcome Feedback</a:t>
            </a:r>
            <a:endParaRPr lang="en-US" sz="3200" dirty="0">
              <a:solidFill>
                <a:srgbClr val="000000"/>
              </a:solidFill>
            </a:endParaRPr>
          </a:p>
        </p:txBody>
      </p:sp>
      <p:sp>
        <p:nvSpPr>
          <p:cNvPr id="9" name="Slide Number Placeholder 2"/>
          <p:cNvSpPr>
            <a:spLocks noGrp="1"/>
          </p:cNvSpPr>
          <p:nvPr>
            <p:ph type="sldNum" sz="quarter" idx="4294967295"/>
          </p:nvPr>
        </p:nvSpPr>
        <p:spPr>
          <a:xfrm>
            <a:off x="8220075" y="6356350"/>
            <a:ext cx="923925" cy="365125"/>
          </a:xfrm>
        </p:spPr>
        <p:txBody>
          <a:bodyPr/>
          <a:lstStyle/>
          <a:p>
            <a:pPr algn="ctr"/>
            <a:fld id="{526220DD-ABF4-42D0-854A-60A52B612438}" type="slidenum">
              <a:rPr lang="en-US" smtClean="0"/>
              <a:pPr algn="ctr"/>
              <a:t>16</a:t>
            </a:fld>
            <a:endParaRPr lang="en-US" dirty="0"/>
          </a:p>
        </p:txBody>
      </p:sp>
      <p:sp>
        <p:nvSpPr>
          <p:cNvPr id="10" name="Rectangle 9"/>
          <p:cNvSpPr/>
          <p:nvPr/>
        </p:nvSpPr>
        <p:spPr>
          <a:xfrm>
            <a:off x="581169" y="2489526"/>
            <a:ext cx="7638906" cy="3477876"/>
          </a:xfrm>
          <a:prstGeom prst="rect">
            <a:avLst/>
          </a:prstGeom>
        </p:spPr>
        <p:txBody>
          <a:bodyPr wrap="square">
            <a:spAutoFit/>
          </a:bodyPr>
          <a:lstStyle/>
          <a:p>
            <a:r>
              <a:rPr lang="en-US" sz="1400" dirty="0" smtClean="0">
                <a:latin typeface="Arial"/>
                <a:cs typeface="Arial"/>
              </a:rPr>
              <a:t>Acting Associate VP</a:t>
            </a:r>
          </a:p>
          <a:p>
            <a:r>
              <a:rPr lang="en-US" sz="1400" dirty="0" smtClean="0">
                <a:latin typeface="Arial"/>
                <a:cs typeface="Arial"/>
              </a:rPr>
              <a:t>Paul Starer, </a:t>
            </a:r>
            <a:r>
              <a:rPr lang="en-US" sz="1400" dirty="0" smtClean="0">
                <a:latin typeface="Arial"/>
                <a:cs typeface="Arial"/>
                <a:hlinkClick r:id="rId2"/>
              </a:rPr>
              <a:t>starerpaul@fhda.edu</a:t>
            </a:r>
            <a:endParaRPr lang="en-US" sz="1400" dirty="0" smtClean="0">
              <a:latin typeface="Arial"/>
              <a:cs typeface="Arial"/>
            </a:endParaRPr>
          </a:p>
          <a:p>
            <a:endParaRPr lang="en-US" sz="1400" dirty="0" smtClean="0">
              <a:latin typeface="Arial"/>
              <a:cs typeface="Arial"/>
            </a:endParaRPr>
          </a:p>
          <a:p>
            <a:r>
              <a:rPr lang="en-US" sz="1400" dirty="0" smtClean="0">
                <a:latin typeface="Arial"/>
                <a:cs typeface="Arial"/>
              </a:rPr>
              <a:t>Interim VP of Instruction &amp; </a:t>
            </a:r>
            <a:r>
              <a:rPr lang="en-US" sz="1400" b="1" dirty="0" smtClean="0">
                <a:latin typeface="Arial"/>
                <a:cs typeface="Arial"/>
              </a:rPr>
              <a:t>Standard IV</a:t>
            </a:r>
          </a:p>
          <a:p>
            <a:r>
              <a:rPr lang="en-US" sz="1400" dirty="0" smtClean="0">
                <a:latin typeface="Arial"/>
                <a:cs typeface="Arial"/>
              </a:rPr>
              <a:t>Andrew LaManque, </a:t>
            </a:r>
            <a:r>
              <a:rPr lang="en-US" sz="1400" dirty="0" smtClean="0">
                <a:latin typeface="Arial"/>
                <a:cs typeface="Arial"/>
                <a:hlinkClick r:id="rId3"/>
              </a:rPr>
              <a:t>lamanqueandrew@fhda.ed</a:t>
            </a:r>
            <a:endParaRPr lang="en-US" sz="1400" dirty="0" smtClean="0">
              <a:latin typeface="Arial"/>
              <a:cs typeface="Arial"/>
            </a:endParaRPr>
          </a:p>
          <a:p>
            <a:endParaRPr lang="en-US" sz="1400" dirty="0" smtClean="0">
              <a:latin typeface="Arial"/>
              <a:cs typeface="Arial"/>
            </a:endParaRPr>
          </a:p>
          <a:p>
            <a:r>
              <a:rPr lang="en-US" sz="1400" dirty="0" smtClean="0">
                <a:latin typeface="Arial"/>
                <a:cs typeface="Arial"/>
              </a:rPr>
              <a:t>Dir. Marketing &amp; </a:t>
            </a:r>
            <a:r>
              <a:rPr lang="en-US" sz="1400" b="1" dirty="0" smtClean="0">
                <a:latin typeface="Arial"/>
                <a:cs typeface="Arial"/>
              </a:rPr>
              <a:t>Standard I</a:t>
            </a:r>
          </a:p>
          <a:p>
            <a:r>
              <a:rPr lang="en-US" sz="1400" dirty="0">
                <a:latin typeface="Arial"/>
                <a:cs typeface="Arial"/>
              </a:rPr>
              <a:t>Andrea </a:t>
            </a:r>
            <a:r>
              <a:rPr lang="en-US" sz="1400" dirty="0" err="1">
                <a:latin typeface="Arial"/>
                <a:cs typeface="Arial"/>
              </a:rPr>
              <a:t>Hanstein</a:t>
            </a:r>
            <a:r>
              <a:rPr lang="en-US" sz="1400" dirty="0">
                <a:latin typeface="Arial"/>
                <a:cs typeface="Arial"/>
              </a:rPr>
              <a:t>, </a:t>
            </a:r>
            <a:r>
              <a:rPr lang="en-US" sz="1400" dirty="0" smtClean="0">
                <a:latin typeface="Arial"/>
                <a:cs typeface="Arial"/>
                <a:hlinkClick r:id="rId4"/>
              </a:rPr>
              <a:t>hansteinandrea@fhda.ed</a:t>
            </a:r>
            <a:endParaRPr lang="en-US" sz="1400" dirty="0" smtClean="0">
              <a:latin typeface="Arial"/>
              <a:cs typeface="Arial"/>
            </a:endParaRPr>
          </a:p>
          <a:p>
            <a:endParaRPr lang="en-US" sz="1400" dirty="0" smtClean="0">
              <a:latin typeface="Arial"/>
              <a:cs typeface="Arial"/>
            </a:endParaRPr>
          </a:p>
          <a:p>
            <a:r>
              <a:rPr lang="en-US" sz="1400" dirty="0" smtClean="0">
                <a:latin typeface="Arial"/>
                <a:cs typeface="Arial"/>
              </a:rPr>
              <a:t>Academic Senate President &amp; </a:t>
            </a:r>
            <a:r>
              <a:rPr lang="en-US" sz="1400" b="1" dirty="0" smtClean="0">
                <a:latin typeface="Arial"/>
                <a:cs typeface="Arial"/>
              </a:rPr>
              <a:t>Standard II</a:t>
            </a:r>
          </a:p>
          <a:p>
            <a:r>
              <a:rPr lang="en-US" sz="1400" dirty="0" smtClean="0">
                <a:latin typeface="Arial"/>
                <a:cs typeface="Arial"/>
              </a:rPr>
              <a:t>Carolyn </a:t>
            </a:r>
            <a:r>
              <a:rPr lang="en-US" sz="1400" dirty="0" err="1" smtClean="0">
                <a:latin typeface="Arial"/>
                <a:cs typeface="Arial"/>
              </a:rPr>
              <a:t>Holcroft</a:t>
            </a:r>
            <a:r>
              <a:rPr lang="en-US" sz="1400" dirty="0" smtClean="0">
                <a:latin typeface="Arial"/>
                <a:cs typeface="Arial"/>
              </a:rPr>
              <a:t>: </a:t>
            </a:r>
            <a:r>
              <a:rPr lang="en-US" sz="1400" dirty="0" smtClean="0">
                <a:latin typeface="Arial"/>
                <a:cs typeface="Arial"/>
                <a:hlinkClick r:id="rId5"/>
              </a:rPr>
              <a:t>holcroftcarolyn@fhda.edu</a:t>
            </a:r>
            <a:endParaRPr lang="en-US" sz="1400" dirty="0" smtClean="0">
              <a:latin typeface="Arial"/>
              <a:cs typeface="Arial"/>
            </a:endParaRPr>
          </a:p>
          <a:p>
            <a:endParaRPr lang="en-US" sz="1400" dirty="0">
              <a:latin typeface="Arial"/>
              <a:cs typeface="Arial"/>
            </a:endParaRPr>
          </a:p>
          <a:p>
            <a:r>
              <a:rPr lang="en-US" sz="1400" dirty="0" smtClean="0">
                <a:latin typeface="Arial"/>
                <a:cs typeface="Arial"/>
              </a:rPr>
              <a:t>Classified Senate President &amp; </a:t>
            </a:r>
            <a:r>
              <a:rPr lang="en-US" sz="1400" b="1" dirty="0" smtClean="0">
                <a:latin typeface="Arial"/>
                <a:cs typeface="Arial"/>
              </a:rPr>
              <a:t>Standard III</a:t>
            </a:r>
          </a:p>
          <a:p>
            <a:r>
              <a:rPr lang="en-US" sz="1400" dirty="0" smtClean="0">
                <a:latin typeface="Arial"/>
                <a:cs typeface="Arial"/>
              </a:rPr>
              <a:t>Erin Ortiz: </a:t>
            </a:r>
            <a:r>
              <a:rPr lang="en-US" sz="1400" dirty="0" smtClean="0">
                <a:latin typeface="Arial"/>
                <a:cs typeface="Arial"/>
                <a:hlinkClick r:id="rId6"/>
              </a:rPr>
              <a:t>ortizeerin@fhda.edu</a:t>
            </a:r>
            <a:endParaRPr lang="en-US" sz="1400" dirty="0" smtClean="0">
              <a:latin typeface="Arial"/>
              <a:cs typeface="Arial"/>
            </a:endParaRPr>
          </a:p>
          <a:p>
            <a:endParaRPr lang="en-US" sz="2400" dirty="0" smtClean="0">
              <a:latin typeface="Arial"/>
              <a:cs typeface="Arial"/>
            </a:endParaRPr>
          </a:p>
        </p:txBody>
      </p:sp>
      <p:sp>
        <p:nvSpPr>
          <p:cNvPr id="6" name="Rectangle 5"/>
          <p:cNvSpPr/>
          <p:nvPr/>
        </p:nvSpPr>
        <p:spPr>
          <a:xfrm>
            <a:off x="0" y="1281811"/>
            <a:ext cx="9144000" cy="523220"/>
          </a:xfrm>
          <a:prstGeom prst="rect">
            <a:avLst/>
          </a:prstGeom>
        </p:spPr>
        <p:txBody>
          <a:bodyPr wrap="square">
            <a:spAutoFit/>
          </a:bodyPr>
          <a:lstStyle/>
          <a:p>
            <a:pPr lvl="0" algn="ctr"/>
            <a:r>
              <a:rPr lang="en-US" sz="2800" b="1" dirty="0" smtClean="0">
                <a:latin typeface="Arial"/>
                <a:cs typeface="Arial"/>
              </a:rPr>
              <a:t>Through Governance or Directly</a:t>
            </a:r>
            <a:endParaRPr lang="en-US" sz="2800" b="1" dirty="0">
              <a:latin typeface="Arial"/>
              <a:cs typeface="Arial"/>
            </a:endParaRPr>
          </a:p>
        </p:txBody>
      </p:sp>
    </p:spTree>
    <p:extLst>
      <p:ext uri="{BB962C8B-B14F-4D97-AF65-F5344CB8AC3E}">
        <p14:creationId xmlns:p14="http://schemas.microsoft.com/office/powerpoint/2010/main" val="108742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358011"/>
            <a:ext cx="9144000" cy="1464414"/>
          </a:xfrm>
        </p:spPr>
        <p:txBody>
          <a:bodyPr/>
          <a:lstStyle/>
          <a:p>
            <a:r>
              <a:rPr lang="en-US" dirty="0" smtClean="0">
                <a:solidFill>
                  <a:srgbClr val="000000"/>
                </a:solidFill>
              </a:rPr>
              <a:t>Q&amp;A</a:t>
            </a:r>
            <a:endParaRPr lang="en-US" dirty="0">
              <a:solidFill>
                <a:srgbClr val="000000"/>
              </a:solidFill>
            </a:endParaRPr>
          </a:p>
        </p:txBody>
      </p:sp>
      <p:sp>
        <p:nvSpPr>
          <p:cNvPr id="3" name="Title 1"/>
          <p:cNvSpPr txBox="1">
            <a:spLocks/>
          </p:cNvSpPr>
          <p:nvPr/>
        </p:nvSpPr>
        <p:spPr>
          <a:xfrm>
            <a:off x="0" y="504139"/>
            <a:ext cx="9144000" cy="756327"/>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rgbClr val="000000"/>
                </a:solidFill>
                <a:latin typeface="Arial"/>
                <a:cs typeface="Arial"/>
              </a:rPr>
              <a:t>Questions?</a:t>
            </a:r>
            <a:endParaRPr lang="en-US" sz="3600" b="1" dirty="0">
              <a:solidFill>
                <a:srgbClr val="000000"/>
              </a:solidFill>
              <a:latin typeface="Arial"/>
              <a:cs typeface="Arial"/>
            </a:endParaRPr>
          </a:p>
        </p:txBody>
      </p:sp>
    </p:spTree>
    <p:extLst>
      <p:ext uri="{BB962C8B-B14F-4D97-AF65-F5344CB8AC3E}">
        <p14:creationId xmlns:p14="http://schemas.microsoft.com/office/powerpoint/2010/main" val="2248426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43519"/>
          </a:xfrm>
        </p:spPr>
        <p:txBody>
          <a:bodyPr>
            <a:normAutofit/>
          </a:bodyPr>
          <a:lstStyle/>
          <a:p>
            <a:r>
              <a:rPr lang="en-US" dirty="0" smtClean="0">
                <a:solidFill>
                  <a:srgbClr val="000000"/>
                </a:solidFill>
              </a:rPr>
              <a:t>College Accreditation Activities</a:t>
            </a:r>
            <a:endParaRPr lang="en-US" dirty="0">
              <a:solidFill>
                <a:srgbClr val="000000"/>
              </a:solidFill>
            </a:endParaRPr>
          </a:p>
        </p:txBody>
      </p:sp>
      <p:sp>
        <p:nvSpPr>
          <p:cNvPr id="9" name="Slide Number Placeholder 2"/>
          <p:cNvSpPr>
            <a:spLocks noGrp="1"/>
          </p:cNvSpPr>
          <p:nvPr>
            <p:ph type="sldNum" sz="quarter" idx="4294967295"/>
          </p:nvPr>
        </p:nvSpPr>
        <p:spPr>
          <a:xfrm>
            <a:off x="8220075" y="6356350"/>
            <a:ext cx="923925" cy="365125"/>
          </a:xfrm>
        </p:spPr>
        <p:txBody>
          <a:bodyPr/>
          <a:lstStyle/>
          <a:p>
            <a:pPr algn="ctr"/>
            <a:fld id="{526220DD-ABF4-42D0-854A-60A52B612438}" type="slidenum">
              <a:rPr lang="en-US" smtClean="0"/>
              <a:pPr algn="ctr"/>
              <a:t>2</a:t>
            </a:fld>
            <a:endParaRPr lang="en-US" dirty="0"/>
          </a:p>
        </p:txBody>
      </p:sp>
      <p:sp>
        <p:nvSpPr>
          <p:cNvPr id="10" name="Rectangle 9"/>
          <p:cNvSpPr/>
          <p:nvPr/>
        </p:nvSpPr>
        <p:spPr>
          <a:xfrm>
            <a:off x="852273" y="2528301"/>
            <a:ext cx="7514535" cy="3693319"/>
          </a:xfrm>
          <a:prstGeom prst="rect">
            <a:avLst/>
          </a:prstGeom>
        </p:spPr>
        <p:txBody>
          <a:bodyPr wrap="square">
            <a:spAutoFit/>
          </a:bodyPr>
          <a:lstStyle/>
          <a:p>
            <a:pPr marL="285750" indent="-285750">
              <a:buFont typeface="Arial"/>
              <a:buChar char="•"/>
            </a:pPr>
            <a:r>
              <a:rPr lang="en-US" dirty="0" smtClean="0">
                <a:latin typeface="Arial"/>
                <a:cs typeface="Arial"/>
              </a:rPr>
              <a:t>Standards team meetings, Spring 2016 &amp; Fall 2016</a:t>
            </a:r>
          </a:p>
          <a:p>
            <a:endParaRPr lang="en-US" dirty="0" smtClean="0">
              <a:latin typeface="Arial"/>
              <a:cs typeface="Arial"/>
            </a:endParaRPr>
          </a:p>
          <a:p>
            <a:pPr marL="285750" indent="-285750">
              <a:buFont typeface="Arial"/>
              <a:buChar char="•"/>
            </a:pPr>
            <a:r>
              <a:rPr lang="en-US" dirty="0" smtClean="0">
                <a:latin typeface="Arial"/>
                <a:cs typeface="Arial"/>
              </a:rPr>
              <a:t>Accreditation Leadership Summit, November 2016</a:t>
            </a:r>
          </a:p>
          <a:p>
            <a:endParaRPr lang="en-US" dirty="0" smtClean="0">
              <a:latin typeface="Arial"/>
              <a:cs typeface="Arial"/>
            </a:endParaRPr>
          </a:p>
          <a:p>
            <a:pPr marL="285750" indent="-285750">
              <a:buFont typeface="Arial"/>
              <a:buChar char="•"/>
            </a:pPr>
            <a:r>
              <a:rPr lang="en-US" dirty="0" smtClean="0">
                <a:latin typeface="Arial"/>
                <a:cs typeface="Arial"/>
              </a:rPr>
              <a:t>Drafting Winter Quarter, 2017</a:t>
            </a:r>
          </a:p>
          <a:p>
            <a:pPr marL="285750" indent="-285750">
              <a:buFont typeface="Arial"/>
              <a:buChar char="•"/>
            </a:pPr>
            <a:endParaRPr lang="en-US" dirty="0">
              <a:latin typeface="Arial"/>
              <a:cs typeface="Arial"/>
            </a:endParaRPr>
          </a:p>
          <a:p>
            <a:pPr marL="285750" indent="-285750">
              <a:buFont typeface="Arial"/>
              <a:buChar char="•"/>
            </a:pPr>
            <a:r>
              <a:rPr lang="en-US" dirty="0" smtClean="0">
                <a:latin typeface="Arial"/>
                <a:cs typeface="Arial"/>
              </a:rPr>
              <a:t>Sharing Draft with Campus Community, Spring 2017</a:t>
            </a:r>
          </a:p>
          <a:p>
            <a:endParaRPr lang="en-US" dirty="0">
              <a:latin typeface="Arial"/>
              <a:cs typeface="Arial"/>
            </a:endParaRPr>
          </a:p>
          <a:p>
            <a:pPr marL="285750" indent="-285750">
              <a:buFont typeface="Arial"/>
              <a:buChar char="•"/>
            </a:pPr>
            <a:r>
              <a:rPr lang="en-US" dirty="0" smtClean="0">
                <a:latin typeface="Arial"/>
                <a:cs typeface="Arial"/>
              </a:rPr>
              <a:t>To Board in June</a:t>
            </a:r>
          </a:p>
          <a:p>
            <a:pPr marL="285750" indent="-285750">
              <a:buFont typeface="Arial"/>
              <a:buChar char="•"/>
            </a:pPr>
            <a:endParaRPr lang="en-US" dirty="0">
              <a:latin typeface="Arial"/>
              <a:cs typeface="Arial"/>
            </a:endParaRPr>
          </a:p>
          <a:p>
            <a:pPr marL="285750" indent="-285750">
              <a:buFont typeface="Arial"/>
              <a:buChar char="•"/>
            </a:pPr>
            <a:r>
              <a:rPr lang="en-US" dirty="0" smtClean="0">
                <a:latin typeface="Arial"/>
                <a:cs typeface="Arial"/>
              </a:rPr>
              <a:t>Site Visit October 2017</a:t>
            </a:r>
            <a:endParaRPr lang="en-US" dirty="0">
              <a:latin typeface="Arial"/>
              <a:cs typeface="Arial"/>
            </a:endParaRPr>
          </a:p>
          <a:p>
            <a:pPr marL="285750" lvl="0" indent="-285750">
              <a:buFont typeface="Arial"/>
              <a:buChar char="•"/>
            </a:pPr>
            <a:endParaRPr lang="en-US" dirty="0">
              <a:latin typeface="Arial"/>
              <a:cs typeface="Arial"/>
            </a:endParaRPr>
          </a:p>
          <a:p>
            <a:pPr marL="285750" lvl="0" indent="-285750">
              <a:buFont typeface="Arial"/>
              <a:buChar char="•"/>
            </a:pPr>
            <a:endParaRPr lang="en-US" dirty="0" smtClean="0">
              <a:latin typeface="Arial"/>
              <a:cs typeface="Arial"/>
            </a:endParaRPr>
          </a:p>
        </p:txBody>
      </p:sp>
      <p:sp>
        <p:nvSpPr>
          <p:cNvPr id="6" name="Rectangle 5"/>
          <p:cNvSpPr/>
          <p:nvPr/>
        </p:nvSpPr>
        <p:spPr>
          <a:xfrm>
            <a:off x="0" y="1281811"/>
            <a:ext cx="9144000" cy="954107"/>
          </a:xfrm>
          <a:prstGeom prst="rect">
            <a:avLst/>
          </a:prstGeom>
        </p:spPr>
        <p:txBody>
          <a:bodyPr wrap="square">
            <a:spAutoFit/>
          </a:bodyPr>
          <a:lstStyle/>
          <a:p>
            <a:pPr lvl="0" algn="ctr"/>
            <a:r>
              <a:rPr lang="en-US" sz="2800" b="1" dirty="0">
                <a:latin typeface="Arial"/>
                <a:cs typeface="Arial"/>
              </a:rPr>
              <a:t>Development of </a:t>
            </a:r>
            <a:r>
              <a:rPr lang="en-US" sz="2800" b="1" dirty="0" smtClean="0">
                <a:latin typeface="Arial"/>
                <a:cs typeface="Arial"/>
              </a:rPr>
              <a:t>the</a:t>
            </a:r>
          </a:p>
          <a:p>
            <a:pPr lvl="0" algn="ctr"/>
            <a:r>
              <a:rPr lang="en-US" sz="2800" b="1" dirty="0" smtClean="0">
                <a:latin typeface="Arial"/>
                <a:cs typeface="Arial"/>
              </a:rPr>
              <a:t>Institutional Self</a:t>
            </a:r>
            <a:r>
              <a:rPr lang="en-US" sz="2800" b="1" dirty="0">
                <a:latin typeface="Arial"/>
                <a:cs typeface="Arial"/>
              </a:rPr>
              <a:t> </a:t>
            </a:r>
            <a:r>
              <a:rPr lang="en-US" sz="2800" b="1" dirty="0" smtClean="0">
                <a:latin typeface="Arial"/>
                <a:cs typeface="Arial"/>
              </a:rPr>
              <a:t>Evaluation </a:t>
            </a:r>
            <a:r>
              <a:rPr lang="en-US" sz="2800" b="1" dirty="0">
                <a:latin typeface="Arial"/>
                <a:cs typeface="Arial"/>
              </a:rPr>
              <a:t>Report (ISER)</a:t>
            </a:r>
          </a:p>
        </p:txBody>
      </p:sp>
    </p:spTree>
    <p:extLst>
      <p:ext uri="{BB962C8B-B14F-4D97-AF65-F5344CB8AC3E}">
        <p14:creationId xmlns:p14="http://schemas.microsoft.com/office/powerpoint/2010/main" val="4208686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887164480"/>
              </p:ext>
            </p:extLst>
          </p:nvPr>
        </p:nvGraphicFramePr>
        <p:xfrm>
          <a:off x="325277" y="1067984"/>
          <a:ext cx="8461279" cy="47824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199669" y="5391373"/>
            <a:ext cx="2661374" cy="261610"/>
          </a:xfrm>
          <a:prstGeom prst="rect">
            <a:avLst/>
          </a:prstGeom>
          <a:noFill/>
        </p:spPr>
        <p:txBody>
          <a:bodyPr wrap="square" rtlCol="0">
            <a:spAutoFit/>
          </a:bodyPr>
          <a:lstStyle/>
          <a:p>
            <a:r>
              <a:rPr lang="en-US" sz="1100" dirty="0" smtClean="0"/>
              <a:t>Source: </a:t>
            </a:r>
            <a:r>
              <a:rPr lang="en-US" sz="1100" dirty="0"/>
              <a:t>A</a:t>
            </a:r>
            <a:r>
              <a:rPr lang="en-US" sz="1100" dirty="0" smtClean="0"/>
              <a:t>dapted from www.chea.org</a:t>
            </a:r>
            <a:endParaRPr lang="en-US" sz="1100" dirty="0"/>
          </a:p>
        </p:txBody>
      </p:sp>
      <p:pic>
        <p:nvPicPr>
          <p:cNvPr id="5" name="Picture 2" descr="CHEA logo"/>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02064" y="4919554"/>
            <a:ext cx="1485900" cy="485775"/>
          </a:xfrm>
          <a:prstGeom prst="rect">
            <a:avLst/>
          </a:prstGeom>
          <a:noFill/>
          <a:extLst>
            <a:ext uri="{909E8E84-426E-40DD-AFC4-6F175D3DCCD1}">
              <a14:hiddenFill xmlns:a14="http://schemas.microsoft.com/office/drawing/2010/main">
                <a:solidFill>
                  <a:srgbClr val="FFFFFF"/>
                </a:solidFill>
              </a14:hiddenFill>
            </a:ext>
          </a:extLst>
        </p:spPr>
      </p:pic>
      <p:sp>
        <p:nvSpPr>
          <p:cNvPr id="6" name="Title 5"/>
          <p:cNvSpPr>
            <a:spLocks noGrp="1"/>
          </p:cNvSpPr>
          <p:nvPr>
            <p:ph type="ctrTitle"/>
          </p:nvPr>
        </p:nvSpPr>
        <p:spPr/>
        <p:txBody>
          <a:bodyPr/>
          <a:lstStyle/>
          <a:p>
            <a:r>
              <a:rPr lang="en-US" dirty="0" smtClean="0">
                <a:solidFill>
                  <a:srgbClr val="000000"/>
                </a:solidFill>
              </a:rPr>
              <a:t>Purpose of Accreditation</a:t>
            </a:r>
            <a:endParaRPr lang="en-US" dirty="0">
              <a:solidFill>
                <a:srgbClr val="000000"/>
              </a:solidFill>
            </a:endParaRPr>
          </a:p>
        </p:txBody>
      </p:sp>
      <p:sp>
        <p:nvSpPr>
          <p:cNvPr id="7" name="Slide Number Placeholder 2"/>
          <p:cNvSpPr txBox="1">
            <a:spLocks/>
          </p:cNvSpPr>
          <p:nvPr/>
        </p:nvSpPr>
        <p:spPr>
          <a:xfrm>
            <a:off x="8220632" y="6356350"/>
            <a:ext cx="92336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dirty="0" smtClean="0"/>
              <a:t>2</a:t>
            </a:r>
            <a:endParaRPr lang="en-US" dirty="0"/>
          </a:p>
        </p:txBody>
      </p:sp>
    </p:spTree>
    <p:extLst>
      <p:ext uri="{BB962C8B-B14F-4D97-AF65-F5344CB8AC3E}">
        <p14:creationId xmlns:p14="http://schemas.microsoft.com/office/powerpoint/2010/main" val="3776221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43519"/>
          </a:xfrm>
        </p:spPr>
        <p:txBody>
          <a:bodyPr>
            <a:normAutofit/>
          </a:bodyPr>
          <a:lstStyle/>
          <a:p>
            <a:r>
              <a:rPr lang="en-US" dirty="0" smtClean="0">
                <a:solidFill>
                  <a:srgbClr val="000000"/>
                </a:solidFill>
              </a:rPr>
              <a:t>Educational Master Plan</a:t>
            </a:r>
            <a:endParaRPr lang="en-US" dirty="0">
              <a:solidFill>
                <a:srgbClr val="000000"/>
              </a:solidFill>
            </a:endParaRPr>
          </a:p>
        </p:txBody>
      </p:sp>
      <p:sp>
        <p:nvSpPr>
          <p:cNvPr id="9" name="Slide Number Placeholder 2"/>
          <p:cNvSpPr>
            <a:spLocks noGrp="1"/>
          </p:cNvSpPr>
          <p:nvPr>
            <p:ph type="sldNum" sz="quarter" idx="4294967295"/>
          </p:nvPr>
        </p:nvSpPr>
        <p:spPr>
          <a:xfrm>
            <a:off x="8220075" y="6356350"/>
            <a:ext cx="923925" cy="365125"/>
          </a:xfrm>
        </p:spPr>
        <p:txBody>
          <a:bodyPr/>
          <a:lstStyle/>
          <a:p>
            <a:pPr algn="ctr"/>
            <a:fld id="{526220DD-ABF4-42D0-854A-60A52B612438}" type="slidenum">
              <a:rPr lang="en-US" smtClean="0"/>
              <a:pPr algn="ctr"/>
              <a:t>4</a:t>
            </a:fld>
            <a:endParaRPr lang="en-US" dirty="0"/>
          </a:p>
        </p:txBody>
      </p:sp>
      <p:sp>
        <p:nvSpPr>
          <p:cNvPr id="10" name="Rectangle 9"/>
          <p:cNvSpPr/>
          <p:nvPr/>
        </p:nvSpPr>
        <p:spPr>
          <a:xfrm>
            <a:off x="949134" y="2059010"/>
            <a:ext cx="7514535" cy="4339650"/>
          </a:xfrm>
          <a:prstGeom prst="rect">
            <a:avLst/>
          </a:prstGeom>
        </p:spPr>
        <p:txBody>
          <a:bodyPr wrap="square">
            <a:spAutoFit/>
          </a:bodyPr>
          <a:lstStyle/>
          <a:p>
            <a:r>
              <a:rPr lang="en-US" sz="2400" b="1" dirty="0" smtClean="0"/>
              <a:t>Equity</a:t>
            </a:r>
            <a:r>
              <a:rPr lang="en-US" sz="2400" dirty="0" smtClean="0"/>
              <a:t>—Create </a:t>
            </a:r>
            <a:r>
              <a:rPr lang="en-US" sz="2400" dirty="0"/>
              <a:t>a culture of equity that promotes student success, particularly for underserved students. </a:t>
            </a:r>
            <a:endParaRPr lang="en-US" sz="2400" dirty="0" smtClean="0"/>
          </a:p>
          <a:p>
            <a:endParaRPr lang="en-US" sz="2400" dirty="0" smtClean="0"/>
          </a:p>
          <a:p>
            <a:r>
              <a:rPr lang="en-US" sz="2400" b="1" dirty="0" smtClean="0"/>
              <a:t>Community</a:t>
            </a:r>
            <a:r>
              <a:rPr lang="en-US" sz="2400" dirty="0" smtClean="0"/>
              <a:t>—Strengthen </a:t>
            </a:r>
            <a:r>
              <a:rPr lang="en-US" sz="2400" dirty="0"/>
              <a:t>a sense of community and commitment to the College's mission; expand participation from all constituents in shared </a:t>
            </a:r>
            <a:r>
              <a:rPr lang="en-US" sz="2400" dirty="0" smtClean="0"/>
              <a:t>governance.</a:t>
            </a:r>
          </a:p>
          <a:p>
            <a:endParaRPr lang="en-US" sz="2400" dirty="0"/>
          </a:p>
          <a:p>
            <a:r>
              <a:rPr lang="en-US" sz="2400" b="1" dirty="0" smtClean="0"/>
              <a:t>Improvement </a:t>
            </a:r>
            <a:r>
              <a:rPr lang="en-US" sz="2400" b="1" dirty="0"/>
              <a:t>and Stewardship of </a:t>
            </a:r>
            <a:r>
              <a:rPr lang="en-US" sz="2400" b="1" dirty="0" smtClean="0"/>
              <a:t>Resources</a:t>
            </a:r>
            <a:r>
              <a:rPr lang="en-US" sz="2400" dirty="0" smtClean="0"/>
              <a:t>—Recognize </a:t>
            </a:r>
            <a:r>
              <a:rPr lang="en-US" sz="2400" dirty="0"/>
              <a:t>and support a campus culture that values ongoing improvement and stewardship of resources. </a:t>
            </a:r>
          </a:p>
          <a:p>
            <a:pPr marL="285750" lvl="0" indent="-285750">
              <a:buFont typeface="Arial"/>
              <a:buChar char="•"/>
            </a:pPr>
            <a:endParaRPr lang="en-US" dirty="0">
              <a:latin typeface="Arial"/>
              <a:cs typeface="Arial"/>
            </a:endParaRPr>
          </a:p>
          <a:p>
            <a:pPr marL="285750" lvl="0" indent="-285750">
              <a:buFont typeface="Arial"/>
              <a:buChar char="•"/>
            </a:pPr>
            <a:endParaRPr lang="en-US" dirty="0" smtClean="0">
              <a:latin typeface="Arial"/>
              <a:cs typeface="Arial"/>
            </a:endParaRPr>
          </a:p>
        </p:txBody>
      </p:sp>
      <p:sp>
        <p:nvSpPr>
          <p:cNvPr id="6" name="Rectangle 5"/>
          <p:cNvSpPr/>
          <p:nvPr/>
        </p:nvSpPr>
        <p:spPr>
          <a:xfrm>
            <a:off x="0" y="1281811"/>
            <a:ext cx="9144000" cy="523220"/>
          </a:xfrm>
          <a:prstGeom prst="rect">
            <a:avLst/>
          </a:prstGeom>
        </p:spPr>
        <p:txBody>
          <a:bodyPr wrap="square">
            <a:spAutoFit/>
          </a:bodyPr>
          <a:lstStyle/>
          <a:p>
            <a:pPr lvl="0" algn="ctr"/>
            <a:r>
              <a:rPr lang="en-US" sz="2800" b="1" dirty="0" smtClean="0">
                <a:latin typeface="Arial"/>
                <a:cs typeface="Arial"/>
              </a:rPr>
              <a:t>Overarching Goals</a:t>
            </a:r>
            <a:endParaRPr lang="en-US" sz="2800" b="1" dirty="0">
              <a:latin typeface="Arial"/>
              <a:cs typeface="Arial"/>
            </a:endParaRPr>
          </a:p>
        </p:txBody>
      </p:sp>
    </p:spTree>
    <p:extLst>
      <p:ext uri="{BB962C8B-B14F-4D97-AF65-F5344CB8AC3E}">
        <p14:creationId xmlns:p14="http://schemas.microsoft.com/office/powerpoint/2010/main" val="2817544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43519"/>
          </a:xfrm>
        </p:spPr>
        <p:txBody>
          <a:bodyPr>
            <a:normAutofit/>
          </a:bodyPr>
          <a:lstStyle/>
          <a:p>
            <a:r>
              <a:rPr lang="en-US" dirty="0" smtClean="0">
                <a:solidFill>
                  <a:srgbClr val="000000"/>
                </a:solidFill>
              </a:rPr>
              <a:t>SHEA</a:t>
            </a:r>
            <a:endParaRPr lang="en-US" dirty="0">
              <a:solidFill>
                <a:srgbClr val="000000"/>
              </a:solidFill>
            </a:endParaRPr>
          </a:p>
        </p:txBody>
      </p:sp>
      <p:sp>
        <p:nvSpPr>
          <p:cNvPr id="9" name="Slide Number Placeholder 2"/>
          <p:cNvSpPr>
            <a:spLocks noGrp="1"/>
          </p:cNvSpPr>
          <p:nvPr>
            <p:ph type="sldNum" sz="quarter" idx="4294967295"/>
          </p:nvPr>
        </p:nvSpPr>
        <p:spPr>
          <a:xfrm>
            <a:off x="8220075" y="6356350"/>
            <a:ext cx="923925" cy="365125"/>
          </a:xfrm>
        </p:spPr>
        <p:txBody>
          <a:bodyPr/>
          <a:lstStyle/>
          <a:p>
            <a:pPr algn="ctr"/>
            <a:fld id="{526220DD-ABF4-42D0-854A-60A52B612438}" type="slidenum">
              <a:rPr lang="en-US" smtClean="0"/>
              <a:pPr algn="ctr"/>
              <a:t>5</a:t>
            </a:fld>
            <a:endParaRPr lang="en-US" dirty="0"/>
          </a:p>
        </p:txBody>
      </p:sp>
      <p:sp>
        <p:nvSpPr>
          <p:cNvPr id="10" name="Rectangle 9"/>
          <p:cNvSpPr/>
          <p:nvPr/>
        </p:nvSpPr>
        <p:spPr>
          <a:xfrm>
            <a:off x="852273" y="2528301"/>
            <a:ext cx="7514535" cy="3231654"/>
          </a:xfrm>
          <a:prstGeom prst="rect">
            <a:avLst/>
          </a:prstGeom>
        </p:spPr>
        <p:txBody>
          <a:bodyPr wrap="square">
            <a:spAutoFit/>
          </a:bodyPr>
          <a:lstStyle/>
          <a:p>
            <a:r>
              <a:rPr lang="en-US" sz="2400" b="1" dirty="0" smtClean="0"/>
              <a:t>S</a:t>
            </a:r>
            <a:r>
              <a:rPr lang="en-US" sz="2400" dirty="0" smtClean="0"/>
              <a:t>unnyvale/Enrollment</a:t>
            </a:r>
          </a:p>
          <a:p>
            <a:endParaRPr lang="en-US" sz="2400" dirty="0"/>
          </a:p>
          <a:p>
            <a:r>
              <a:rPr lang="en-US" sz="2400" b="1" dirty="0" smtClean="0"/>
              <a:t>H</a:t>
            </a:r>
            <a:r>
              <a:rPr lang="en-US" sz="2400" dirty="0" smtClean="0"/>
              <a:t>ispanic Serving Institution</a:t>
            </a:r>
          </a:p>
          <a:p>
            <a:endParaRPr lang="en-US" sz="2400" dirty="0"/>
          </a:p>
          <a:p>
            <a:r>
              <a:rPr lang="en-US" sz="2400" b="1" dirty="0" smtClean="0"/>
              <a:t>E</a:t>
            </a:r>
            <a:r>
              <a:rPr lang="en-US" sz="2400" dirty="0" smtClean="0"/>
              <a:t>quity</a:t>
            </a:r>
          </a:p>
          <a:p>
            <a:endParaRPr lang="en-US" sz="2400" dirty="0"/>
          </a:p>
          <a:p>
            <a:r>
              <a:rPr lang="en-US" sz="2400" b="1" dirty="0" smtClean="0"/>
              <a:t>A</a:t>
            </a:r>
            <a:r>
              <a:rPr lang="en-US" sz="2400" dirty="0" smtClean="0"/>
              <a:t>ccreditation</a:t>
            </a:r>
            <a:endParaRPr lang="en-US" sz="2400" dirty="0"/>
          </a:p>
          <a:p>
            <a:pPr marL="285750" lvl="0" indent="-285750">
              <a:buFont typeface="Arial"/>
              <a:buChar char="•"/>
            </a:pPr>
            <a:endParaRPr lang="en-US" dirty="0">
              <a:latin typeface="Arial"/>
              <a:cs typeface="Arial"/>
            </a:endParaRPr>
          </a:p>
          <a:p>
            <a:pPr marL="285750" lvl="0" indent="-285750">
              <a:buFont typeface="Arial"/>
              <a:buChar char="•"/>
            </a:pPr>
            <a:endParaRPr lang="en-US" dirty="0" smtClean="0">
              <a:latin typeface="Arial"/>
              <a:cs typeface="Arial"/>
            </a:endParaRPr>
          </a:p>
        </p:txBody>
      </p:sp>
      <p:sp>
        <p:nvSpPr>
          <p:cNvPr id="6" name="Rectangle 5"/>
          <p:cNvSpPr/>
          <p:nvPr/>
        </p:nvSpPr>
        <p:spPr>
          <a:xfrm>
            <a:off x="0" y="1281811"/>
            <a:ext cx="9144000" cy="523220"/>
          </a:xfrm>
          <a:prstGeom prst="rect">
            <a:avLst/>
          </a:prstGeom>
        </p:spPr>
        <p:txBody>
          <a:bodyPr wrap="square">
            <a:spAutoFit/>
          </a:bodyPr>
          <a:lstStyle/>
          <a:p>
            <a:pPr lvl="0" algn="ctr"/>
            <a:r>
              <a:rPr lang="en-US" sz="2800" b="1" dirty="0" smtClean="0">
                <a:latin typeface="Arial"/>
                <a:cs typeface="Arial"/>
              </a:rPr>
              <a:t>Annual Goals</a:t>
            </a:r>
            <a:endParaRPr lang="en-US" sz="2800" b="1" dirty="0">
              <a:latin typeface="Arial"/>
              <a:cs typeface="Arial"/>
            </a:endParaRPr>
          </a:p>
        </p:txBody>
      </p:sp>
    </p:spTree>
    <p:extLst>
      <p:ext uri="{BB962C8B-B14F-4D97-AF65-F5344CB8AC3E}">
        <p14:creationId xmlns:p14="http://schemas.microsoft.com/office/powerpoint/2010/main" val="9212053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43519"/>
          </a:xfrm>
        </p:spPr>
        <p:txBody>
          <a:bodyPr/>
          <a:lstStyle/>
          <a:p>
            <a:r>
              <a:rPr lang="en-US" dirty="0" smtClean="0">
                <a:solidFill>
                  <a:srgbClr val="000000"/>
                </a:solidFill>
              </a:rPr>
              <a:t>Self-Study Highlights</a:t>
            </a:r>
            <a:endParaRPr lang="en-US" dirty="0">
              <a:solidFill>
                <a:srgbClr val="000000"/>
              </a:solidFill>
            </a:endParaRPr>
          </a:p>
        </p:txBody>
      </p:sp>
      <p:sp>
        <p:nvSpPr>
          <p:cNvPr id="9" name="Slide Number Placeholder 2"/>
          <p:cNvSpPr>
            <a:spLocks noGrp="1"/>
          </p:cNvSpPr>
          <p:nvPr>
            <p:ph type="sldNum" sz="quarter" idx="4294967295"/>
          </p:nvPr>
        </p:nvSpPr>
        <p:spPr>
          <a:xfrm>
            <a:off x="8220075" y="6356350"/>
            <a:ext cx="923925" cy="365125"/>
          </a:xfrm>
        </p:spPr>
        <p:txBody>
          <a:bodyPr/>
          <a:lstStyle/>
          <a:p>
            <a:pPr algn="ctr"/>
            <a:fld id="{526220DD-ABF4-42D0-854A-60A52B612438}" type="slidenum">
              <a:rPr lang="en-US" smtClean="0"/>
              <a:pPr algn="ctr"/>
              <a:t>6</a:t>
            </a:fld>
            <a:endParaRPr lang="en-US" dirty="0"/>
          </a:p>
        </p:txBody>
      </p:sp>
      <p:sp>
        <p:nvSpPr>
          <p:cNvPr id="10" name="Rectangle 9"/>
          <p:cNvSpPr/>
          <p:nvPr/>
        </p:nvSpPr>
        <p:spPr>
          <a:xfrm>
            <a:off x="844663" y="2528991"/>
            <a:ext cx="7221239" cy="2585323"/>
          </a:xfrm>
          <a:prstGeom prst="rect">
            <a:avLst/>
          </a:prstGeom>
        </p:spPr>
        <p:txBody>
          <a:bodyPr wrap="square">
            <a:spAutoFit/>
          </a:bodyPr>
          <a:lstStyle/>
          <a:p>
            <a:r>
              <a:rPr lang="en-US" i="1" dirty="0"/>
              <a:t>Believing a well-educated population is essential to sustaining and enhancing a democratic society, Foothill College offers programs and services that empower students to achieve their goals as members of the workforce, as future </a:t>
            </a:r>
            <a:r>
              <a:rPr lang="en-US" i="1" dirty="0" smtClean="0"/>
              <a:t>students, </a:t>
            </a:r>
            <a:r>
              <a:rPr lang="en-US" i="1" dirty="0"/>
              <a:t>and as global citizens. We work to obtain equity in achievement of student outcomes for all California student populations, and are guided by our core values of honesty, integrity, trust, openness, transparency, forgiveness, and sustainability.</a:t>
            </a:r>
            <a:endParaRPr lang="en-US" dirty="0"/>
          </a:p>
          <a:p>
            <a:r>
              <a:rPr lang="en-US" i="1" dirty="0" smtClean="0">
                <a:solidFill>
                  <a:srgbClr val="FF0000"/>
                </a:solidFill>
              </a:rPr>
              <a:t>Foothill </a:t>
            </a:r>
            <a:r>
              <a:rPr lang="en-US" i="1" dirty="0">
                <a:solidFill>
                  <a:srgbClr val="FF0000"/>
                </a:solidFill>
              </a:rPr>
              <a:t>College offers associate degrees and certificates in multiple disciplines and a baccalaureate degree in dental hygiene.</a:t>
            </a:r>
            <a:endParaRPr lang="en-US" dirty="0" smtClean="0">
              <a:solidFill>
                <a:srgbClr val="FF0000"/>
              </a:solidFill>
              <a:latin typeface="Arial"/>
              <a:cs typeface="Arial"/>
            </a:endParaRPr>
          </a:p>
        </p:txBody>
      </p:sp>
      <p:sp>
        <p:nvSpPr>
          <p:cNvPr id="6" name="Rectangle 5"/>
          <p:cNvSpPr/>
          <p:nvPr/>
        </p:nvSpPr>
        <p:spPr>
          <a:xfrm>
            <a:off x="0" y="1281811"/>
            <a:ext cx="9144000" cy="523220"/>
          </a:xfrm>
          <a:prstGeom prst="rect">
            <a:avLst/>
          </a:prstGeom>
        </p:spPr>
        <p:txBody>
          <a:bodyPr wrap="square">
            <a:spAutoFit/>
          </a:bodyPr>
          <a:lstStyle/>
          <a:p>
            <a:pPr lvl="0" algn="ctr"/>
            <a:r>
              <a:rPr lang="en-US" sz="2800" b="1" dirty="0" smtClean="0">
                <a:latin typeface="Arial"/>
                <a:cs typeface="Arial"/>
              </a:rPr>
              <a:t>New Mission Statement</a:t>
            </a:r>
            <a:endParaRPr lang="en-US" sz="2800" b="1" dirty="0">
              <a:latin typeface="Arial"/>
              <a:cs typeface="Arial"/>
            </a:endParaRPr>
          </a:p>
        </p:txBody>
      </p:sp>
    </p:spTree>
    <p:extLst>
      <p:ext uri="{BB962C8B-B14F-4D97-AF65-F5344CB8AC3E}">
        <p14:creationId xmlns:p14="http://schemas.microsoft.com/office/powerpoint/2010/main" val="7714177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43519"/>
          </a:xfrm>
        </p:spPr>
        <p:txBody>
          <a:bodyPr/>
          <a:lstStyle/>
          <a:p>
            <a:r>
              <a:rPr lang="en-US" dirty="0" smtClean="0">
                <a:solidFill>
                  <a:srgbClr val="000000"/>
                </a:solidFill>
              </a:rPr>
              <a:t>Self-Study Highlights</a:t>
            </a:r>
            <a:endParaRPr lang="en-US" dirty="0">
              <a:solidFill>
                <a:srgbClr val="000000"/>
              </a:solidFill>
            </a:endParaRPr>
          </a:p>
        </p:txBody>
      </p:sp>
      <p:sp>
        <p:nvSpPr>
          <p:cNvPr id="9" name="Slide Number Placeholder 2"/>
          <p:cNvSpPr>
            <a:spLocks noGrp="1"/>
          </p:cNvSpPr>
          <p:nvPr>
            <p:ph type="sldNum" sz="quarter" idx="4294967295"/>
          </p:nvPr>
        </p:nvSpPr>
        <p:spPr>
          <a:xfrm>
            <a:off x="8220075" y="6356350"/>
            <a:ext cx="923925" cy="365125"/>
          </a:xfrm>
        </p:spPr>
        <p:txBody>
          <a:bodyPr/>
          <a:lstStyle/>
          <a:p>
            <a:pPr algn="ctr"/>
            <a:fld id="{526220DD-ABF4-42D0-854A-60A52B612438}" type="slidenum">
              <a:rPr lang="en-US" smtClean="0"/>
              <a:pPr algn="ctr"/>
              <a:t>7</a:t>
            </a:fld>
            <a:endParaRPr lang="en-US" dirty="0"/>
          </a:p>
        </p:txBody>
      </p:sp>
      <p:sp>
        <p:nvSpPr>
          <p:cNvPr id="10" name="Rectangle 9"/>
          <p:cNvSpPr/>
          <p:nvPr/>
        </p:nvSpPr>
        <p:spPr>
          <a:xfrm>
            <a:off x="844663" y="2528991"/>
            <a:ext cx="7221239" cy="2554545"/>
          </a:xfrm>
          <a:prstGeom prst="rect">
            <a:avLst/>
          </a:prstGeom>
        </p:spPr>
        <p:txBody>
          <a:bodyPr wrap="square">
            <a:spAutoFit/>
          </a:bodyPr>
          <a:lstStyle/>
          <a:p>
            <a:r>
              <a:rPr lang="en-US" sz="2000" b="1" dirty="0" smtClean="0"/>
              <a:t>“The </a:t>
            </a:r>
            <a:r>
              <a:rPr lang="en-US" sz="2000" b="1" dirty="0"/>
              <a:t>institution assesses accomplishment of its mission through program review and evaluation of goals and objectives, student learning outcomes, and student achievement</a:t>
            </a:r>
            <a:r>
              <a:rPr lang="en-US" sz="2000" b="1" dirty="0" smtClean="0"/>
              <a:t>.” </a:t>
            </a:r>
          </a:p>
          <a:p>
            <a:endParaRPr lang="en-US" sz="2000" b="1" dirty="0">
              <a:solidFill>
                <a:srgbClr val="FF0000"/>
              </a:solidFill>
              <a:latin typeface="Arial"/>
              <a:cs typeface="Arial"/>
            </a:endParaRPr>
          </a:p>
          <a:p>
            <a:r>
              <a:rPr lang="en-US" sz="2000" dirty="0"/>
              <a:t>An example of the program review cycle can be seen in the Spanish program review, which identified faculty staffing shortfalls due to a drop in enrollment and highlighted a need for additional faculty </a:t>
            </a:r>
            <a:r>
              <a:rPr lang="en-US" sz="2000" dirty="0" smtClean="0"/>
              <a:t>support to address declines in enrollment.</a:t>
            </a:r>
            <a:endParaRPr lang="en-US" sz="2000" dirty="0" smtClean="0">
              <a:solidFill>
                <a:srgbClr val="FF0000"/>
              </a:solidFill>
              <a:latin typeface="Arial"/>
              <a:cs typeface="Arial"/>
            </a:endParaRPr>
          </a:p>
        </p:txBody>
      </p:sp>
      <p:sp>
        <p:nvSpPr>
          <p:cNvPr id="6" name="Rectangle 5"/>
          <p:cNvSpPr/>
          <p:nvPr/>
        </p:nvSpPr>
        <p:spPr>
          <a:xfrm>
            <a:off x="0" y="1281811"/>
            <a:ext cx="9144000" cy="523220"/>
          </a:xfrm>
          <a:prstGeom prst="rect">
            <a:avLst/>
          </a:prstGeom>
        </p:spPr>
        <p:txBody>
          <a:bodyPr wrap="square">
            <a:spAutoFit/>
          </a:bodyPr>
          <a:lstStyle/>
          <a:p>
            <a:pPr lvl="0" algn="ctr"/>
            <a:r>
              <a:rPr lang="en-US" sz="2800" b="1" dirty="0" smtClean="0">
                <a:latin typeface="Arial"/>
                <a:cs typeface="Arial"/>
              </a:rPr>
              <a:t>Standard I.B.5</a:t>
            </a:r>
            <a:endParaRPr lang="en-US" sz="2800" b="1" dirty="0">
              <a:latin typeface="Arial"/>
              <a:cs typeface="Arial"/>
            </a:endParaRPr>
          </a:p>
        </p:txBody>
      </p:sp>
    </p:spTree>
    <p:extLst>
      <p:ext uri="{BB962C8B-B14F-4D97-AF65-F5344CB8AC3E}">
        <p14:creationId xmlns:p14="http://schemas.microsoft.com/office/powerpoint/2010/main" val="34266545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43519"/>
          </a:xfrm>
        </p:spPr>
        <p:txBody>
          <a:bodyPr/>
          <a:lstStyle/>
          <a:p>
            <a:r>
              <a:rPr lang="en-US" dirty="0" smtClean="0">
                <a:solidFill>
                  <a:srgbClr val="000000"/>
                </a:solidFill>
              </a:rPr>
              <a:t>Self-Study Highlights</a:t>
            </a:r>
            <a:endParaRPr lang="en-US" dirty="0">
              <a:solidFill>
                <a:srgbClr val="000000"/>
              </a:solidFill>
            </a:endParaRPr>
          </a:p>
        </p:txBody>
      </p:sp>
      <p:sp>
        <p:nvSpPr>
          <p:cNvPr id="9" name="Slide Number Placeholder 2"/>
          <p:cNvSpPr>
            <a:spLocks noGrp="1"/>
          </p:cNvSpPr>
          <p:nvPr>
            <p:ph type="sldNum" sz="quarter" idx="4294967295"/>
          </p:nvPr>
        </p:nvSpPr>
        <p:spPr>
          <a:xfrm>
            <a:off x="8220075" y="6356350"/>
            <a:ext cx="923925" cy="365125"/>
          </a:xfrm>
        </p:spPr>
        <p:txBody>
          <a:bodyPr/>
          <a:lstStyle/>
          <a:p>
            <a:pPr algn="ctr"/>
            <a:fld id="{526220DD-ABF4-42D0-854A-60A52B612438}" type="slidenum">
              <a:rPr lang="en-US" smtClean="0"/>
              <a:pPr algn="ctr"/>
              <a:t>8</a:t>
            </a:fld>
            <a:endParaRPr lang="en-US" dirty="0"/>
          </a:p>
        </p:txBody>
      </p:sp>
      <p:sp>
        <p:nvSpPr>
          <p:cNvPr id="10" name="Rectangle 9"/>
          <p:cNvSpPr/>
          <p:nvPr/>
        </p:nvSpPr>
        <p:spPr>
          <a:xfrm>
            <a:off x="844663" y="2528991"/>
            <a:ext cx="7221239" cy="2862323"/>
          </a:xfrm>
          <a:prstGeom prst="rect">
            <a:avLst/>
          </a:prstGeom>
        </p:spPr>
        <p:txBody>
          <a:bodyPr wrap="square">
            <a:spAutoFit/>
          </a:bodyPr>
          <a:lstStyle/>
          <a:p>
            <a:r>
              <a:rPr lang="en-US" b="1" i="1" dirty="0" smtClean="0"/>
              <a:t>“All </a:t>
            </a:r>
            <a:r>
              <a:rPr lang="en-US" b="1" i="1" dirty="0"/>
              <a:t>instructional programs, regardless of location or means of delivery, including distance education and correspondence education, are offered in fields of study consistent with the institution’s </a:t>
            </a:r>
            <a:r>
              <a:rPr lang="en-US" b="1" i="1" dirty="0" smtClean="0"/>
              <a:t>mission…”</a:t>
            </a:r>
            <a:endParaRPr lang="en-US" dirty="0" smtClean="0"/>
          </a:p>
          <a:p>
            <a:endParaRPr lang="en-US" dirty="0"/>
          </a:p>
          <a:p>
            <a:r>
              <a:rPr lang="en-US" dirty="0" smtClean="0"/>
              <a:t>In </a:t>
            </a:r>
            <a:r>
              <a:rPr lang="en-US" dirty="0"/>
              <a:t>response to changing educational demands in the field, Dental Hygiene faculty at Foothill applied to be one of the pilot program colleges in California to offer a Bachelor degree. In May 2015 the ACCJC accepted Foothill’s substantive change proposal for a Bachelor of Science in Dental </a:t>
            </a:r>
            <a:r>
              <a:rPr lang="en-US" dirty="0" smtClean="0"/>
              <a:t>Hygiene. </a:t>
            </a:r>
            <a:r>
              <a:rPr lang="en-US" dirty="0"/>
              <a:t>The college admitted its first cohort of students to this program in the Fall 2016.</a:t>
            </a:r>
            <a:endParaRPr lang="en-US" dirty="0" smtClean="0">
              <a:solidFill>
                <a:srgbClr val="FF0000"/>
              </a:solidFill>
              <a:latin typeface="Arial"/>
              <a:cs typeface="Arial"/>
            </a:endParaRPr>
          </a:p>
        </p:txBody>
      </p:sp>
      <p:sp>
        <p:nvSpPr>
          <p:cNvPr id="6" name="Rectangle 5"/>
          <p:cNvSpPr/>
          <p:nvPr/>
        </p:nvSpPr>
        <p:spPr>
          <a:xfrm>
            <a:off x="0" y="1281811"/>
            <a:ext cx="9144000" cy="954107"/>
          </a:xfrm>
          <a:prstGeom prst="rect">
            <a:avLst/>
          </a:prstGeom>
        </p:spPr>
        <p:txBody>
          <a:bodyPr wrap="square">
            <a:spAutoFit/>
          </a:bodyPr>
          <a:lstStyle/>
          <a:p>
            <a:pPr lvl="0" algn="ctr"/>
            <a:r>
              <a:rPr lang="en-US" sz="2800" b="1" dirty="0" smtClean="0">
                <a:latin typeface="Arial"/>
                <a:cs typeface="Arial"/>
              </a:rPr>
              <a:t>Dental Hygiene BS</a:t>
            </a:r>
          </a:p>
          <a:p>
            <a:pPr lvl="0" algn="ctr"/>
            <a:r>
              <a:rPr lang="en-US" sz="2800" b="1" dirty="0" smtClean="0">
                <a:latin typeface="Arial"/>
                <a:cs typeface="Arial"/>
              </a:rPr>
              <a:t>Standard II.A.1</a:t>
            </a:r>
            <a:endParaRPr lang="en-US" sz="2800" b="1" dirty="0">
              <a:latin typeface="Arial"/>
              <a:cs typeface="Arial"/>
            </a:endParaRPr>
          </a:p>
        </p:txBody>
      </p:sp>
    </p:spTree>
    <p:extLst>
      <p:ext uri="{BB962C8B-B14F-4D97-AF65-F5344CB8AC3E}">
        <p14:creationId xmlns:p14="http://schemas.microsoft.com/office/powerpoint/2010/main" val="12850477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043519"/>
          </a:xfrm>
        </p:spPr>
        <p:txBody>
          <a:bodyPr/>
          <a:lstStyle/>
          <a:p>
            <a:r>
              <a:rPr lang="en-US" dirty="0" smtClean="0">
                <a:solidFill>
                  <a:srgbClr val="000000"/>
                </a:solidFill>
              </a:rPr>
              <a:t>Self-Study Highlights</a:t>
            </a:r>
            <a:endParaRPr lang="en-US" dirty="0">
              <a:solidFill>
                <a:srgbClr val="000000"/>
              </a:solidFill>
            </a:endParaRPr>
          </a:p>
        </p:txBody>
      </p:sp>
      <p:sp>
        <p:nvSpPr>
          <p:cNvPr id="9" name="Slide Number Placeholder 2"/>
          <p:cNvSpPr>
            <a:spLocks noGrp="1"/>
          </p:cNvSpPr>
          <p:nvPr>
            <p:ph type="sldNum" sz="quarter" idx="4294967295"/>
          </p:nvPr>
        </p:nvSpPr>
        <p:spPr>
          <a:xfrm>
            <a:off x="8220075" y="6356350"/>
            <a:ext cx="923925" cy="365125"/>
          </a:xfrm>
        </p:spPr>
        <p:txBody>
          <a:bodyPr/>
          <a:lstStyle/>
          <a:p>
            <a:pPr algn="ctr"/>
            <a:fld id="{526220DD-ABF4-42D0-854A-60A52B612438}" type="slidenum">
              <a:rPr lang="en-US" smtClean="0"/>
              <a:pPr algn="ctr"/>
              <a:t>9</a:t>
            </a:fld>
            <a:endParaRPr lang="en-US" dirty="0"/>
          </a:p>
        </p:txBody>
      </p:sp>
      <p:sp>
        <p:nvSpPr>
          <p:cNvPr id="10" name="Rectangle 9"/>
          <p:cNvSpPr/>
          <p:nvPr/>
        </p:nvSpPr>
        <p:spPr>
          <a:xfrm>
            <a:off x="844663" y="2528991"/>
            <a:ext cx="7221239" cy="3170099"/>
          </a:xfrm>
          <a:prstGeom prst="rect">
            <a:avLst/>
          </a:prstGeom>
        </p:spPr>
        <p:txBody>
          <a:bodyPr wrap="square">
            <a:spAutoFit/>
          </a:bodyPr>
          <a:lstStyle/>
          <a:p>
            <a:r>
              <a:rPr lang="en-US" b="1" i="1" dirty="0" smtClean="0"/>
              <a:t>“Administrators </a:t>
            </a:r>
            <a:r>
              <a:rPr lang="en-US" b="1" i="1" dirty="0"/>
              <a:t>and faculty, through policy and procedures, have a substantive and clearly defined role in institutional governance and exercise a substantial voice in institutional policies, planning, and budget that relate to their areas of responsibility and expertise</a:t>
            </a:r>
            <a:r>
              <a:rPr lang="en-US" b="1" i="1" dirty="0" smtClean="0"/>
              <a:t>.”</a:t>
            </a:r>
          </a:p>
          <a:p>
            <a:endParaRPr lang="en-US" b="1" i="1" dirty="0">
              <a:solidFill>
                <a:srgbClr val="FF0000"/>
              </a:solidFill>
              <a:latin typeface="Arial"/>
              <a:cs typeface="Arial"/>
            </a:endParaRPr>
          </a:p>
          <a:p>
            <a:r>
              <a:rPr lang="en-US" dirty="0" smtClean="0"/>
              <a:t>“Board </a:t>
            </a:r>
            <a:r>
              <a:rPr lang="en-US" dirty="0"/>
              <a:t>policy and administrative procedure set forth the substantive and clearly defined roles of administrators and faculty in institutional governance and ensure their influence regarding institutional policies, planning, and budget that relate to their areas of responsibility and expertise</a:t>
            </a:r>
            <a:r>
              <a:rPr lang="en-US" dirty="0" smtClean="0"/>
              <a:t>.”</a:t>
            </a:r>
            <a:endParaRPr lang="en-US" dirty="0"/>
          </a:p>
          <a:p>
            <a:endParaRPr lang="en-US" sz="2000" dirty="0" smtClean="0">
              <a:solidFill>
                <a:srgbClr val="FF0000"/>
              </a:solidFill>
              <a:latin typeface="Arial"/>
              <a:cs typeface="Arial"/>
            </a:endParaRPr>
          </a:p>
        </p:txBody>
      </p:sp>
      <p:sp>
        <p:nvSpPr>
          <p:cNvPr id="7" name="Rectangle 6"/>
          <p:cNvSpPr/>
          <p:nvPr/>
        </p:nvSpPr>
        <p:spPr>
          <a:xfrm>
            <a:off x="0" y="1281811"/>
            <a:ext cx="9144000" cy="523220"/>
          </a:xfrm>
          <a:prstGeom prst="rect">
            <a:avLst/>
          </a:prstGeom>
        </p:spPr>
        <p:txBody>
          <a:bodyPr wrap="square">
            <a:spAutoFit/>
          </a:bodyPr>
          <a:lstStyle/>
          <a:p>
            <a:pPr lvl="0" algn="ctr"/>
            <a:r>
              <a:rPr lang="en-US" sz="2800" b="1" smtClean="0">
                <a:latin typeface="Arial"/>
                <a:cs typeface="Arial"/>
              </a:rPr>
              <a:t>Standard IV.A.3</a:t>
            </a:r>
            <a:endParaRPr lang="en-US" sz="2800" b="1" dirty="0">
              <a:latin typeface="Arial"/>
              <a:cs typeface="Arial"/>
            </a:endParaRPr>
          </a:p>
        </p:txBody>
      </p:sp>
    </p:spTree>
    <p:extLst>
      <p:ext uri="{BB962C8B-B14F-4D97-AF65-F5344CB8AC3E}">
        <p14:creationId xmlns:p14="http://schemas.microsoft.com/office/powerpoint/2010/main" val="2101089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779</TotalTime>
  <Words>853</Words>
  <Application>Microsoft Office PowerPoint</Application>
  <PresentationFormat>On-screen Show (4:3)</PresentationFormat>
  <Paragraphs>135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Accreditation Self-Study</vt:lpstr>
      <vt:lpstr>College Accreditation Activities</vt:lpstr>
      <vt:lpstr>Purpose of Accreditation</vt:lpstr>
      <vt:lpstr>Educational Master Plan</vt:lpstr>
      <vt:lpstr>SHEA</vt:lpstr>
      <vt:lpstr>Self-Study Highlights</vt:lpstr>
      <vt:lpstr>Self-Study Highlights</vt:lpstr>
      <vt:lpstr>Self-Study Highlights</vt:lpstr>
      <vt:lpstr>Self-Study Highlights</vt:lpstr>
      <vt:lpstr>Quality Focus Essay - QFE</vt:lpstr>
      <vt:lpstr>Quality Focus Essay Topics</vt:lpstr>
      <vt:lpstr>Improve Governance</vt:lpstr>
      <vt:lpstr>Develop More Clearly Defined Educational Pathways </vt:lpstr>
      <vt:lpstr>Winter/Spring College Accreditation Activities</vt:lpstr>
      <vt:lpstr>https://foothill.edu/president/accreditation.php</vt:lpstr>
      <vt:lpstr>We Welcome Feedback</vt:lpstr>
      <vt:lpstr>Q&amp;A</vt:lpstr>
    </vt:vector>
  </TitlesOfParts>
  <Company>FHDA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FHDA</dc:creator>
  <cp:lastModifiedBy>andrew</cp:lastModifiedBy>
  <cp:revision>99</cp:revision>
  <cp:lastPrinted>2017-01-26T19:08:39Z</cp:lastPrinted>
  <dcterms:created xsi:type="dcterms:W3CDTF">2015-12-09T18:43:14Z</dcterms:created>
  <dcterms:modified xsi:type="dcterms:W3CDTF">2017-05-01T12:54:31Z</dcterms:modified>
</cp:coreProperties>
</file>