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84" r:id="rId25"/>
    <p:sldId id="281" r:id="rId2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2" y="3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74104" y="763905"/>
            <a:ext cx="4369434" cy="392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000" y="1945449"/>
            <a:ext cx="10922000" cy="1951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rc@fhda.edu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rc@fhda.edu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htesting@fhda.ed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othill.edu/calenda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auesejackie@fhda.edu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larconjessica@fhda.ed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gizmo.com/s3/3849967/Alternative-Media-Request-2-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pitanmichelle@fhda.edu" TargetMode="External"/><Relationship Id="rId5" Type="http://schemas.openxmlformats.org/officeDocument/2006/relationships/hyperlink" Target="http://www.surveygizmo.com/s3/3859796/Schoettler-Book-Voucher-Request-Form" TargetMode="External"/><Relationship Id="rId4" Type="http://schemas.openxmlformats.org/officeDocument/2006/relationships/hyperlink" Target="http://www.surveygizmo.com/s3/3859806/Note-Taker-Contract-Guidelin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rc@fhda.ed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ongrussell@fhda.edu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wongrussell@fhda.ed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96252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391525" y="5267325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115" y="5281929"/>
            <a:ext cx="8574085" cy="7399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700" dirty="0">
                <a:solidFill>
                  <a:srgbClr val="FFFFFF"/>
                </a:solidFill>
                <a:latin typeface="Arial"/>
                <a:cs typeface="Arial"/>
              </a:rPr>
              <a:t>DRC New Student Orientation</a:t>
            </a:r>
            <a:endParaRPr sz="47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3297" y="5404896"/>
            <a:ext cx="3872540" cy="6444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Foothill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College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Disability Resource Center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4275" y="323850"/>
            <a:ext cx="4333875" cy="6210300"/>
          </a:xfrm>
          <a:custGeom>
            <a:avLst/>
            <a:gdLst/>
            <a:ahLst/>
            <a:cxnLst/>
            <a:rect l="l" t="t" r="r" b="b"/>
            <a:pathLst>
              <a:path w="4333875" h="6210300">
                <a:moveTo>
                  <a:pt x="4333875" y="0"/>
                </a:moveTo>
                <a:lnTo>
                  <a:pt x="0" y="0"/>
                </a:lnTo>
                <a:lnTo>
                  <a:pt x="0" y="6210300"/>
                </a:lnTo>
                <a:lnTo>
                  <a:pt x="4333875" y="6210300"/>
                </a:lnTo>
                <a:lnTo>
                  <a:pt x="433387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323850"/>
            <a:ext cx="7058025" cy="41052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60816" y="533400"/>
            <a:ext cx="3973984" cy="57442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R="5080">
              <a:lnSpc>
                <a:spcPts val="1730"/>
              </a:lnSpc>
              <a:spcBef>
                <a:spcPts val="290"/>
              </a:spcBef>
              <a:tabLst>
                <a:tab pos="457200" algn="l"/>
                <a:tab pos="457834" algn="l"/>
              </a:tabLst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Coaches can provide:</a:t>
            </a:r>
            <a:endParaRPr lang="en-US" sz="2000" dirty="0">
              <a:cs typeface="Arial"/>
            </a:endParaRPr>
          </a:p>
          <a:p>
            <a:pPr marL="342900" marR="5080" indent="-342900">
              <a:lnSpc>
                <a:spcPts val="1730"/>
              </a:lnSpc>
              <a:spcBef>
                <a:spcPts val="290"/>
              </a:spcBef>
              <a:buFont typeface="Wingdings" panose="05000000000000000000" pitchFamily="2" charset="2"/>
              <a:buChar char="v"/>
              <a:tabLst>
                <a:tab pos="457200" algn="l"/>
                <a:tab pos="457834" algn="l"/>
              </a:tabLst>
            </a:pPr>
            <a:endParaRPr lang="en-US" sz="2000" dirty="0">
              <a:solidFill>
                <a:srgbClr val="FFFFFF"/>
              </a:solidFill>
              <a:cs typeface="Arial"/>
            </a:endParaRPr>
          </a:p>
          <a:p>
            <a:pPr marL="342900" marR="5080" indent="-342900">
              <a:lnSpc>
                <a:spcPts val="1730"/>
              </a:lnSpc>
              <a:spcBef>
                <a:spcPts val="290"/>
              </a:spcBef>
              <a:buFont typeface="Wingdings" panose="05000000000000000000" pitchFamily="2" charset="2"/>
              <a:buChar char="v"/>
              <a:tabLst>
                <a:tab pos="457200" algn="l"/>
                <a:tab pos="457834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1-1 hour or 30 min weekly  appointments</a:t>
            </a:r>
            <a:endParaRPr sz="2000" dirty="0">
              <a:cs typeface="Arial"/>
            </a:endParaRPr>
          </a:p>
          <a:p>
            <a:pPr marL="457200" indent="-457834">
              <a:lnSpc>
                <a:spcPct val="100000"/>
              </a:lnSpc>
              <a:spcBef>
                <a:spcPts val="810"/>
              </a:spcBef>
              <a:buFont typeface="Wingdings" panose="05000000000000000000" pitchFamily="2" charset="2"/>
              <a:buChar char="v"/>
              <a:tabLst>
                <a:tab pos="457200" algn="l"/>
                <a:tab pos="457834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Time Management</a:t>
            </a:r>
            <a:endParaRPr sz="2000" dirty="0">
              <a:cs typeface="Arial"/>
            </a:endParaRPr>
          </a:p>
          <a:p>
            <a:pPr marL="457200" indent="-457834">
              <a:lnSpc>
                <a:spcPct val="100000"/>
              </a:lnSpc>
              <a:spcBef>
                <a:spcPts val="840"/>
              </a:spcBef>
              <a:buFont typeface="Wingdings" panose="05000000000000000000" pitchFamily="2" charset="2"/>
              <a:buChar char="v"/>
              <a:tabLst>
                <a:tab pos="457200" algn="l"/>
                <a:tab pos="457834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Study Skills</a:t>
            </a:r>
            <a:endParaRPr sz="2000" dirty="0">
              <a:cs typeface="Arial"/>
            </a:endParaRPr>
          </a:p>
          <a:p>
            <a:pPr marL="457200" indent="-457834">
              <a:lnSpc>
                <a:spcPct val="100000"/>
              </a:lnSpc>
              <a:spcBef>
                <a:spcPts val="919"/>
              </a:spcBef>
              <a:buFont typeface="Wingdings" panose="05000000000000000000" pitchFamily="2" charset="2"/>
              <a:buChar char="v"/>
              <a:tabLst>
                <a:tab pos="457200" algn="l"/>
                <a:tab pos="457834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Organization</a:t>
            </a:r>
            <a:endParaRPr sz="2000" dirty="0">
              <a:cs typeface="Arial"/>
            </a:endParaRPr>
          </a:p>
          <a:p>
            <a:pPr marL="457200" indent="-457834">
              <a:lnSpc>
                <a:spcPct val="100000"/>
              </a:lnSpc>
              <a:spcBef>
                <a:spcPts val="845"/>
              </a:spcBef>
              <a:buFont typeface="Wingdings" panose="05000000000000000000" pitchFamily="2" charset="2"/>
              <a:buChar char="v"/>
              <a:tabLst>
                <a:tab pos="457200" algn="l"/>
                <a:tab pos="457834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Self-Advocacy</a:t>
            </a:r>
            <a:endParaRPr sz="2000" dirty="0">
              <a:cs typeface="Arial"/>
            </a:endParaRPr>
          </a:p>
          <a:p>
            <a:pPr marL="457200" indent="-457834">
              <a:lnSpc>
                <a:spcPct val="100000"/>
              </a:lnSpc>
              <a:spcBef>
                <a:spcPts val="845"/>
              </a:spcBef>
              <a:buFont typeface="Wingdings" panose="05000000000000000000" pitchFamily="2" charset="2"/>
              <a:buChar char="v"/>
              <a:tabLst>
                <a:tab pos="457200" algn="l"/>
                <a:tab pos="457834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Goal Setting</a:t>
            </a:r>
            <a:endParaRPr sz="2000" dirty="0">
              <a:cs typeface="Arial"/>
            </a:endParaRPr>
          </a:p>
          <a:p>
            <a:pPr marL="457200" indent="-457834">
              <a:lnSpc>
                <a:spcPct val="100000"/>
              </a:lnSpc>
              <a:spcBef>
                <a:spcPts val="915"/>
              </a:spcBef>
              <a:buFont typeface="Wingdings" panose="05000000000000000000" pitchFamily="2" charset="2"/>
              <a:buChar char="v"/>
              <a:tabLst>
                <a:tab pos="457200" algn="l"/>
                <a:tab pos="457834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Test Prep</a:t>
            </a:r>
            <a:endParaRPr sz="2000" dirty="0">
              <a:cs typeface="Arial"/>
            </a:endParaRPr>
          </a:p>
          <a:p>
            <a:pPr marL="457200" marR="336550" indent="-457834">
              <a:lnSpc>
                <a:spcPts val="1730"/>
              </a:lnSpc>
              <a:spcBef>
                <a:spcPts val="1010"/>
              </a:spcBef>
              <a:buFont typeface="Wingdings" panose="05000000000000000000" pitchFamily="2" charset="2"/>
              <a:buChar char="v"/>
              <a:tabLst>
                <a:tab pos="457200" algn="l"/>
                <a:tab pos="457834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School, Life, and Work  Balance</a:t>
            </a:r>
            <a:endParaRPr sz="2000" dirty="0">
              <a:cs typeface="Arial"/>
            </a:endParaRPr>
          </a:p>
          <a:p>
            <a:pPr marL="457200" marR="328930" indent="-457834">
              <a:lnSpc>
                <a:spcPts val="1730"/>
              </a:lnSpc>
              <a:spcBef>
                <a:spcPts val="1045"/>
              </a:spcBef>
              <a:buFont typeface="Wingdings" panose="05000000000000000000" pitchFamily="2" charset="2"/>
              <a:buChar char="v"/>
              <a:tabLst>
                <a:tab pos="457200" algn="l"/>
                <a:tab pos="457834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Navigating the College  System</a:t>
            </a:r>
            <a:endParaRPr lang="en-US" sz="2000" dirty="0">
              <a:solidFill>
                <a:srgbClr val="FFFFFF"/>
              </a:solidFill>
              <a:cs typeface="Arial"/>
            </a:endParaRPr>
          </a:p>
          <a:p>
            <a:pPr marL="457200" marR="328930" indent="-457834">
              <a:lnSpc>
                <a:spcPts val="1730"/>
              </a:lnSpc>
              <a:spcBef>
                <a:spcPts val="1045"/>
              </a:spcBef>
              <a:buFont typeface="Wingdings"/>
              <a:buChar char=""/>
              <a:tabLst>
                <a:tab pos="457200" algn="l"/>
                <a:tab pos="457834" algn="l"/>
              </a:tabLst>
            </a:pPr>
            <a:endParaRPr lang="en-US" sz="2000" dirty="0">
              <a:solidFill>
                <a:srgbClr val="FFFFFF"/>
              </a:solidFill>
              <a:cs typeface="Arial"/>
            </a:endParaRPr>
          </a:p>
          <a:p>
            <a:pPr marR="328930">
              <a:lnSpc>
                <a:spcPts val="1730"/>
              </a:lnSpc>
              <a:spcBef>
                <a:spcPts val="1045"/>
              </a:spcBef>
              <a:tabLst>
                <a:tab pos="457200" algn="l"/>
                <a:tab pos="457834" algn="l"/>
              </a:tabLst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To get connected with an academic coach, talk with your counselor or contact the front desk: </a:t>
            </a:r>
            <a:r>
              <a:rPr lang="en-US" sz="2000" dirty="0">
                <a:solidFill>
                  <a:schemeClr val="bg1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drc@fhda.edu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 </a:t>
            </a:r>
            <a:r>
              <a:rPr lang="en-US" sz="2000" dirty="0">
                <a:solidFill>
                  <a:srgbClr val="FFFFFF"/>
                </a:solidFill>
                <a:cs typeface="Arial"/>
              </a:rPr>
              <a:t>or (650) 949-7017</a:t>
            </a:r>
            <a:endParaRPr sz="2000" dirty="0"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85E075-17F6-4F80-A997-1D58BED17CDE}"/>
              </a:ext>
            </a:extLst>
          </p:cNvPr>
          <p:cNvSpPr/>
          <p:nvPr/>
        </p:nvSpPr>
        <p:spPr>
          <a:xfrm>
            <a:off x="323850" y="4451813"/>
            <a:ext cx="7058025" cy="2038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24865A95-CBDB-4E5F-97AB-7158F8CF583C}"/>
              </a:ext>
            </a:extLst>
          </p:cNvPr>
          <p:cNvSpPr txBox="1"/>
          <p:nvPr/>
        </p:nvSpPr>
        <p:spPr>
          <a:xfrm>
            <a:off x="1875069" y="5047474"/>
            <a:ext cx="5583006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fr-FR" sz="5400" dirty="0">
                <a:solidFill>
                  <a:srgbClr val="FFFFFF"/>
                </a:solidFill>
                <a:latin typeface="+mj-lt"/>
                <a:cs typeface="Arial"/>
              </a:rPr>
              <a:t>Academic  Coaches</a:t>
            </a:r>
            <a:endParaRPr lang="fr-FR" sz="5400"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38675" cy="6858000"/>
          </a:xfrm>
          <a:custGeom>
            <a:avLst/>
            <a:gdLst/>
            <a:ahLst/>
            <a:cxnLst/>
            <a:rect l="l" t="t" r="r" b="b"/>
            <a:pathLst>
              <a:path w="4638675" h="6858000">
                <a:moveTo>
                  <a:pt x="4638675" y="0"/>
                </a:moveTo>
                <a:lnTo>
                  <a:pt x="0" y="0"/>
                </a:lnTo>
                <a:lnTo>
                  <a:pt x="0" y="6858000"/>
                </a:lnTo>
                <a:lnTo>
                  <a:pt x="4638675" y="6858000"/>
                </a:lnTo>
                <a:lnTo>
                  <a:pt x="4638675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6850" y="638175"/>
            <a:ext cx="6276975" cy="55816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3709" y="354443"/>
            <a:ext cx="3691256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FFFFFF"/>
                </a:solidFill>
                <a:latin typeface="+mj-lt"/>
              </a:rPr>
              <a:t>Mobility Specialist</a:t>
            </a:r>
            <a:endParaRPr sz="3600" dirty="0">
              <a:latin typeface="+mj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291" y="1276349"/>
            <a:ext cx="3691256" cy="4598054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984885" lvl="1" indent="-457834">
              <a:lnSpc>
                <a:spcPct val="100000"/>
              </a:lnSpc>
              <a:spcBef>
                <a:spcPts val="455"/>
              </a:spcBef>
              <a:buFont typeface="Wingdings" panose="05000000000000000000" pitchFamily="2" charset="2"/>
              <a:buChar char="v"/>
              <a:tabLst>
                <a:tab pos="984250" algn="l"/>
                <a:tab pos="984885" algn="l"/>
              </a:tabLst>
            </a:pPr>
            <a:r>
              <a:rPr sz="2000" dirty="0">
                <a:solidFill>
                  <a:schemeClr val="bg1"/>
                </a:solidFill>
                <a:cs typeface="Arial"/>
              </a:rPr>
              <a:t>Getting to and from class</a:t>
            </a:r>
          </a:p>
          <a:p>
            <a:pPr marL="984885" lvl="1" indent="-457834">
              <a:lnSpc>
                <a:spcPts val="1540"/>
              </a:lnSpc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84250" algn="l"/>
                <a:tab pos="984885" algn="l"/>
              </a:tabLst>
            </a:pPr>
            <a:r>
              <a:rPr sz="2000" dirty="0">
                <a:solidFill>
                  <a:schemeClr val="bg1"/>
                </a:solidFill>
                <a:cs typeface="Arial"/>
              </a:rPr>
              <a:t>Transportation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 between campus resources</a:t>
            </a:r>
          </a:p>
          <a:p>
            <a:pPr marL="984885" lvl="1" indent="-457834">
              <a:lnSpc>
                <a:spcPct val="100000"/>
              </a:lnSpc>
              <a:spcBef>
                <a:spcPts val="455"/>
              </a:spcBef>
              <a:buFont typeface="Wingdings" panose="05000000000000000000" pitchFamily="2" charset="2"/>
              <a:buChar char="v"/>
              <a:tabLst>
                <a:tab pos="984250" algn="l"/>
                <a:tab pos="984885" algn="l"/>
              </a:tabLst>
            </a:pPr>
            <a:r>
              <a:rPr sz="2000" dirty="0">
                <a:solidFill>
                  <a:schemeClr val="bg1"/>
                </a:solidFill>
                <a:cs typeface="Arial"/>
              </a:rPr>
              <a:t>Classroom furniture request</a:t>
            </a:r>
          </a:p>
          <a:p>
            <a:pPr marL="984885" lvl="1" indent="-457834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v"/>
              <a:tabLst>
                <a:tab pos="984250" algn="l"/>
                <a:tab pos="984885" algn="l"/>
              </a:tabLst>
            </a:pPr>
            <a:r>
              <a:rPr sz="2000" dirty="0">
                <a:solidFill>
                  <a:schemeClr val="bg1"/>
                </a:solidFill>
                <a:cs typeface="Arial"/>
              </a:rPr>
              <a:t>Classroom seating arrangement</a:t>
            </a:r>
          </a:p>
          <a:p>
            <a:pPr marL="984885" lvl="1" indent="-457834">
              <a:lnSpc>
                <a:spcPct val="100000"/>
              </a:lnSpc>
              <a:spcBef>
                <a:spcPts val="455"/>
              </a:spcBef>
              <a:buFont typeface="Wingdings" panose="05000000000000000000" pitchFamily="2" charset="2"/>
              <a:buChar char="v"/>
              <a:tabLst>
                <a:tab pos="984250" algn="l"/>
                <a:tab pos="984885" algn="l"/>
              </a:tabLst>
            </a:pPr>
            <a:r>
              <a:rPr sz="2000" dirty="0">
                <a:solidFill>
                  <a:schemeClr val="bg1"/>
                </a:solidFill>
                <a:cs typeface="Arial"/>
              </a:rPr>
              <a:t>Temporary Parking Permit</a:t>
            </a:r>
          </a:p>
          <a:p>
            <a:pPr marL="984885" lvl="1" indent="-457834">
              <a:lnSpc>
                <a:spcPct val="100000"/>
              </a:lnSpc>
              <a:spcBef>
                <a:spcPts val="455"/>
              </a:spcBef>
              <a:buFont typeface="Wingdings" panose="05000000000000000000" pitchFamily="2" charset="2"/>
              <a:buChar char="v"/>
              <a:tabLst>
                <a:tab pos="984250" algn="l"/>
                <a:tab pos="984885" algn="l"/>
              </a:tabLst>
            </a:pPr>
            <a:r>
              <a:rPr sz="2000" dirty="0">
                <a:solidFill>
                  <a:schemeClr val="bg1"/>
                </a:solidFill>
                <a:cs typeface="Arial"/>
              </a:rPr>
              <a:t>Wheelchair inquiry</a:t>
            </a:r>
            <a:endParaRPr lang="en-US" sz="2000" dirty="0">
              <a:solidFill>
                <a:schemeClr val="bg1"/>
              </a:solidFill>
              <a:cs typeface="Arial"/>
            </a:endParaRPr>
          </a:p>
          <a:p>
            <a:pPr marL="984885" lvl="1" indent="-457834">
              <a:lnSpc>
                <a:spcPct val="100000"/>
              </a:lnSpc>
              <a:spcBef>
                <a:spcPts val="455"/>
              </a:spcBef>
              <a:buFont typeface="Wingdings" panose="05000000000000000000" pitchFamily="2" charset="2"/>
              <a:buChar char="v"/>
              <a:tabLst>
                <a:tab pos="984250" algn="l"/>
                <a:tab pos="984885" algn="l"/>
              </a:tabLst>
            </a:pPr>
            <a:endParaRPr lang="en-US" sz="2000" dirty="0">
              <a:solidFill>
                <a:schemeClr val="bg1"/>
              </a:solidFill>
              <a:cs typeface="Arial"/>
            </a:endParaRPr>
          </a:p>
          <a:p>
            <a:pPr marL="69851">
              <a:spcBef>
                <a:spcPts val="455"/>
              </a:spcBef>
              <a:tabLst>
                <a:tab pos="984250" algn="l"/>
                <a:tab pos="984885" algn="l"/>
              </a:tabLst>
            </a:pPr>
            <a:r>
              <a:rPr lang="en-US" sz="2000" dirty="0">
                <a:solidFill>
                  <a:schemeClr val="bg1"/>
                </a:solidFill>
                <a:cs typeface="Arial"/>
              </a:rPr>
              <a:t>If you are needing mobility accommodations, please contact our front desk at </a:t>
            </a:r>
            <a:r>
              <a:rPr lang="en-US" sz="2000" dirty="0">
                <a:solidFill>
                  <a:schemeClr val="bg1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drc@fhda.edu</a:t>
            </a:r>
            <a:r>
              <a:rPr lang="en-US" sz="2000" dirty="0">
                <a:solidFill>
                  <a:schemeClr val="bg1"/>
                </a:solidFill>
                <a:cs typeface="Arial"/>
              </a:rPr>
              <a:t> or (650) 949-7017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324475"/>
              <a:ext cx="12192000" cy="733425"/>
            </a:xfrm>
            <a:custGeom>
              <a:avLst/>
              <a:gdLst/>
              <a:ahLst/>
              <a:cxnLst/>
              <a:rect l="l" t="t" r="r" b="b"/>
              <a:pathLst>
                <a:path w="12192000" h="733425">
                  <a:moveTo>
                    <a:pt x="1219200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2192000" y="7334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238750"/>
              <a:ext cx="12192000" cy="895350"/>
            </a:xfrm>
            <a:custGeom>
              <a:avLst/>
              <a:gdLst/>
              <a:ahLst/>
              <a:cxnLst/>
              <a:rect l="l" t="t" r="r" b="b"/>
              <a:pathLst>
                <a:path w="12192000" h="895350">
                  <a:moveTo>
                    <a:pt x="0" y="0"/>
                  </a:moveTo>
                  <a:lnTo>
                    <a:pt x="12192000" y="0"/>
                  </a:lnTo>
                </a:path>
                <a:path w="12192000" h="895350">
                  <a:moveTo>
                    <a:pt x="0" y="895350"/>
                  </a:moveTo>
                  <a:lnTo>
                    <a:pt x="12192000" y="89535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94770" y="5376137"/>
            <a:ext cx="240246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FFFFFF"/>
                </a:solidFill>
              </a:rPr>
              <a:t>ClockWork</a:t>
            </a:r>
            <a:endParaRPr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343525"/>
            <a:ext cx="12192000" cy="1514475"/>
            <a:chOff x="0" y="5343525"/>
            <a:chExt cx="12192000" cy="1514475"/>
          </a:xfrm>
        </p:grpSpPr>
        <p:sp>
          <p:nvSpPr>
            <p:cNvPr id="3" name="object 3"/>
            <p:cNvSpPr/>
            <p:nvPr/>
          </p:nvSpPr>
          <p:spPr>
            <a:xfrm>
              <a:off x="6829425" y="5343525"/>
              <a:ext cx="5362575" cy="1514475"/>
            </a:xfrm>
            <a:custGeom>
              <a:avLst/>
              <a:gdLst/>
              <a:ahLst/>
              <a:cxnLst/>
              <a:rect l="l" t="t" r="r" b="b"/>
              <a:pathLst>
                <a:path w="5362575" h="1514475">
                  <a:moveTo>
                    <a:pt x="5362575" y="0"/>
                  </a:moveTo>
                  <a:lnTo>
                    <a:pt x="4547616" y="0"/>
                  </a:lnTo>
                  <a:lnTo>
                    <a:pt x="697992" y="0"/>
                  </a:lnTo>
                  <a:lnTo>
                    <a:pt x="0" y="1514475"/>
                  </a:lnTo>
                  <a:lnTo>
                    <a:pt x="5362575" y="1514475"/>
                  </a:lnTo>
                  <a:lnTo>
                    <a:pt x="5362575" y="0"/>
                  </a:lnTo>
                  <a:close/>
                </a:path>
              </a:pathLst>
            </a:custGeom>
            <a:solidFill>
              <a:srgbClr val="00000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343525"/>
              <a:ext cx="7343775" cy="1514475"/>
            </a:xfrm>
            <a:custGeom>
              <a:avLst/>
              <a:gdLst/>
              <a:ahLst/>
              <a:cxnLst/>
              <a:rect l="l" t="t" r="r" b="b"/>
              <a:pathLst>
                <a:path w="7343775" h="1514475">
                  <a:moveTo>
                    <a:pt x="7343775" y="0"/>
                  </a:moveTo>
                  <a:lnTo>
                    <a:pt x="2800096" y="0"/>
                  </a:lnTo>
                  <a:lnTo>
                    <a:pt x="2800096" y="2540"/>
                  </a:lnTo>
                  <a:lnTo>
                    <a:pt x="2404872" y="2540"/>
                  </a:lnTo>
                  <a:lnTo>
                    <a:pt x="2404872" y="0"/>
                  </a:lnTo>
                  <a:lnTo>
                    <a:pt x="0" y="0"/>
                  </a:lnTo>
                  <a:lnTo>
                    <a:pt x="0" y="1514475"/>
                  </a:lnTo>
                  <a:lnTo>
                    <a:pt x="6646418" y="1514469"/>
                  </a:lnTo>
                  <a:lnTo>
                    <a:pt x="7343775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3560" y="173680"/>
            <a:ext cx="6045200" cy="10169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ctr">
              <a:lnSpc>
                <a:spcPts val="3679"/>
              </a:lnSpc>
              <a:spcBef>
                <a:spcPts val="530"/>
              </a:spcBef>
            </a:pPr>
            <a:r>
              <a:rPr sz="3350" dirty="0">
                <a:latin typeface="+mj-lt"/>
              </a:rPr>
              <a:t>Clockwork: </a:t>
            </a:r>
            <a:br>
              <a:rPr lang="en-US" sz="3350" dirty="0">
                <a:latin typeface="+mj-lt"/>
              </a:rPr>
            </a:br>
            <a:r>
              <a:rPr sz="3350" dirty="0">
                <a:latin typeface="+mj-lt"/>
              </a:rPr>
              <a:t>Requesting Accommodations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6699" y="1371600"/>
            <a:ext cx="6810375" cy="518154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dirty="0">
                <a:latin typeface="Calibri" panose="020F0502020204030204" pitchFamily="34" charset="0"/>
              </a:rPr>
              <a:t>This request will let your instructors know 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n-US" dirty="0">
                <a:latin typeface="Calibri" panose="020F0502020204030204" pitchFamily="34" charset="0"/>
              </a:rPr>
              <a:t>what accommodations you need for their course.</a:t>
            </a:r>
            <a:endParaRPr lang="en-US" sz="2650" dirty="0">
              <a:latin typeface="Calibri" panose="020F0502020204030204" pitchFamily="34" charset="0"/>
              <a:cs typeface="Arial"/>
            </a:endParaRPr>
          </a:p>
          <a:p>
            <a:pPr marL="526415" indent="-457200">
              <a:lnSpc>
                <a:spcPct val="100000"/>
              </a:lnSpc>
              <a:buFont typeface="+mj-lt"/>
              <a:buAutoNum type="arabicPeriod"/>
              <a:tabLst>
                <a:tab pos="412750" algn="l"/>
                <a:tab pos="413384" algn="l"/>
              </a:tabLst>
            </a:pPr>
            <a:endParaRPr lang="en-US" sz="1400" dirty="0">
              <a:latin typeface="Calibri" panose="020F0502020204030204" pitchFamily="34" charset="0"/>
              <a:cs typeface="Arial"/>
            </a:endParaRPr>
          </a:p>
          <a:p>
            <a:pPr marL="526415" indent="-457200">
              <a:lnSpc>
                <a:spcPct val="100000"/>
              </a:lnSpc>
              <a:buFont typeface="+mj-lt"/>
              <a:buAutoNum type="arabicPeriod"/>
              <a:tabLst>
                <a:tab pos="412750" algn="l"/>
                <a:tab pos="413384" algn="l"/>
              </a:tabLst>
            </a:pPr>
            <a:r>
              <a:rPr lang="en-US" sz="2000" dirty="0">
                <a:latin typeface="Calibri" panose="020F0502020204030204" pitchFamily="34" charset="0"/>
                <a:cs typeface="Arial"/>
              </a:rPr>
              <a:t>Log in to </a:t>
            </a:r>
            <a:r>
              <a:rPr lang="en-US" sz="2000" b="1" dirty="0" err="1">
                <a:latin typeface="Calibri" panose="020F0502020204030204" pitchFamily="34" charset="0"/>
                <a:cs typeface="Arial"/>
              </a:rPr>
              <a:t>MyPortal</a:t>
            </a:r>
            <a:endParaRPr lang="en-US" sz="2000" b="1" dirty="0">
              <a:latin typeface="Calibri" panose="020F0502020204030204" pitchFamily="34" charset="0"/>
              <a:cs typeface="Arial"/>
            </a:endParaRPr>
          </a:p>
          <a:p>
            <a:pPr marL="526415" indent="-457200">
              <a:lnSpc>
                <a:spcPct val="100000"/>
              </a:lnSpc>
              <a:buFont typeface="+mj-lt"/>
              <a:buAutoNum type="arabicPeriod"/>
              <a:tabLst>
                <a:tab pos="412750" algn="l"/>
                <a:tab pos="413384" algn="l"/>
              </a:tabLst>
            </a:pPr>
            <a:r>
              <a:rPr lang="en-US" sz="2000" dirty="0">
                <a:latin typeface="Calibri" panose="020F0502020204030204" pitchFamily="34" charset="0"/>
                <a:cs typeface="Arial"/>
              </a:rPr>
              <a:t>Click on </a:t>
            </a:r>
            <a:r>
              <a:rPr lang="en-US" sz="2000" b="1" dirty="0">
                <a:latin typeface="Calibri" panose="020F0502020204030204" pitchFamily="34" charset="0"/>
                <a:cs typeface="Arial"/>
              </a:rPr>
              <a:t>Apps</a:t>
            </a:r>
          </a:p>
          <a:p>
            <a:pPr marL="526415" indent="-457200">
              <a:lnSpc>
                <a:spcPct val="100000"/>
              </a:lnSpc>
              <a:buFont typeface="+mj-lt"/>
              <a:buAutoNum type="arabicPeriod"/>
              <a:tabLst>
                <a:tab pos="412750" algn="l"/>
                <a:tab pos="413384" algn="l"/>
              </a:tabLst>
            </a:pPr>
            <a:r>
              <a:rPr lang="en-US" sz="2000" dirty="0">
                <a:latin typeface="Calibri" panose="020F0502020204030204" pitchFamily="34" charset="0"/>
                <a:cs typeface="Arial"/>
              </a:rPr>
              <a:t>Under the </a:t>
            </a:r>
            <a:r>
              <a:rPr lang="en-US" sz="2000" b="1" dirty="0">
                <a:latin typeface="Calibri" panose="020F0502020204030204" pitchFamily="34" charset="0"/>
                <a:cs typeface="Arial"/>
              </a:rPr>
              <a:t>Students</a:t>
            </a:r>
            <a:r>
              <a:rPr lang="en-US" sz="2000" dirty="0">
                <a:latin typeface="Calibri" panose="020F0502020204030204" pitchFamily="34" charset="0"/>
                <a:cs typeface="Arial"/>
              </a:rPr>
              <a:t> tab, click on the </a:t>
            </a:r>
            <a:r>
              <a:rPr lang="en-US" sz="2000" b="1" dirty="0" err="1">
                <a:latin typeface="Calibri" panose="020F0502020204030204" pitchFamily="34" charset="0"/>
                <a:cs typeface="Arial"/>
              </a:rPr>
              <a:t>ClockWork</a:t>
            </a:r>
            <a:r>
              <a:rPr lang="en-US" sz="2000" b="1" dirty="0">
                <a:latin typeface="Calibri" panose="020F0502020204030204" pitchFamily="34" charset="0"/>
                <a:cs typeface="Arial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Arial"/>
              </a:rPr>
              <a:t>application</a:t>
            </a:r>
          </a:p>
          <a:p>
            <a:pPr marL="526415" indent="-457200">
              <a:lnSpc>
                <a:spcPct val="100000"/>
              </a:lnSpc>
              <a:buFont typeface="+mj-lt"/>
              <a:buAutoNum type="arabicPeriod"/>
              <a:tabLst>
                <a:tab pos="412750" algn="l"/>
                <a:tab pos="413384" algn="l"/>
              </a:tabLst>
            </a:pPr>
            <a:r>
              <a:rPr lang="en-US" sz="2000" dirty="0">
                <a:latin typeface="Calibri" panose="020F0502020204030204" pitchFamily="34" charset="0"/>
                <a:cs typeface="Arial"/>
              </a:rPr>
              <a:t>Click on ‘</a:t>
            </a:r>
            <a:r>
              <a:rPr lang="en-US" sz="2000" b="1" dirty="0" err="1">
                <a:latin typeface="Calibri" panose="020F0502020204030204" pitchFamily="34" charset="0"/>
                <a:cs typeface="Arial"/>
              </a:rPr>
              <a:t>ClockWork</a:t>
            </a:r>
            <a:r>
              <a:rPr lang="en-US" sz="2000" b="1" dirty="0">
                <a:latin typeface="Calibri" panose="020F0502020204030204" pitchFamily="34" charset="0"/>
                <a:cs typeface="Arial"/>
              </a:rPr>
              <a:t> Foothill Disability Services’</a:t>
            </a:r>
            <a:endParaRPr lang="en-US" sz="2000" dirty="0">
              <a:latin typeface="Calibri" panose="020F0502020204030204" pitchFamily="34" charset="0"/>
              <a:cs typeface="Arial"/>
            </a:endParaRPr>
          </a:p>
          <a:p>
            <a:pPr marL="526415" indent="-457200">
              <a:lnSpc>
                <a:spcPct val="100000"/>
              </a:lnSpc>
              <a:buFont typeface="+mj-lt"/>
              <a:buAutoNum type="arabicPeriod"/>
              <a:tabLst>
                <a:tab pos="412750" algn="l"/>
                <a:tab pos="413384" algn="l"/>
              </a:tabLst>
            </a:pPr>
            <a:r>
              <a:rPr lang="en-US" sz="2000" dirty="0">
                <a:latin typeface="Calibri" panose="020F0502020204030204" pitchFamily="34" charset="0"/>
                <a:cs typeface="Arial"/>
              </a:rPr>
              <a:t>Click on </a:t>
            </a:r>
            <a:r>
              <a:rPr lang="en-US" sz="2000" b="1" dirty="0">
                <a:latin typeface="Calibri" panose="020F0502020204030204" pitchFamily="34" charset="0"/>
                <a:cs typeface="Arial"/>
              </a:rPr>
              <a:t>Request Accommodations</a:t>
            </a:r>
            <a:endParaRPr lang="en-US" sz="2000" dirty="0">
              <a:latin typeface="Calibri" panose="020F0502020204030204" pitchFamily="34" charset="0"/>
              <a:cs typeface="Arial"/>
            </a:endParaRPr>
          </a:p>
          <a:p>
            <a:pPr marL="526415" indent="-457200">
              <a:lnSpc>
                <a:spcPct val="100000"/>
              </a:lnSpc>
              <a:buFont typeface="+mj-lt"/>
              <a:buAutoNum type="arabicPeriod"/>
              <a:tabLst>
                <a:tab pos="412750" algn="l"/>
                <a:tab pos="413384" algn="l"/>
              </a:tabLst>
            </a:pPr>
            <a:r>
              <a:rPr lang="en-US" sz="2000" dirty="0">
                <a:latin typeface="Calibri" panose="020F0502020204030204" pitchFamily="34" charset="0"/>
                <a:cs typeface="Arial"/>
              </a:rPr>
              <a:t>Choose the correct term and click </a:t>
            </a:r>
            <a:r>
              <a:rPr lang="en-US" sz="2000" b="1" dirty="0">
                <a:latin typeface="Calibri" panose="020F0502020204030204" pitchFamily="34" charset="0"/>
                <a:cs typeface="Arial"/>
              </a:rPr>
              <a:t>Request</a:t>
            </a:r>
            <a:r>
              <a:rPr lang="en-US" sz="2000" dirty="0">
                <a:latin typeface="Calibri" panose="020F0502020204030204" pitchFamily="34" charset="0"/>
                <a:cs typeface="Arial"/>
              </a:rPr>
              <a:t> for the class you are requesting accommodations </a:t>
            </a:r>
          </a:p>
          <a:p>
            <a:pPr marL="526415" indent="-457200">
              <a:lnSpc>
                <a:spcPct val="100000"/>
              </a:lnSpc>
              <a:buFont typeface="+mj-lt"/>
              <a:buAutoNum type="arabicPeriod"/>
              <a:tabLst>
                <a:tab pos="412750" algn="l"/>
                <a:tab pos="413384" algn="l"/>
              </a:tabLst>
            </a:pPr>
            <a:r>
              <a:rPr sz="2000" dirty="0">
                <a:latin typeface="Calibri" panose="020F0502020204030204" pitchFamily="34" charset="0"/>
                <a:cs typeface="Arial"/>
              </a:rPr>
              <a:t>Please select </a:t>
            </a:r>
            <a:r>
              <a:rPr sz="2000" b="1" dirty="0">
                <a:latin typeface="Calibri" panose="020F0502020204030204" pitchFamily="34" charset="0"/>
                <a:cs typeface="Arial"/>
              </a:rPr>
              <a:t>“My  Accommodations are correct”</a:t>
            </a:r>
            <a:endParaRPr lang="en-US" sz="2000" b="1" dirty="0">
              <a:latin typeface="Calibri" panose="020F0502020204030204" pitchFamily="34" charset="0"/>
              <a:cs typeface="Arial"/>
            </a:endParaRPr>
          </a:p>
          <a:p>
            <a:pPr marL="983615" lvl="1" indent="-457200">
              <a:buFont typeface="Arial" panose="020B0604020202020204" pitchFamily="34" charset="0"/>
              <a:buChar char="•"/>
              <a:tabLst>
                <a:tab pos="412750" algn="l"/>
                <a:tab pos="413384" algn="l"/>
              </a:tabLst>
            </a:pPr>
            <a:r>
              <a:rPr sz="2000" dirty="0">
                <a:latin typeface="Calibri" panose="020F0502020204030204" pitchFamily="34" charset="0"/>
                <a:cs typeface="Arial"/>
              </a:rPr>
              <a:t>if</a:t>
            </a:r>
            <a:r>
              <a:rPr lang="en-US" sz="2000" dirty="0">
                <a:latin typeface="Calibri" panose="020F0502020204030204" pitchFamily="34" charset="0"/>
                <a:cs typeface="Arial"/>
              </a:rPr>
              <a:t> </a:t>
            </a:r>
            <a:r>
              <a:rPr sz="2000" dirty="0">
                <a:latin typeface="Calibri" panose="020F0502020204030204" pitchFamily="34" charset="0"/>
                <a:cs typeface="Arial"/>
              </a:rPr>
              <a:t>they are incorrect please see your </a:t>
            </a:r>
            <a:r>
              <a:rPr lang="en-US" sz="2000" dirty="0">
                <a:latin typeface="Calibri" panose="020F0502020204030204" pitchFamily="34" charset="0"/>
                <a:cs typeface="Arial"/>
              </a:rPr>
              <a:t>c</a:t>
            </a:r>
            <a:r>
              <a:rPr sz="2000" dirty="0">
                <a:latin typeface="Calibri" panose="020F0502020204030204" pitchFamily="34" charset="0"/>
                <a:cs typeface="Arial"/>
              </a:rPr>
              <a:t>ounselor</a:t>
            </a:r>
            <a:endParaRPr lang="en-US" sz="2000" dirty="0">
              <a:latin typeface="Calibri" panose="020F0502020204030204" pitchFamily="34" charset="0"/>
              <a:cs typeface="Arial"/>
            </a:endParaRPr>
          </a:p>
          <a:p>
            <a:pPr marL="526415" indent="-457200">
              <a:lnSpc>
                <a:spcPct val="100000"/>
              </a:lnSpc>
              <a:buFont typeface="+mj-lt"/>
              <a:buAutoNum type="arabicPeriod"/>
              <a:tabLst>
                <a:tab pos="412750" algn="l"/>
                <a:tab pos="413384" algn="l"/>
              </a:tabLst>
            </a:pPr>
            <a:r>
              <a:rPr lang="en-US" sz="2000" dirty="0">
                <a:latin typeface="Calibri" panose="020F0502020204030204" pitchFamily="34" charset="0"/>
                <a:cs typeface="Arial"/>
              </a:rPr>
              <a:t>Agree to the terms and click </a:t>
            </a:r>
            <a:r>
              <a:rPr lang="en-US" sz="2000" b="1" dirty="0">
                <a:latin typeface="Calibri" panose="020F0502020204030204" pitchFamily="34" charset="0"/>
                <a:cs typeface="Arial"/>
              </a:rPr>
              <a:t>Submit</a:t>
            </a:r>
            <a:endParaRPr lang="en-US" sz="2000" dirty="0">
              <a:latin typeface="Calibri" panose="020F0502020204030204" pitchFamily="34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n-US" sz="2000" dirty="0">
              <a:latin typeface="Calibri" panose="020F0502020204030204" pitchFamily="34" charset="0"/>
              <a:cs typeface="Arial"/>
            </a:endParaRPr>
          </a:p>
          <a:p>
            <a:pPr marL="514350" indent="-514350">
              <a:lnSpc>
                <a:spcPct val="100000"/>
              </a:lnSpc>
              <a:spcBef>
                <a:spcPts val="35"/>
              </a:spcBef>
              <a:buFont typeface="+mj-lt"/>
              <a:buAutoNum type="arabicPeriod"/>
            </a:pPr>
            <a:endParaRPr sz="2650" dirty="0">
              <a:latin typeface="Calibri" panose="020F0502020204030204" pitchFamily="34" charset="0"/>
              <a:cs typeface="Arial"/>
            </a:endParaRPr>
          </a:p>
          <a:p>
            <a:pPr marL="69850">
              <a:lnSpc>
                <a:spcPts val="2290"/>
              </a:lnSpc>
            </a:pPr>
            <a:r>
              <a:rPr sz="2000" dirty="0">
                <a:latin typeface="Calibri" panose="020F0502020204030204" pitchFamily="34" charset="0"/>
                <a:cs typeface="Arial"/>
              </a:rPr>
              <a:t>Note: You would be able to click “Get Letter” to see</a:t>
            </a:r>
          </a:p>
          <a:p>
            <a:pPr marL="69850">
              <a:lnSpc>
                <a:spcPts val="2290"/>
              </a:lnSpc>
            </a:pPr>
            <a:r>
              <a:rPr sz="2000" dirty="0">
                <a:latin typeface="Calibri" panose="020F0502020204030204" pitchFamily="34" charset="0"/>
                <a:cs typeface="Arial"/>
              </a:rPr>
              <a:t>the PDF email that was sent to your Professor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3775" y="1371600"/>
            <a:ext cx="4476750" cy="27717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3775" y="0"/>
            <a:ext cx="4848225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8990" y="338254"/>
            <a:ext cx="630809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>
                <a:latin typeface="+mj-lt"/>
              </a:rPr>
              <a:t>Clockwork: Testing Center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8990" y="1271961"/>
            <a:ext cx="6308090" cy="5253361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700">
              <a:tabLst>
                <a:tab pos="6294755" algn="l"/>
              </a:tabLst>
            </a:pPr>
            <a:r>
              <a:rPr sz="1600" u="heavy" dirty="0">
                <a:uFill>
                  <a:solidFill>
                    <a:srgbClr val="000000"/>
                  </a:solidFill>
                </a:uFill>
                <a:cs typeface="Arial"/>
              </a:rPr>
              <a:t>  To book your Accommodated Exams:	</a:t>
            </a:r>
            <a:endParaRPr sz="1600" dirty="0">
              <a:cs typeface="Arial"/>
            </a:endParaRPr>
          </a:p>
          <a:p>
            <a:pPr marL="1084580" indent="-457834">
              <a:buFont typeface="Wingdings"/>
              <a:buChar char=""/>
              <a:tabLst>
                <a:tab pos="1084580" algn="l"/>
                <a:tab pos="1085215" algn="l"/>
              </a:tabLst>
            </a:pPr>
            <a:r>
              <a:rPr lang="en-US" sz="1600" dirty="0">
                <a:cs typeface="Arial"/>
              </a:rPr>
              <a:t>You must have testing accommodations in your plan.</a:t>
            </a:r>
            <a:endParaRPr sz="1600" dirty="0">
              <a:cs typeface="Arial"/>
            </a:endParaRPr>
          </a:p>
          <a:p>
            <a:pPr marL="1084580" indent="-457834">
              <a:buFont typeface="Wingdings"/>
              <a:buChar char=""/>
              <a:tabLst>
                <a:tab pos="1084580" algn="l"/>
                <a:tab pos="1085215" algn="l"/>
              </a:tabLst>
            </a:pPr>
            <a:r>
              <a:rPr lang="en-US" sz="1600" dirty="0">
                <a:cs typeface="Arial"/>
              </a:rPr>
              <a:t>You have sent an a</a:t>
            </a:r>
            <a:r>
              <a:rPr sz="1600" dirty="0">
                <a:cs typeface="Arial"/>
              </a:rPr>
              <a:t>ccommodation </a:t>
            </a:r>
            <a:r>
              <a:rPr lang="en-US" sz="1600" dirty="0">
                <a:cs typeface="Arial"/>
              </a:rPr>
              <a:t>l</a:t>
            </a:r>
            <a:r>
              <a:rPr sz="1600" dirty="0">
                <a:cs typeface="Arial"/>
              </a:rPr>
              <a:t>etter to </a:t>
            </a:r>
            <a:r>
              <a:rPr lang="en-US" sz="1600" dirty="0">
                <a:cs typeface="Arial"/>
              </a:rPr>
              <a:t>your professor.</a:t>
            </a:r>
            <a:endParaRPr sz="1600" dirty="0">
              <a:cs typeface="Arial"/>
            </a:endParaRPr>
          </a:p>
          <a:p>
            <a:pPr marL="1084580" indent="-457834">
              <a:buFont typeface="Wingdings"/>
              <a:buChar char=""/>
              <a:tabLst>
                <a:tab pos="1084580" algn="l"/>
                <a:tab pos="1085215" algn="l"/>
              </a:tabLst>
            </a:pPr>
            <a:r>
              <a:rPr lang="en-US" sz="1600" b="1" dirty="0">
                <a:cs typeface="Arial"/>
              </a:rPr>
              <a:t>You must r</a:t>
            </a:r>
            <a:r>
              <a:rPr sz="1600" b="1" dirty="0">
                <a:cs typeface="Arial"/>
              </a:rPr>
              <a:t>egister </a:t>
            </a:r>
            <a:r>
              <a:rPr lang="en-US" sz="1600" b="1" dirty="0">
                <a:cs typeface="Arial"/>
              </a:rPr>
              <a:t>e</a:t>
            </a:r>
            <a:r>
              <a:rPr sz="1600" b="1" dirty="0">
                <a:cs typeface="Arial"/>
              </a:rPr>
              <a:t>xam 3 days before</a:t>
            </a:r>
            <a:r>
              <a:rPr lang="en-US" sz="1600" b="1" dirty="0">
                <a:cs typeface="Arial"/>
              </a:rPr>
              <a:t>. For</a:t>
            </a:r>
            <a:r>
              <a:rPr sz="1600" b="1" dirty="0">
                <a:cs typeface="Arial"/>
              </a:rPr>
              <a:t> </a:t>
            </a:r>
            <a:r>
              <a:rPr lang="en-US" sz="1600" b="1" dirty="0">
                <a:cs typeface="Arial"/>
              </a:rPr>
              <a:t>f</a:t>
            </a:r>
            <a:r>
              <a:rPr sz="1600" b="1" dirty="0">
                <a:cs typeface="Arial"/>
              </a:rPr>
              <a:t>inals</a:t>
            </a:r>
            <a:r>
              <a:rPr lang="en-US" sz="1600" b="1" dirty="0">
                <a:cs typeface="Arial"/>
              </a:rPr>
              <a:t>,</a:t>
            </a:r>
            <a:r>
              <a:rPr sz="1600" b="1" dirty="0">
                <a:cs typeface="Arial"/>
              </a:rPr>
              <a:t> 7 days</a:t>
            </a:r>
            <a:r>
              <a:rPr lang="en-US" sz="1600" b="1" dirty="0">
                <a:cs typeface="Arial"/>
              </a:rPr>
              <a:t> prior.</a:t>
            </a:r>
          </a:p>
          <a:p>
            <a:pPr marL="1084580" indent="-457834">
              <a:buFont typeface="Wingdings"/>
              <a:buChar char=""/>
              <a:tabLst>
                <a:tab pos="1084580" algn="l"/>
                <a:tab pos="1085215" algn="l"/>
              </a:tabLst>
            </a:pPr>
            <a:endParaRPr sz="1600" dirty="0">
              <a:cs typeface="Arial"/>
            </a:endParaRPr>
          </a:p>
          <a:p>
            <a:pPr marL="112395"/>
            <a:r>
              <a:rPr sz="1600" dirty="0">
                <a:cs typeface="Arial"/>
              </a:rPr>
              <a:t>Need assistance booking your exam?</a:t>
            </a:r>
          </a:p>
          <a:p>
            <a:pPr marL="1084580" indent="-457834">
              <a:buFont typeface="Wingdings"/>
              <a:buChar char=""/>
              <a:tabLst>
                <a:tab pos="1084580" algn="l"/>
                <a:tab pos="1085215" algn="l"/>
              </a:tabLst>
            </a:pPr>
            <a:r>
              <a:rPr sz="1600" dirty="0">
                <a:cs typeface="Arial"/>
              </a:rPr>
              <a:t>In </a:t>
            </a:r>
            <a:r>
              <a:rPr sz="1600" dirty="0" err="1">
                <a:cs typeface="Arial"/>
              </a:rPr>
              <a:t>ClockWork</a:t>
            </a:r>
            <a:r>
              <a:rPr sz="1600" dirty="0">
                <a:cs typeface="Arial"/>
              </a:rPr>
              <a:t> Select Book Exam</a:t>
            </a:r>
            <a:endParaRPr lang="en-US" sz="1600" dirty="0">
              <a:cs typeface="Arial"/>
            </a:endParaRPr>
          </a:p>
          <a:p>
            <a:pPr marL="1541780" lvl="1" indent="-457834">
              <a:buFont typeface="Wingdings"/>
              <a:buChar char=""/>
              <a:tabLst>
                <a:tab pos="1084580" algn="l"/>
                <a:tab pos="1085215" algn="l"/>
              </a:tabLst>
            </a:pPr>
            <a:r>
              <a:rPr lang="en-US" sz="1600" dirty="0">
                <a:cs typeface="Arial"/>
              </a:rPr>
              <a:t>Ensure you select the right date, if there are multiple exams for one course it is very important to click </a:t>
            </a:r>
            <a:r>
              <a:rPr lang="en-US" sz="1600" b="1" dirty="0">
                <a:cs typeface="Arial"/>
              </a:rPr>
              <a:t>“Select an alternate date and time” </a:t>
            </a:r>
            <a:r>
              <a:rPr lang="en-US" sz="1600" dirty="0">
                <a:cs typeface="Arial"/>
              </a:rPr>
              <a:t>so that the exam can save.</a:t>
            </a:r>
          </a:p>
          <a:p>
            <a:pPr marL="1541780" lvl="1" indent="-457834">
              <a:buFont typeface="Wingdings"/>
              <a:buChar char=""/>
              <a:tabLst>
                <a:tab pos="1084580" algn="l"/>
                <a:tab pos="1085215" algn="l"/>
              </a:tabLst>
            </a:pPr>
            <a:r>
              <a:rPr lang="en-US" sz="1600" dirty="0">
                <a:cs typeface="Arial"/>
              </a:rPr>
              <a:t>You do not need to put in your extra time, it will calculate for you  Please keep in mind the </a:t>
            </a:r>
            <a:r>
              <a:rPr lang="en-US" sz="1600" b="1" dirty="0">
                <a:cs typeface="Arial"/>
              </a:rPr>
              <a:t>hours of operation </a:t>
            </a:r>
            <a:r>
              <a:rPr lang="en-US" sz="1600" dirty="0">
                <a:cs typeface="Arial"/>
              </a:rPr>
              <a:t>for the Testing Center.</a:t>
            </a:r>
          </a:p>
          <a:p>
            <a:pPr marL="1541780" lvl="1" indent="-457834">
              <a:buFont typeface="Wingdings"/>
              <a:buChar char=""/>
              <a:tabLst>
                <a:tab pos="1084580" algn="l"/>
                <a:tab pos="1085215" algn="l"/>
              </a:tabLst>
            </a:pPr>
            <a:r>
              <a:rPr lang="en-US" sz="1600" dirty="0">
                <a:cs typeface="Arial"/>
              </a:rPr>
              <a:t>You may need to book the exam early to abide by the hours or to ensure you </a:t>
            </a:r>
            <a:r>
              <a:rPr lang="en-US" sz="1600" b="1" dirty="0">
                <a:cs typeface="Arial"/>
              </a:rPr>
              <a:t>do not  miss lecture</a:t>
            </a:r>
          </a:p>
          <a:p>
            <a:pPr marL="1541780" lvl="1" indent="-457834">
              <a:buFont typeface="Wingdings"/>
              <a:buChar char=""/>
              <a:tabLst>
                <a:tab pos="1084580" algn="l"/>
                <a:tab pos="1085215" algn="l"/>
              </a:tabLst>
            </a:pPr>
            <a:r>
              <a:rPr lang="en-US" sz="1600" dirty="0">
                <a:cs typeface="Arial"/>
              </a:rPr>
              <a:t>Communicate with your Professor</a:t>
            </a:r>
          </a:p>
          <a:p>
            <a:pPr marL="12066">
              <a:lnSpc>
                <a:spcPct val="100000"/>
              </a:lnSpc>
              <a:spcBef>
                <a:spcPts val="800"/>
              </a:spcBef>
              <a:tabLst>
                <a:tab pos="469900" algn="l"/>
                <a:tab pos="470534" algn="l"/>
              </a:tabLst>
            </a:pPr>
            <a:endParaRPr lang="en-US" sz="1600" dirty="0">
              <a:cs typeface="Arial"/>
            </a:endParaRPr>
          </a:p>
          <a:p>
            <a:pPr marL="12066">
              <a:lnSpc>
                <a:spcPct val="100000"/>
              </a:lnSpc>
              <a:spcBef>
                <a:spcPts val="800"/>
              </a:spcBef>
              <a:tabLst>
                <a:tab pos="469900" algn="l"/>
                <a:tab pos="470534" algn="l"/>
              </a:tabLst>
            </a:pPr>
            <a:r>
              <a:rPr lang="en-US" sz="1600" b="1" dirty="0">
                <a:cs typeface="Arial"/>
              </a:rPr>
              <a:t>Contact Testing Center</a:t>
            </a:r>
            <a:br>
              <a:rPr lang="en-US" sz="1600" dirty="0">
                <a:cs typeface="Arial"/>
              </a:rPr>
            </a:br>
            <a:r>
              <a:rPr lang="en-US"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Arial"/>
                <a:hlinkClick r:id="rId3"/>
              </a:rPr>
              <a:t>fhtesting@fhda.edu</a:t>
            </a:r>
            <a:r>
              <a:rPr lang="en-US"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Arial"/>
              </a:rPr>
              <a:t> </a:t>
            </a:r>
            <a:br>
              <a:rPr lang="en-US" sz="16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cs typeface="Arial"/>
              </a:rPr>
            </a:br>
            <a:r>
              <a:rPr lang="en-US" sz="1600" dirty="0">
                <a:cs typeface="Arial"/>
              </a:rPr>
              <a:t>650.949.7743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8200" y="2497781"/>
            <a:ext cx="3155316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dirty="0">
                <a:solidFill>
                  <a:srgbClr val="FFFFFF"/>
                </a:solidFill>
              </a:rPr>
              <a:t>MyPortal</a:t>
            </a:r>
            <a:endParaRPr sz="6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34726" y="14350"/>
            <a:ext cx="1533525" cy="552450"/>
          </a:xfrm>
          <a:custGeom>
            <a:avLst/>
            <a:gdLst/>
            <a:ahLst/>
            <a:cxnLst/>
            <a:rect l="l" t="t" r="r" b="b"/>
            <a:pathLst>
              <a:path w="1533525" h="552450">
                <a:moveTo>
                  <a:pt x="1533525" y="552450"/>
                </a:moveTo>
                <a:lnTo>
                  <a:pt x="1488493" y="529216"/>
                </a:lnTo>
                <a:lnTo>
                  <a:pt x="1443068" y="506447"/>
                </a:lnTo>
                <a:lnTo>
                  <a:pt x="1397268" y="484132"/>
                </a:lnTo>
                <a:lnTo>
                  <a:pt x="1351116" y="462266"/>
                </a:lnTo>
                <a:lnTo>
                  <a:pt x="1304632" y="440839"/>
                </a:lnTo>
                <a:lnTo>
                  <a:pt x="1257837" y="419844"/>
                </a:lnTo>
                <a:lnTo>
                  <a:pt x="1210751" y="399273"/>
                </a:lnTo>
                <a:lnTo>
                  <a:pt x="1163395" y="379118"/>
                </a:lnTo>
                <a:lnTo>
                  <a:pt x="1115790" y="359372"/>
                </a:lnTo>
                <a:lnTo>
                  <a:pt x="1067958" y="340027"/>
                </a:lnTo>
                <a:lnTo>
                  <a:pt x="1019918" y="321075"/>
                </a:lnTo>
                <a:lnTo>
                  <a:pt x="971691" y="302508"/>
                </a:lnTo>
                <a:lnTo>
                  <a:pt x="923299" y="284318"/>
                </a:lnTo>
                <a:lnTo>
                  <a:pt x="874761" y="266497"/>
                </a:lnTo>
                <a:lnTo>
                  <a:pt x="826100" y="249038"/>
                </a:lnTo>
                <a:lnTo>
                  <a:pt x="777335" y="231933"/>
                </a:lnTo>
                <a:lnTo>
                  <a:pt x="728487" y="215174"/>
                </a:lnTo>
                <a:lnTo>
                  <a:pt x="679578" y="198754"/>
                </a:lnTo>
                <a:lnTo>
                  <a:pt x="630628" y="182663"/>
                </a:lnTo>
                <a:lnTo>
                  <a:pt x="581657" y="166895"/>
                </a:lnTo>
                <a:lnTo>
                  <a:pt x="532687" y="151442"/>
                </a:lnTo>
                <a:lnTo>
                  <a:pt x="483738" y="136296"/>
                </a:lnTo>
                <a:lnTo>
                  <a:pt x="434832" y="121449"/>
                </a:lnTo>
                <a:lnTo>
                  <a:pt x="385988" y="106894"/>
                </a:lnTo>
                <a:lnTo>
                  <a:pt x="337228" y="92622"/>
                </a:lnTo>
                <a:lnTo>
                  <a:pt x="288573" y="78625"/>
                </a:lnTo>
                <a:lnTo>
                  <a:pt x="240043" y="64897"/>
                </a:lnTo>
                <a:lnTo>
                  <a:pt x="191659" y="51429"/>
                </a:lnTo>
                <a:lnTo>
                  <a:pt x="143442" y="38212"/>
                </a:lnTo>
                <a:lnTo>
                  <a:pt x="95412" y="25241"/>
                </a:lnTo>
                <a:lnTo>
                  <a:pt x="47591" y="12506"/>
                </a:lnTo>
                <a:lnTo>
                  <a:pt x="0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53726" y="5014976"/>
            <a:ext cx="1914525" cy="1838325"/>
          </a:xfrm>
          <a:custGeom>
            <a:avLst/>
            <a:gdLst/>
            <a:ahLst/>
            <a:cxnLst/>
            <a:rect l="l" t="t" r="r" b="b"/>
            <a:pathLst>
              <a:path w="1914525" h="1838325">
                <a:moveTo>
                  <a:pt x="0" y="1838261"/>
                </a:moveTo>
                <a:lnTo>
                  <a:pt x="39872" y="1807043"/>
                </a:lnTo>
                <a:lnTo>
                  <a:pt x="79669" y="1775645"/>
                </a:lnTo>
                <a:lnTo>
                  <a:pt x="119387" y="1744070"/>
                </a:lnTo>
                <a:lnTo>
                  <a:pt x="159024" y="1712317"/>
                </a:lnTo>
                <a:lnTo>
                  <a:pt x="198578" y="1680389"/>
                </a:lnTo>
                <a:lnTo>
                  <a:pt x="238044" y="1648285"/>
                </a:lnTo>
                <a:lnTo>
                  <a:pt x="277422" y="1616007"/>
                </a:lnTo>
                <a:lnTo>
                  <a:pt x="316708" y="1583557"/>
                </a:lnTo>
                <a:lnTo>
                  <a:pt x="355900" y="1550934"/>
                </a:lnTo>
                <a:lnTo>
                  <a:pt x="394995" y="1518141"/>
                </a:lnTo>
                <a:lnTo>
                  <a:pt x="433990" y="1485177"/>
                </a:lnTo>
                <a:lnTo>
                  <a:pt x="472883" y="1452045"/>
                </a:lnTo>
                <a:lnTo>
                  <a:pt x="511671" y="1418745"/>
                </a:lnTo>
                <a:lnTo>
                  <a:pt x="550351" y="1385278"/>
                </a:lnTo>
                <a:lnTo>
                  <a:pt x="588921" y="1351645"/>
                </a:lnTo>
                <a:lnTo>
                  <a:pt x="627379" y="1317847"/>
                </a:lnTo>
                <a:lnTo>
                  <a:pt x="665721" y="1283886"/>
                </a:lnTo>
                <a:lnTo>
                  <a:pt x="703945" y="1249762"/>
                </a:lnTo>
                <a:lnTo>
                  <a:pt x="742049" y="1215476"/>
                </a:lnTo>
                <a:lnTo>
                  <a:pt x="780029" y="1181029"/>
                </a:lnTo>
                <a:lnTo>
                  <a:pt x="817883" y="1146423"/>
                </a:lnTo>
                <a:lnTo>
                  <a:pt x="855609" y="1111658"/>
                </a:lnTo>
                <a:lnTo>
                  <a:pt x="893203" y="1076735"/>
                </a:lnTo>
                <a:lnTo>
                  <a:pt x="930664" y="1041656"/>
                </a:lnTo>
                <a:lnTo>
                  <a:pt x="967988" y="1006421"/>
                </a:lnTo>
                <a:lnTo>
                  <a:pt x="1005173" y="971032"/>
                </a:lnTo>
                <a:lnTo>
                  <a:pt x="1042216" y="935489"/>
                </a:lnTo>
                <a:lnTo>
                  <a:pt x="1079115" y="899794"/>
                </a:lnTo>
                <a:lnTo>
                  <a:pt x="1115867" y="863947"/>
                </a:lnTo>
                <a:lnTo>
                  <a:pt x="1152469" y="827949"/>
                </a:lnTo>
                <a:lnTo>
                  <a:pt x="1188919" y="791802"/>
                </a:lnTo>
                <a:lnTo>
                  <a:pt x="1225214" y="755507"/>
                </a:lnTo>
                <a:lnTo>
                  <a:pt x="1261351" y="719064"/>
                </a:lnTo>
                <a:lnTo>
                  <a:pt x="1297328" y="682475"/>
                </a:lnTo>
                <a:lnTo>
                  <a:pt x="1333143" y="645740"/>
                </a:lnTo>
                <a:lnTo>
                  <a:pt x="1368792" y="608861"/>
                </a:lnTo>
                <a:lnTo>
                  <a:pt x="1404273" y="571839"/>
                </a:lnTo>
                <a:lnTo>
                  <a:pt x="1439583" y="534674"/>
                </a:lnTo>
                <a:lnTo>
                  <a:pt x="1474720" y="497368"/>
                </a:lnTo>
                <a:lnTo>
                  <a:pt x="1509680" y="459922"/>
                </a:lnTo>
                <a:lnTo>
                  <a:pt x="1544463" y="422337"/>
                </a:lnTo>
                <a:lnTo>
                  <a:pt x="1579063" y="384613"/>
                </a:lnTo>
                <a:lnTo>
                  <a:pt x="1613481" y="346752"/>
                </a:lnTo>
                <a:lnTo>
                  <a:pt x="1647711" y="308755"/>
                </a:lnTo>
                <a:lnTo>
                  <a:pt x="1681752" y="270623"/>
                </a:lnTo>
                <a:lnTo>
                  <a:pt x="1715602" y="232357"/>
                </a:lnTo>
                <a:lnTo>
                  <a:pt x="1749257" y="193958"/>
                </a:lnTo>
                <a:lnTo>
                  <a:pt x="1782715" y="155426"/>
                </a:lnTo>
                <a:lnTo>
                  <a:pt x="1815974" y="116763"/>
                </a:lnTo>
                <a:lnTo>
                  <a:pt x="1849030" y="77971"/>
                </a:lnTo>
                <a:lnTo>
                  <a:pt x="1881881" y="39049"/>
                </a:lnTo>
                <a:lnTo>
                  <a:pt x="1914525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206226" y="14350"/>
            <a:ext cx="962025" cy="371475"/>
          </a:xfrm>
          <a:custGeom>
            <a:avLst/>
            <a:gdLst/>
            <a:ahLst/>
            <a:cxnLst/>
            <a:rect l="l" t="t" r="r" b="b"/>
            <a:pathLst>
              <a:path w="962025" h="371475">
                <a:moveTo>
                  <a:pt x="962025" y="371475"/>
                </a:moveTo>
                <a:lnTo>
                  <a:pt x="915636" y="349250"/>
                </a:lnTo>
                <a:lnTo>
                  <a:pt x="868918" y="327452"/>
                </a:lnTo>
                <a:lnTo>
                  <a:pt x="821896" y="306074"/>
                </a:lnTo>
                <a:lnTo>
                  <a:pt x="774594" y="285109"/>
                </a:lnTo>
                <a:lnTo>
                  <a:pt x="727037" y="264550"/>
                </a:lnTo>
                <a:lnTo>
                  <a:pt x="679250" y="244390"/>
                </a:lnTo>
                <a:lnTo>
                  <a:pt x="631257" y="224621"/>
                </a:lnTo>
                <a:lnTo>
                  <a:pt x="583085" y="205237"/>
                </a:lnTo>
                <a:lnTo>
                  <a:pt x="534757" y="186229"/>
                </a:lnTo>
                <a:lnTo>
                  <a:pt x="486298" y="167592"/>
                </a:lnTo>
                <a:lnTo>
                  <a:pt x="437734" y="149317"/>
                </a:lnTo>
                <a:lnTo>
                  <a:pt x="389089" y="131399"/>
                </a:lnTo>
                <a:lnTo>
                  <a:pt x="340388" y="113829"/>
                </a:lnTo>
                <a:lnTo>
                  <a:pt x="291655" y="96600"/>
                </a:lnTo>
                <a:lnTo>
                  <a:pt x="242917" y="79706"/>
                </a:lnTo>
                <a:lnTo>
                  <a:pt x="194197" y="63139"/>
                </a:lnTo>
                <a:lnTo>
                  <a:pt x="145520" y="46892"/>
                </a:lnTo>
                <a:lnTo>
                  <a:pt x="96912" y="30958"/>
                </a:lnTo>
                <a:lnTo>
                  <a:pt x="48397" y="15329"/>
                </a:lnTo>
                <a:lnTo>
                  <a:pt x="0" y="0"/>
                </a:lnTo>
              </a:path>
            </a:pathLst>
          </a:custGeom>
          <a:ln w="953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07294" y="5281676"/>
            <a:ext cx="1661160" cy="1576705"/>
          </a:xfrm>
          <a:custGeom>
            <a:avLst/>
            <a:gdLst/>
            <a:ahLst/>
            <a:cxnLst/>
            <a:rect l="l" t="t" r="r" b="b"/>
            <a:pathLst>
              <a:path w="1661159" h="1576704">
                <a:moveTo>
                  <a:pt x="0" y="1576322"/>
                </a:moveTo>
                <a:lnTo>
                  <a:pt x="33619" y="1549258"/>
                </a:lnTo>
                <a:lnTo>
                  <a:pt x="73083" y="1517276"/>
                </a:lnTo>
                <a:lnTo>
                  <a:pt x="112472" y="1485139"/>
                </a:lnTo>
                <a:lnTo>
                  <a:pt x="151781" y="1452848"/>
                </a:lnTo>
                <a:lnTo>
                  <a:pt x="191009" y="1420402"/>
                </a:lnTo>
                <a:lnTo>
                  <a:pt x="230153" y="1387803"/>
                </a:lnTo>
                <a:lnTo>
                  <a:pt x="269209" y="1355051"/>
                </a:lnTo>
                <a:lnTo>
                  <a:pt x="308175" y="1322146"/>
                </a:lnTo>
                <a:lnTo>
                  <a:pt x="347049" y="1289088"/>
                </a:lnTo>
                <a:lnTo>
                  <a:pt x="385827" y="1255878"/>
                </a:lnTo>
                <a:lnTo>
                  <a:pt x="424506" y="1222516"/>
                </a:lnTo>
                <a:lnTo>
                  <a:pt x="463084" y="1189002"/>
                </a:lnTo>
                <a:lnTo>
                  <a:pt x="501558" y="1155336"/>
                </a:lnTo>
                <a:lnTo>
                  <a:pt x="539925" y="1121520"/>
                </a:lnTo>
                <a:lnTo>
                  <a:pt x="578183" y="1087552"/>
                </a:lnTo>
                <a:lnTo>
                  <a:pt x="616327" y="1053434"/>
                </a:lnTo>
                <a:lnTo>
                  <a:pt x="654357" y="1019167"/>
                </a:lnTo>
                <a:lnTo>
                  <a:pt x="692268" y="984749"/>
                </a:lnTo>
                <a:lnTo>
                  <a:pt x="730059" y="950182"/>
                </a:lnTo>
                <a:lnTo>
                  <a:pt x="767726" y="915465"/>
                </a:lnTo>
                <a:lnTo>
                  <a:pt x="805266" y="880600"/>
                </a:lnTo>
                <a:lnTo>
                  <a:pt x="842677" y="845586"/>
                </a:lnTo>
                <a:lnTo>
                  <a:pt x="879955" y="810424"/>
                </a:lnTo>
                <a:lnTo>
                  <a:pt x="917099" y="775114"/>
                </a:lnTo>
                <a:lnTo>
                  <a:pt x="954105" y="739657"/>
                </a:lnTo>
                <a:lnTo>
                  <a:pt x="990970" y="704052"/>
                </a:lnTo>
                <a:lnTo>
                  <a:pt x="1027692" y="668300"/>
                </a:lnTo>
                <a:lnTo>
                  <a:pt x="1064267" y="632401"/>
                </a:lnTo>
                <a:lnTo>
                  <a:pt x="1100694" y="596357"/>
                </a:lnTo>
                <a:lnTo>
                  <a:pt x="1136969" y="560166"/>
                </a:lnTo>
                <a:lnTo>
                  <a:pt x="1173089" y="523829"/>
                </a:lnTo>
                <a:lnTo>
                  <a:pt x="1209051" y="487348"/>
                </a:lnTo>
                <a:lnTo>
                  <a:pt x="1244853" y="450721"/>
                </a:lnTo>
                <a:lnTo>
                  <a:pt x="1280493" y="413949"/>
                </a:lnTo>
                <a:lnTo>
                  <a:pt x="1315966" y="377033"/>
                </a:lnTo>
                <a:lnTo>
                  <a:pt x="1351270" y="339973"/>
                </a:lnTo>
                <a:lnTo>
                  <a:pt x="1386404" y="302769"/>
                </a:lnTo>
                <a:lnTo>
                  <a:pt x="1421362" y="265422"/>
                </a:lnTo>
                <a:lnTo>
                  <a:pt x="1456144" y="227931"/>
                </a:lnTo>
                <a:lnTo>
                  <a:pt x="1490746" y="190298"/>
                </a:lnTo>
                <a:lnTo>
                  <a:pt x="1525164" y="152522"/>
                </a:lnTo>
                <a:lnTo>
                  <a:pt x="1559398" y="114604"/>
                </a:lnTo>
                <a:lnTo>
                  <a:pt x="1593443" y="76544"/>
                </a:lnTo>
                <a:lnTo>
                  <a:pt x="1627297" y="38342"/>
                </a:lnTo>
                <a:lnTo>
                  <a:pt x="1660956" y="0"/>
                </a:lnTo>
              </a:path>
            </a:pathLst>
          </a:custGeom>
          <a:ln w="9534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11026" y="14350"/>
            <a:ext cx="657225" cy="257175"/>
          </a:xfrm>
          <a:custGeom>
            <a:avLst/>
            <a:gdLst/>
            <a:ahLst/>
            <a:cxnLst/>
            <a:rect l="l" t="t" r="r" b="b"/>
            <a:pathLst>
              <a:path w="657225" h="257175">
                <a:moveTo>
                  <a:pt x="657225" y="257175"/>
                </a:moveTo>
                <a:lnTo>
                  <a:pt x="611800" y="236910"/>
                </a:lnTo>
                <a:lnTo>
                  <a:pt x="566101" y="216936"/>
                </a:lnTo>
                <a:lnTo>
                  <a:pt x="520139" y="197254"/>
                </a:lnTo>
                <a:lnTo>
                  <a:pt x="473922" y="177864"/>
                </a:lnTo>
                <a:lnTo>
                  <a:pt x="427462" y="158766"/>
                </a:lnTo>
                <a:lnTo>
                  <a:pt x="380768" y="139959"/>
                </a:lnTo>
                <a:lnTo>
                  <a:pt x="333851" y="121443"/>
                </a:lnTo>
                <a:lnTo>
                  <a:pt x="286719" y="103219"/>
                </a:lnTo>
                <a:lnTo>
                  <a:pt x="239384" y="85287"/>
                </a:lnTo>
                <a:lnTo>
                  <a:pt x="191855" y="67646"/>
                </a:lnTo>
                <a:lnTo>
                  <a:pt x="144142" y="50297"/>
                </a:lnTo>
                <a:lnTo>
                  <a:pt x="96255" y="33240"/>
                </a:lnTo>
                <a:lnTo>
                  <a:pt x="48204" y="16474"/>
                </a:lnTo>
                <a:lnTo>
                  <a:pt x="0" y="0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44251" y="5415026"/>
            <a:ext cx="1524000" cy="1438275"/>
          </a:xfrm>
          <a:custGeom>
            <a:avLst/>
            <a:gdLst/>
            <a:ahLst/>
            <a:cxnLst/>
            <a:rect l="l" t="t" r="r" b="b"/>
            <a:pathLst>
              <a:path w="1524000" h="1438275">
                <a:moveTo>
                  <a:pt x="0" y="1438211"/>
                </a:moveTo>
                <a:lnTo>
                  <a:pt x="39553" y="1406075"/>
                </a:lnTo>
                <a:lnTo>
                  <a:pt x="79020" y="1373786"/>
                </a:lnTo>
                <a:lnTo>
                  <a:pt x="118397" y="1341345"/>
                </a:lnTo>
                <a:lnTo>
                  <a:pt x="157683" y="1308753"/>
                </a:lnTo>
                <a:lnTo>
                  <a:pt x="196874" y="1276009"/>
                </a:lnTo>
                <a:lnTo>
                  <a:pt x="235969" y="1243114"/>
                </a:lnTo>
                <a:lnTo>
                  <a:pt x="274964" y="1210068"/>
                </a:lnTo>
                <a:lnTo>
                  <a:pt x="313858" y="1176873"/>
                </a:lnTo>
                <a:lnTo>
                  <a:pt x="352648" y="1143528"/>
                </a:lnTo>
                <a:lnTo>
                  <a:pt x="391330" y="1110034"/>
                </a:lnTo>
                <a:lnTo>
                  <a:pt x="429904" y="1076391"/>
                </a:lnTo>
                <a:lnTo>
                  <a:pt x="468366" y="1042600"/>
                </a:lnTo>
                <a:lnTo>
                  <a:pt x="506714" y="1008660"/>
                </a:lnTo>
                <a:lnTo>
                  <a:pt x="544945" y="974574"/>
                </a:lnTo>
                <a:lnTo>
                  <a:pt x="583057" y="940340"/>
                </a:lnTo>
                <a:lnTo>
                  <a:pt x="621047" y="905959"/>
                </a:lnTo>
                <a:lnTo>
                  <a:pt x="658913" y="871432"/>
                </a:lnTo>
                <a:lnTo>
                  <a:pt x="696653" y="836759"/>
                </a:lnTo>
                <a:lnTo>
                  <a:pt x="734263" y="801941"/>
                </a:lnTo>
                <a:lnTo>
                  <a:pt x="771742" y="766978"/>
                </a:lnTo>
                <a:lnTo>
                  <a:pt x="809087" y="731870"/>
                </a:lnTo>
                <a:lnTo>
                  <a:pt x="846295" y="696619"/>
                </a:lnTo>
                <a:lnTo>
                  <a:pt x="883365" y="661223"/>
                </a:lnTo>
                <a:lnTo>
                  <a:pt x="920292" y="625684"/>
                </a:lnTo>
                <a:lnTo>
                  <a:pt x="957076" y="590002"/>
                </a:lnTo>
                <a:lnTo>
                  <a:pt x="993713" y="554178"/>
                </a:lnTo>
                <a:lnTo>
                  <a:pt x="1030202" y="518211"/>
                </a:lnTo>
                <a:lnTo>
                  <a:pt x="1066538" y="482103"/>
                </a:lnTo>
                <a:lnTo>
                  <a:pt x="1102721" y="445854"/>
                </a:lnTo>
                <a:lnTo>
                  <a:pt x="1138747" y="409464"/>
                </a:lnTo>
                <a:lnTo>
                  <a:pt x="1174615" y="372933"/>
                </a:lnTo>
                <a:lnTo>
                  <a:pt x="1210321" y="336263"/>
                </a:lnTo>
                <a:lnTo>
                  <a:pt x="1245863" y="299453"/>
                </a:lnTo>
                <a:lnTo>
                  <a:pt x="1281238" y="262504"/>
                </a:lnTo>
                <a:lnTo>
                  <a:pt x="1316445" y="225416"/>
                </a:lnTo>
                <a:lnTo>
                  <a:pt x="1351481" y="188190"/>
                </a:lnTo>
                <a:lnTo>
                  <a:pt x="1386342" y="150826"/>
                </a:lnTo>
                <a:lnTo>
                  <a:pt x="1421027" y="113324"/>
                </a:lnTo>
                <a:lnTo>
                  <a:pt x="1455533" y="75686"/>
                </a:lnTo>
                <a:lnTo>
                  <a:pt x="1489858" y="37911"/>
                </a:lnTo>
                <a:lnTo>
                  <a:pt x="1524000" y="0"/>
                </a:lnTo>
              </a:path>
              <a:path w="1524000" h="1438275">
                <a:moveTo>
                  <a:pt x="161925" y="1438211"/>
                </a:moveTo>
                <a:lnTo>
                  <a:pt x="199724" y="1405690"/>
                </a:lnTo>
                <a:lnTo>
                  <a:pt x="237443" y="1373031"/>
                </a:lnTo>
                <a:lnTo>
                  <a:pt x="275079" y="1340232"/>
                </a:lnTo>
                <a:lnTo>
                  <a:pt x="312631" y="1307294"/>
                </a:lnTo>
                <a:lnTo>
                  <a:pt x="350095" y="1274218"/>
                </a:lnTo>
                <a:lnTo>
                  <a:pt x="387470" y="1241002"/>
                </a:lnTo>
                <a:lnTo>
                  <a:pt x="424754" y="1207648"/>
                </a:lnTo>
                <a:lnTo>
                  <a:pt x="461945" y="1174154"/>
                </a:lnTo>
                <a:lnTo>
                  <a:pt x="499041" y="1140522"/>
                </a:lnTo>
                <a:lnTo>
                  <a:pt x="536039" y="1106751"/>
                </a:lnTo>
                <a:lnTo>
                  <a:pt x="572938" y="1072840"/>
                </a:lnTo>
                <a:lnTo>
                  <a:pt x="609735" y="1038791"/>
                </a:lnTo>
                <a:lnTo>
                  <a:pt x="646429" y="1004603"/>
                </a:lnTo>
                <a:lnTo>
                  <a:pt x="683017" y="970276"/>
                </a:lnTo>
                <a:lnTo>
                  <a:pt x="719497" y="935810"/>
                </a:lnTo>
                <a:lnTo>
                  <a:pt x="755867" y="901205"/>
                </a:lnTo>
                <a:lnTo>
                  <a:pt x="792126" y="866462"/>
                </a:lnTo>
                <a:lnTo>
                  <a:pt x="828270" y="831579"/>
                </a:lnTo>
                <a:lnTo>
                  <a:pt x="864298" y="796558"/>
                </a:lnTo>
                <a:lnTo>
                  <a:pt x="900208" y="761398"/>
                </a:lnTo>
                <a:lnTo>
                  <a:pt x="935998" y="726098"/>
                </a:lnTo>
                <a:lnTo>
                  <a:pt x="971665" y="690660"/>
                </a:lnTo>
                <a:lnTo>
                  <a:pt x="1007208" y="655084"/>
                </a:lnTo>
                <a:lnTo>
                  <a:pt x="1042624" y="619368"/>
                </a:lnTo>
                <a:lnTo>
                  <a:pt x="1077912" y="583513"/>
                </a:lnTo>
                <a:lnTo>
                  <a:pt x="1113069" y="547520"/>
                </a:lnTo>
                <a:lnTo>
                  <a:pt x="1148093" y="511388"/>
                </a:lnTo>
                <a:lnTo>
                  <a:pt x="1182982" y="475117"/>
                </a:lnTo>
                <a:lnTo>
                  <a:pt x="1217735" y="438707"/>
                </a:lnTo>
                <a:lnTo>
                  <a:pt x="1252348" y="402159"/>
                </a:lnTo>
                <a:lnTo>
                  <a:pt x="1286820" y="365471"/>
                </a:lnTo>
                <a:lnTo>
                  <a:pt x="1321149" y="328645"/>
                </a:lnTo>
                <a:lnTo>
                  <a:pt x="1355333" y="291680"/>
                </a:lnTo>
                <a:lnTo>
                  <a:pt x="1389369" y="254577"/>
                </a:lnTo>
                <a:lnTo>
                  <a:pt x="1423256" y="217334"/>
                </a:lnTo>
                <a:lnTo>
                  <a:pt x="1456992" y="179953"/>
                </a:lnTo>
                <a:lnTo>
                  <a:pt x="1490573" y="142433"/>
                </a:lnTo>
                <a:lnTo>
                  <a:pt x="1524000" y="104775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0" y="58"/>
            <a:ext cx="5172148" cy="685794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0987151" y="5700712"/>
            <a:ext cx="1181100" cy="1152525"/>
          </a:xfrm>
          <a:custGeom>
            <a:avLst/>
            <a:gdLst/>
            <a:ahLst/>
            <a:cxnLst/>
            <a:rect l="l" t="t" r="r" b="b"/>
            <a:pathLst>
              <a:path w="1181100" h="1152525">
                <a:moveTo>
                  <a:pt x="0" y="1152525"/>
                </a:moveTo>
                <a:lnTo>
                  <a:pt x="37736" y="1119554"/>
                </a:lnTo>
                <a:lnTo>
                  <a:pt x="75367" y="1086454"/>
                </a:lnTo>
                <a:lnTo>
                  <a:pt x="112891" y="1053224"/>
                </a:lnTo>
                <a:lnTo>
                  <a:pt x="150307" y="1019865"/>
                </a:lnTo>
                <a:lnTo>
                  <a:pt x="187613" y="986378"/>
                </a:lnTo>
                <a:lnTo>
                  <a:pt x="224808" y="952764"/>
                </a:lnTo>
                <a:lnTo>
                  <a:pt x="261889" y="919024"/>
                </a:lnTo>
                <a:lnTo>
                  <a:pt x="298856" y="885158"/>
                </a:lnTo>
                <a:lnTo>
                  <a:pt x="335707" y="851167"/>
                </a:lnTo>
                <a:lnTo>
                  <a:pt x="372439" y="817052"/>
                </a:lnTo>
                <a:lnTo>
                  <a:pt x="409052" y="782813"/>
                </a:lnTo>
                <a:lnTo>
                  <a:pt x="445545" y="748453"/>
                </a:lnTo>
                <a:lnTo>
                  <a:pt x="481914" y="713970"/>
                </a:lnTo>
                <a:lnTo>
                  <a:pt x="518159" y="679367"/>
                </a:lnTo>
                <a:lnTo>
                  <a:pt x="554279" y="644644"/>
                </a:lnTo>
                <a:lnTo>
                  <a:pt x="590271" y="609801"/>
                </a:lnTo>
                <a:lnTo>
                  <a:pt x="626134" y="574840"/>
                </a:lnTo>
                <a:lnTo>
                  <a:pt x="661866" y="539761"/>
                </a:lnTo>
                <a:lnTo>
                  <a:pt x="697466" y="504566"/>
                </a:lnTo>
                <a:lnTo>
                  <a:pt x="732933" y="469254"/>
                </a:lnTo>
                <a:lnTo>
                  <a:pt x="768264" y="433827"/>
                </a:lnTo>
                <a:lnTo>
                  <a:pt x="803458" y="398286"/>
                </a:lnTo>
                <a:lnTo>
                  <a:pt x="838514" y="362630"/>
                </a:lnTo>
                <a:lnTo>
                  <a:pt x="873429" y="326862"/>
                </a:lnTo>
                <a:lnTo>
                  <a:pt x="908203" y="290982"/>
                </a:lnTo>
                <a:lnTo>
                  <a:pt x="942833" y="254991"/>
                </a:lnTo>
                <a:lnTo>
                  <a:pt x="977319" y="218888"/>
                </a:lnTo>
                <a:lnTo>
                  <a:pt x="1011658" y="182677"/>
                </a:lnTo>
                <a:lnTo>
                  <a:pt x="1045849" y="146356"/>
                </a:lnTo>
                <a:lnTo>
                  <a:pt x="1079890" y="109927"/>
                </a:lnTo>
                <a:lnTo>
                  <a:pt x="1113780" y="73391"/>
                </a:lnTo>
                <a:lnTo>
                  <a:pt x="1147517" y="36748"/>
                </a:lnTo>
                <a:lnTo>
                  <a:pt x="1181100" y="0"/>
                </a:lnTo>
              </a:path>
              <a:path w="1181100" h="1152525">
                <a:moveTo>
                  <a:pt x="304800" y="1152525"/>
                </a:moveTo>
                <a:lnTo>
                  <a:pt x="343685" y="1119323"/>
                </a:lnTo>
                <a:lnTo>
                  <a:pt x="382516" y="1085961"/>
                </a:lnTo>
                <a:lnTo>
                  <a:pt x="421290" y="1052440"/>
                </a:lnTo>
                <a:lnTo>
                  <a:pt x="460005" y="1018763"/>
                </a:lnTo>
                <a:lnTo>
                  <a:pt x="498659" y="984933"/>
                </a:lnTo>
                <a:lnTo>
                  <a:pt x="537248" y="950952"/>
                </a:lnTo>
                <a:lnTo>
                  <a:pt x="575771" y="916821"/>
                </a:lnTo>
                <a:lnTo>
                  <a:pt x="614225" y="882545"/>
                </a:lnTo>
                <a:lnTo>
                  <a:pt x="652608" y="848124"/>
                </a:lnTo>
                <a:lnTo>
                  <a:pt x="690917" y="813561"/>
                </a:lnTo>
                <a:lnTo>
                  <a:pt x="729149" y="778859"/>
                </a:lnTo>
                <a:lnTo>
                  <a:pt x="767303" y="744020"/>
                </a:lnTo>
                <a:lnTo>
                  <a:pt x="805375" y="709046"/>
                </a:lnTo>
                <a:lnTo>
                  <a:pt x="843364" y="673940"/>
                </a:lnTo>
                <a:lnTo>
                  <a:pt x="881267" y="638705"/>
                </a:lnTo>
                <a:lnTo>
                  <a:pt x="919082" y="603341"/>
                </a:lnTo>
                <a:lnTo>
                  <a:pt x="956805" y="567852"/>
                </a:lnTo>
                <a:lnTo>
                  <a:pt x="994435" y="532241"/>
                </a:lnTo>
                <a:lnTo>
                  <a:pt x="1031969" y="496509"/>
                </a:lnTo>
                <a:lnTo>
                  <a:pt x="1069405" y="460659"/>
                </a:lnTo>
                <a:lnTo>
                  <a:pt x="1106741" y="424694"/>
                </a:lnTo>
                <a:lnTo>
                  <a:pt x="1143973" y="388614"/>
                </a:lnTo>
                <a:lnTo>
                  <a:pt x="1181100" y="352425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0100" y="1695450"/>
            <a:ext cx="3676650" cy="504825"/>
          </a:xfrm>
          <a:custGeom>
            <a:avLst/>
            <a:gdLst/>
            <a:ahLst/>
            <a:cxnLst/>
            <a:rect l="l" t="t" r="r" b="b"/>
            <a:pathLst>
              <a:path w="3676650" h="504825">
                <a:moveTo>
                  <a:pt x="3676650" y="0"/>
                </a:moveTo>
                <a:lnTo>
                  <a:pt x="0" y="0"/>
                </a:lnTo>
                <a:lnTo>
                  <a:pt x="0" y="504825"/>
                </a:lnTo>
                <a:lnTo>
                  <a:pt x="3676650" y="504825"/>
                </a:lnTo>
                <a:lnTo>
                  <a:pt x="367665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86025" y="4895850"/>
            <a:ext cx="314325" cy="276225"/>
          </a:xfrm>
          <a:custGeom>
            <a:avLst/>
            <a:gdLst/>
            <a:ahLst/>
            <a:cxnLst/>
            <a:rect l="l" t="t" r="r" b="b"/>
            <a:pathLst>
              <a:path w="314325" h="276225">
                <a:moveTo>
                  <a:pt x="314325" y="0"/>
                </a:moveTo>
                <a:lnTo>
                  <a:pt x="0" y="0"/>
                </a:lnTo>
                <a:lnTo>
                  <a:pt x="157225" y="276225"/>
                </a:lnTo>
                <a:lnTo>
                  <a:pt x="31432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181668" y="308038"/>
            <a:ext cx="6267450" cy="4886325"/>
            <a:chOff x="5114925" y="800100"/>
            <a:chExt cx="6267450" cy="4886325"/>
          </a:xfrm>
        </p:grpSpPr>
        <p:sp>
          <p:nvSpPr>
            <p:cNvPr id="13" name="object 13"/>
            <p:cNvSpPr/>
            <p:nvPr/>
          </p:nvSpPr>
          <p:spPr>
            <a:xfrm>
              <a:off x="5114925" y="800100"/>
              <a:ext cx="6267450" cy="2981325"/>
            </a:xfrm>
            <a:custGeom>
              <a:avLst/>
              <a:gdLst/>
              <a:ahLst/>
              <a:cxnLst/>
              <a:rect l="l" t="t" r="r" b="b"/>
              <a:pathLst>
                <a:path w="6267450" h="2981325">
                  <a:moveTo>
                    <a:pt x="6267450" y="0"/>
                  </a:moveTo>
                  <a:lnTo>
                    <a:pt x="0" y="0"/>
                  </a:lnTo>
                  <a:lnTo>
                    <a:pt x="0" y="2981325"/>
                  </a:lnTo>
                  <a:lnTo>
                    <a:pt x="6267450" y="2981325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0650" y="3648075"/>
              <a:ext cx="5953125" cy="203835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09625" y="2276475"/>
            <a:ext cx="3667125" cy="2619375"/>
          </a:xfrm>
          <a:prstGeom prst="rect">
            <a:avLst/>
          </a:prstGeom>
          <a:solidFill>
            <a:srgbClr val="5B9BD4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5400" dirty="0">
              <a:latin typeface="Times New Roman"/>
              <a:cs typeface="Times New Roman"/>
            </a:endParaRPr>
          </a:p>
          <a:p>
            <a:pPr marL="581660" marR="588645" indent="342900">
              <a:lnSpc>
                <a:spcPts val="3910"/>
              </a:lnSpc>
            </a:pPr>
            <a:r>
              <a:rPr sz="3600" spc="-120" dirty="0">
                <a:solidFill>
                  <a:srgbClr val="FFFFFF"/>
                </a:solidFill>
                <a:latin typeface="Arial"/>
                <a:cs typeface="Arial"/>
              </a:rPr>
              <a:t>MyPortal: </a:t>
            </a:r>
            <a:r>
              <a:rPr sz="3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4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2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28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spc="-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15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r>
              <a:rPr sz="3600" spc="-40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29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600" spc="-409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79719" y="1510347"/>
            <a:ext cx="4702175" cy="156083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35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1550" dirty="0">
                <a:cs typeface="Arial"/>
              </a:rPr>
              <a:t>Student Tab then </a:t>
            </a:r>
            <a:r>
              <a:rPr lang="en-US" sz="1550" dirty="0">
                <a:cs typeface="Arial"/>
              </a:rPr>
              <a:t>s</a:t>
            </a:r>
            <a:r>
              <a:rPr sz="1550" dirty="0">
                <a:cs typeface="Arial"/>
              </a:rPr>
              <a:t>elect </a:t>
            </a:r>
            <a:r>
              <a:rPr sz="1550" b="1" dirty="0">
                <a:cs typeface="Arial"/>
              </a:rPr>
              <a:t>“DegreeWorks”</a:t>
            </a:r>
          </a:p>
          <a:p>
            <a:pPr marL="469900" indent="-457834">
              <a:lnSpc>
                <a:spcPct val="100000"/>
              </a:lnSpc>
              <a:spcBef>
                <a:spcPts val="84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sz="1550" dirty="0">
                <a:cs typeface="Arial"/>
              </a:rPr>
              <a:t>Then Click the “Plans box”</a:t>
            </a:r>
          </a:p>
          <a:p>
            <a:pPr marL="927735" lvl="1" indent="-457834">
              <a:lnSpc>
                <a:spcPct val="100000"/>
              </a:lnSpc>
              <a:spcBef>
                <a:spcPts val="395"/>
              </a:spcBef>
              <a:buChar char="•"/>
              <a:tabLst>
                <a:tab pos="927100" algn="l"/>
                <a:tab pos="927735" algn="l"/>
              </a:tabLst>
            </a:pPr>
            <a:r>
              <a:rPr sz="1550" dirty="0">
                <a:cs typeface="Arial"/>
              </a:rPr>
              <a:t>Double click most recent date</a:t>
            </a:r>
          </a:p>
          <a:p>
            <a:pPr marL="927735" lvl="1" indent="-457834">
              <a:lnSpc>
                <a:spcPct val="100000"/>
              </a:lnSpc>
              <a:spcBef>
                <a:spcPts val="390"/>
              </a:spcBef>
              <a:buChar char="•"/>
              <a:tabLst>
                <a:tab pos="927100" algn="l"/>
                <a:tab pos="927735" algn="l"/>
              </a:tabLst>
            </a:pPr>
            <a:r>
              <a:rPr sz="1550" dirty="0">
                <a:cs typeface="Arial"/>
              </a:rPr>
              <a:t>Do not worry about the label Locked</a:t>
            </a:r>
          </a:p>
          <a:p>
            <a:pPr marL="927735" lvl="1" indent="-457834">
              <a:lnSpc>
                <a:spcPct val="100000"/>
              </a:lnSpc>
              <a:spcBef>
                <a:spcPts val="320"/>
              </a:spcBef>
              <a:buChar char="•"/>
              <a:tabLst>
                <a:tab pos="927100" algn="l"/>
                <a:tab pos="927735" algn="l"/>
              </a:tabLst>
            </a:pPr>
            <a:r>
              <a:rPr sz="1550" dirty="0">
                <a:cs typeface="Arial"/>
              </a:rPr>
              <a:t>If you do not have an Ed Plan, see a Counselor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105650" y="0"/>
            <a:ext cx="5086350" cy="5314950"/>
            <a:chOff x="7105650" y="0"/>
            <a:chExt cx="5086350" cy="5314950"/>
          </a:xfrm>
        </p:grpSpPr>
        <p:sp>
          <p:nvSpPr>
            <p:cNvPr id="4" name="object 4"/>
            <p:cNvSpPr/>
            <p:nvPr/>
          </p:nvSpPr>
          <p:spPr>
            <a:xfrm>
              <a:off x="7105650" y="0"/>
              <a:ext cx="5076825" cy="5314950"/>
            </a:xfrm>
            <a:custGeom>
              <a:avLst/>
              <a:gdLst/>
              <a:ahLst/>
              <a:cxnLst/>
              <a:rect l="l" t="t" r="r" b="b"/>
              <a:pathLst>
                <a:path w="5076825" h="5314950">
                  <a:moveTo>
                    <a:pt x="5076825" y="0"/>
                  </a:moveTo>
                  <a:lnTo>
                    <a:pt x="879855" y="0"/>
                  </a:lnTo>
                  <a:lnTo>
                    <a:pt x="711961" y="185674"/>
                  </a:lnTo>
                  <a:lnTo>
                    <a:pt x="681221" y="223728"/>
                  </a:lnTo>
                  <a:lnTo>
                    <a:pt x="651064" y="262272"/>
                  </a:lnTo>
                  <a:lnTo>
                    <a:pt x="621497" y="301299"/>
                  </a:lnTo>
                  <a:lnTo>
                    <a:pt x="592525" y="340801"/>
                  </a:lnTo>
                  <a:lnTo>
                    <a:pt x="564157" y="380772"/>
                  </a:lnTo>
                  <a:lnTo>
                    <a:pt x="536399" y="421206"/>
                  </a:lnTo>
                  <a:lnTo>
                    <a:pt x="509258" y="462094"/>
                  </a:lnTo>
                  <a:lnTo>
                    <a:pt x="482740" y="503432"/>
                  </a:lnTo>
                  <a:lnTo>
                    <a:pt x="456853" y="545211"/>
                  </a:lnTo>
                  <a:lnTo>
                    <a:pt x="431603" y="587425"/>
                  </a:lnTo>
                  <a:lnTo>
                    <a:pt x="406996" y="630067"/>
                  </a:lnTo>
                  <a:lnTo>
                    <a:pt x="383040" y="673130"/>
                  </a:lnTo>
                  <a:lnTo>
                    <a:pt x="359741" y="716608"/>
                  </a:lnTo>
                  <a:lnTo>
                    <a:pt x="337106" y="760494"/>
                  </a:lnTo>
                  <a:lnTo>
                    <a:pt x="315143" y="804781"/>
                  </a:lnTo>
                  <a:lnTo>
                    <a:pt x="293857" y="849462"/>
                  </a:lnTo>
                  <a:lnTo>
                    <a:pt x="273255" y="894530"/>
                  </a:lnTo>
                  <a:lnTo>
                    <a:pt x="253344" y="939978"/>
                  </a:lnTo>
                  <a:lnTo>
                    <a:pt x="234132" y="985801"/>
                  </a:lnTo>
                  <a:lnTo>
                    <a:pt x="215624" y="1031990"/>
                  </a:lnTo>
                  <a:lnTo>
                    <a:pt x="197827" y="1078539"/>
                  </a:lnTo>
                  <a:lnTo>
                    <a:pt x="180749" y="1125442"/>
                  </a:lnTo>
                  <a:lnTo>
                    <a:pt x="164396" y="1172691"/>
                  </a:lnTo>
                  <a:lnTo>
                    <a:pt x="148774" y="1220280"/>
                  </a:lnTo>
                  <a:lnTo>
                    <a:pt x="133891" y="1268201"/>
                  </a:lnTo>
                  <a:lnTo>
                    <a:pt x="119753" y="1316449"/>
                  </a:lnTo>
                  <a:lnTo>
                    <a:pt x="106368" y="1365016"/>
                  </a:lnTo>
                  <a:lnTo>
                    <a:pt x="93741" y="1413895"/>
                  </a:lnTo>
                  <a:lnTo>
                    <a:pt x="81880" y="1463080"/>
                  </a:lnTo>
                  <a:lnTo>
                    <a:pt x="70791" y="1512564"/>
                  </a:lnTo>
                  <a:lnTo>
                    <a:pt x="60481" y="1562340"/>
                  </a:lnTo>
                  <a:lnTo>
                    <a:pt x="50957" y="1612401"/>
                  </a:lnTo>
                  <a:lnTo>
                    <a:pt x="42226" y="1662741"/>
                  </a:lnTo>
                  <a:lnTo>
                    <a:pt x="34295" y="1713352"/>
                  </a:lnTo>
                  <a:lnTo>
                    <a:pt x="27169" y="1764228"/>
                  </a:lnTo>
                  <a:lnTo>
                    <a:pt x="20856" y="1815363"/>
                  </a:lnTo>
                  <a:lnTo>
                    <a:pt x="15364" y="1866748"/>
                  </a:lnTo>
                  <a:lnTo>
                    <a:pt x="10697" y="1918378"/>
                  </a:lnTo>
                  <a:lnTo>
                    <a:pt x="6864" y="1970245"/>
                  </a:lnTo>
                  <a:lnTo>
                    <a:pt x="3871" y="2022343"/>
                  </a:lnTo>
                  <a:lnTo>
                    <a:pt x="1725" y="2074665"/>
                  </a:lnTo>
                  <a:lnTo>
                    <a:pt x="432" y="2127205"/>
                  </a:lnTo>
                  <a:lnTo>
                    <a:pt x="0" y="2179954"/>
                  </a:lnTo>
                  <a:lnTo>
                    <a:pt x="364" y="2228411"/>
                  </a:lnTo>
                  <a:lnTo>
                    <a:pt x="1456" y="2276691"/>
                  </a:lnTo>
                  <a:lnTo>
                    <a:pt x="3268" y="2324789"/>
                  </a:lnTo>
                  <a:lnTo>
                    <a:pt x="5796" y="2372699"/>
                  </a:lnTo>
                  <a:lnTo>
                    <a:pt x="9035" y="2420416"/>
                  </a:lnTo>
                  <a:lnTo>
                    <a:pt x="12979" y="2467935"/>
                  </a:lnTo>
                  <a:lnTo>
                    <a:pt x="17624" y="2515250"/>
                  </a:lnTo>
                  <a:lnTo>
                    <a:pt x="22963" y="2562357"/>
                  </a:lnTo>
                  <a:lnTo>
                    <a:pt x="28992" y="2609250"/>
                  </a:lnTo>
                  <a:lnTo>
                    <a:pt x="35705" y="2655924"/>
                  </a:lnTo>
                  <a:lnTo>
                    <a:pt x="43098" y="2702373"/>
                  </a:lnTo>
                  <a:lnTo>
                    <a:pt x="51164" y="2748593"/>
                  </a:lnTo>
                  <a:lnTo>
                    <a:pt x="59899" y="2794577"/>
                  </a:lnTo>
                  <a:lnTo>
                    <a:pt x="69298" y="2840322"/>
                  </a:lnTo>
                  <a:lnTo>
                    <a:pt x="79355" y="2885820"/>
                  </a:lnTo>
                  <a:lnTo>
                    <a:pt x="90065" y="2931068"/>
                  </a:lnTo>
                  <a:lnTo>
                    <a:pt x="101422" y="2976060"/>
                  </a:lnTo>
                  <a:lnTo>
                    <a:pt x="113422" y="3020790"/>
                  </a:lnTo>
                  <a:lnTo>
                    <a:pt x="126060" y="3065254"/>
                  </a:lnTo>
                  <a:lnTo>
                    <a:pt x="139329" y="3109446"/>
                  </a:lnTo>
                  <a:lnTo>
                    <a:pt x="153225" y="3153361"/>
                  </a:lnTo>
                  <a:lnTo>
                    <a:pt x="167743" y="3196993"/>
                  </a:lnTo>
                  <a:lnTo>
                    <a:pt x="182877" y="3240338"/>
                  </a:lnTo>
                  <a:lnTo>
                    <a:pt x="198622" y="3283390"/>
                  </a:lnTo>
                  <a:lnTo>
                    <a:pt x="214972" y="3326143"/>
                  </a:lnTo>
                  <a:lnTo>
                    <a:pt x="231924" y="3368593"/>
                  </a:lnTo>
                  <a:lnTo>
                    <a:pt x="249470" y="3410734"/>
                  </a:lnTo>
                  <a:lnTo>
                    <a:pt x="267607" y="3452561"/>
                  </a:lnTo>
                  <a:lnTo>
                    <a:pt x="286329" y="3494069"/>
                  </a:lnTo>
                  <a:lnTo>
                    <a:pt x="305630" y="3535252"/>
                  </a:lnTo>
                  <a:lnTo>
                    <a:pt x="325506" y="3576105"/>
                  </a:lnTo>
                  <a:lnTo>
                    <a:pt x="345950" y="3616624"/>
                  </a:lnTo>
                  <a:lnTo>
                    <a:pt x="366959" y="3656801"/>
                  </a:lnTo>
                  <a:lnTo>
                    <a:pt x="388526" y="3696634"/>
                  </a:lnTo>
                  <a:lnTo>
                    <a:pt x="410647" y="3736115"/>
                  </a:lnTo>
                  <a:lnTo>
                    <a:pt x="433316" y="3775240"/>
                  </a:lnTo>
                  <a:lnTo>
                    <a:pt x="456527" y="3814003"/>
                  </a:lnTo>
                  <a:lnTo>
                    <a:pt x="480277" y="3852400"/>
                  </a:lnTo>
                  <a:lnTo>
                    <a:pt x="504559" y="3890425"/>
                  </a:lnTo>
                  <a:lnTo>
                    <a:pt x="529368" y="3928073"/>
                  </a:lnTo>
                  <a:lnTo>
                    <a:pt x="554699" y="3965338"/>
                  </a:lnTo>
                  <a:lnTo>
                    <a:pt x="580547" y="4002215"/>
                  </a:lnTo>
                  <a:lnTo>
                    <a:pt x="606906" y="4038699"/>
                  </a:lnTo>
                  <a:lnTo>
                    <a:pt x="633771" y="4074784"/>
                  </a:lnTo>
                  <a:lnTo>
                    <a:pt x="661138" y="4110467"/>
                  </a:lnTo>
                  <a:lnTo>
                    <a:pt x="689000" y="4145740"/>
                  </a:lnTo>
                  <a:lnTo>
                    <a:pt x="717353" y="4180599"/>
                  </a:lnTo>
                  <a:lnTo>
                    <a:pt x="746191" y="4215038"/>
                  </a:lnTo>
                  <a:lnTo>
                    <a:pt x="775509" y="4249053"/>
                  </a:lnTo>
                  <a:lnTo>
                    <a:pt x="805302" y="4282638"/>
                  </a:lnTo>
                  <a:lnTo>
                    <a:pt x="835565" y="4315788"/>
                  </a:lnTo>
                  <a:lnTo>
                    <a:pt x="866291" y="4348497"/>
                  </a:lnTo>
                  <a:lnTo>
                    <a:pt x="897477" y="4380761"/>
                  </a:lnTo>
                  <a:lnTo>
                    <a:pt x="929117" y="4412573"/>
                  </a:lnTo>
                  <a:lnTo>
                    <a:pt x="961205" y="4443929"/>
                  </a:lnTo>
                  <a:lnTo>
                    <a:pt x="993737" y="4474824"/>
                  </a:lnTo>
                  <a:lnTo>
                    <a:pt x="1026707" y="4505251"/>
                  </a:lnTo>
                  <a:lnTo>
                    <a:pt x="1060109" y="4535207"/>
                  </a:lnTo>
                  <a:lnTo>
                    <a:pt x="1093939" y="4564685"/>
                  </a:lnTo>
                  <a:lnTo>
                    <a:pt x="1128192" y="4593680"/>
                  </a:lnTo>
                  <a:lnTo>
                    <a:pt x="1162862" y="4622188"/>
                  </a:lnTo>
                  <a:lnTo>
                    <a:pt x="1197944" y="4650202"/>
                  </a:lnTo>
                  <a:lnTo>
                    <a:pt x="1233432" y="4677718"/>
                  </a:lnTo>
                  <a:lnTo>
                    <a:pt x="1269322" y="4704730"/>
                  </a:lnTo>
                  <a:lnTo>
                    <a:pt x="1305608" y="4731233"/>
                  </a:lnTo>
                  <a:lnTo>
                    <a:pt x="1342285" y="4757222"/>
                  </a:lnTo>
                  <a:lnTo>
                    <a:pt x="1379348" y="4782692"/>
                  </a:lnTo>
                  <a:lnTo>
                    <a:pt x="1416791" y="4807636"/>
                  </a:lnTo>
                  <a:lnTo>
                    <a:pt x="1454609" y="4832051"/>
                  </a:lnTo>
                  <a:lnTo>
                    <a:pt x="1492798" y="4855930"/>
                  </a:lnTo>
                  <a:lnTo>
                    <a:pt x="1531351" y="4879268"/>
                  </a:lnTo>
                  <a:lnTo>
                    <a:pt x="1570263" y="4902061"/>
                  </a:lnTo>
                  <a:lnTo>
                    <a:pt x="1609530" y="4924302"/>
                  </a:lnTo>
                  <a:lnTo>
                    <a:pt x="1649146" y="4945987"/>
                  </a:lnTo>
                  <a:lnTo>
                    <a:pt x="1689106" y="4967110"/>
                  </a:lnTo>
                  <a:lnTo>
                    <a:pt x="1729404" y="4987667"/>
                  </a:lnTo>
                  <a:lnTo>
                    <a:pt x="1770036" y="5007651"/>
                  </a:lnTo>
                  <a:lnTo>
                    <a:pt x="1810995" y="5027057"/>
                  </a:lnTo>
                  <a:lnTo>
                    <a:pt x="1852278" y="5045881"/>
                  </a:lnTo>
                  <a:lnTo>
                    <a:pt x="1893878" y="5064117"/>
                  </a:lnTo>
                  <a:lnTo>
                    <a:pt x="1935790" y="5081759"/>
                  </a:lnTo>
                  <a:lnTo>
                    <a:pt x="1978010" y="5098803"/>
                  </a:lnTo>
                  <a:lnTo>
                    <a:pt x="2020531" y="5115243"/>
                  </a:lnTo>
                  <a:lnTo>
                    <a:pt x="2063349" y="5131074"/>
                  </a:lnTo>
                  <a:lnTo>
                    <a:pt x="2106458" y="5146291"/>
                  </a:lnTo>
                  <a:lnTo>
                    <a:pt x="2149854" y="5160888"/>
                  </a:lnTo>
                  <a:lnTo>
                    <a:pt x="2193530" y="5174860"/>
                  </a:lnTo>
                  <a:lnTo>
                    <a:pt x="2237482" y="5188201"/>
                  </a:lnTo>
                  <a:lnTo>
                    <a:pt x="2281705" y="5200908"/>
                  </a:lnTo>
                  <a:lnTo>
                    <a:pt x="2326192" y="5212973"/>
                  </a:lnTo>
                  <a:lnTo>
                    <a:pt x="2370940" y="5224393"/>
                  </a:lnTo>
                  <a:lnTo>
                    <a:pt x="2415942" y="5235161"/>
                  </a:lnTo>
                  <a:lnTo>
                    <a:pt x="2461194" y="5245273"/>
                  </a:lnTo>
                  <a:lnTo>
                    <a:pt x="2506690" y="5254723"/>
                  </a:lnTo>
                  <a:lnTo>
                    <a:pt x="2552425" y="5263505"/>
                  </a:lnTo>
                  <a:lnTo>
                    <a:pt x="2598393" y="5271616"/>
                  </a:lnTo>
                  <a:lnTo>
                    <a:pt x="2644591" y="5279049"/>
                  </a:lnTo>
                  <a:lnTo>
                    <a:pt x="2691011" y="5285799"/>
                  </a:lnTo>
                  <a:lnTo>
                    <a:pt x="2737649" y="5291861"/>
                  </a:lnTo>
                  <a:lnTo>
                    <a:pt x="2784501" y="5297229"/>
                  </a:lnTo>
                  <a:lnTo>
                    <a:pt x="2831559" y="5301899"/>
                  </a:lnTo>
                  <a:lnTo>
                    <a:pt x="2878820" y="5305865"/>
                  </a:lnTo>
                  <a:lnTo>
                    <a:pt x="2926278" y="5309121"/>
                  </a:lnTo>
                  <a:lnTo>
                    <a:pt x="2973928" y="5311663"/>
                  </a:lnTo>
                  <a:lnTo>
                    <a:pt x="3021765" y="5313485"/>
                  </a:lnTo>
                  <a:lnTo>
                    <a:pt x="3069783" y="5314583"/>
                  </a:lnTo>
                  <a:lnTo>
                    <a:pt x="3117977" y="5314950"/>
                  </a:lnTo>
                  <a:lnTo>
                    <a:pt x="3170227" y="5314518"/>
                  </a:lnTo>
                  <a:lnTo>
                    <a:pt x="3222270" y="5313228"/>
                  </a:lnTo>
                  <a:lnTo>
                    <a:pt x="3274099" y="5311087"/>
                  </a:lnTo>
                  <a:lnTo>
                    <a:pt x="3325708" y="5308101"/>
                  </a:lnTo>
                  <a:lnTo>
                    <a:pt x="3377089" y="5304277"/>
                  </a:lnTo>
                  <a:lnTo>
                    <a:pt x="3428237" y="5299622"/>
                  </a:lnTo>
                  <a:lnTo>
                    <a:pt x="3479144" y="5294141"/>
                  </a:lnTo>
                  <a:lnTo>
                    <a:pt x="3529803" y="5287843"/>
                  </a:lnTo>
                  <a:lnTo>
                    <a:pt x="3580209" y="5280733"/>
                  </a:lnTo>
                  <a:lnTo>
                    <a:pt x="3630354" y="5272819"/>
                  </a:lnTo>
                  <a:lnTo>
                    <a:pt x="3680231" y="5264107"/>
                  </a:lnTo>
                  <a:lnTo>
                    <a:pt x="3729834" y="5254604"/>
                  </a:lnTo>
                  <a:lnTo>
                    <a:pt x="3779157" y="5244316"/>
                  </a:lnTo>
                  <a:lnTo>
                    <a:pt x="3828191" y="5233251"/>
                  </a:lnTo>
                  <a:lnTo>
                    <a:pt x="3876932" y="5221414"/>
                  </a:lnTo>
                  <a:lnTo>
                    <a:pt x="3925371" y="5208813"/>
                  </a:lnTo>
                  <a:lnTo>
                    <a:pt x="3973503" y="5195455"/>
                  </a:lnTo>
                  <a:lnTo>
                    <a:pt x="4021320" y="5181345"/>
                  </a:lnTo>
                  <a:lnTo>
                    <a:pt x="4068816" y="5166492"/>
                  </a:lnTo>
                  <a:lnTo>
                    <a:pt x="4115984" y="5150901"/>
                  </a:lnTo>
                  <a:lnTo>
                    <a:pt x="4162817" y="5134579"/>
                  </a:lnTo>
                  <a:lnTo>
                    <a:pt x="4209310" y="5117533"/>
                  </a:lnTo>
                  <a:lnTo>
                    <a:pt x="4255454" y="5099770"/>
                  </a:lnTo>
                  <a:lnTo>
                    <a:pt x="4301244" y="5081296"/>
                  </a:lnTo>
                  <a:lnTo>
                    <a:pt x="4346672" y="5062118"/>
                  </a:lnTo>
                  <a:lnTo>
                    <a:pt x="4391732" y="5042243"/>
                  </a:lnTo>
                  <a:lnTo>
                    <a:pt x="4436417" y="5021677"/>
                  </a:lnTo>
                  <a:lnTo>
                    <a:pt x="4480721" y="5000428"/>
                  </a:lnTo>
                  <a:lnTo>
                    <a:pt x="4524636" y="4978501"/>
                  </a:lnTo>
                  <a:lnTo>
                    <a:pt x="4568157" y="4955904"/>
                  </a:lnTo>
                  <a:lnTo>
                    <a:pt x="4611276" y="4932643"/>
                  </a:lnTo>
                  <a:lnTo>
                    <a:pt x="4653986" y="4908726"/>
                  </a:lnTo>
                  <a:lnTo>
                    <a:pt x="4696282" y="4884158"/>
                  </a:lnTo>
                  <a:lnTo>
                    <a:pt x="4738155" y="4858946"/>
                  </a:lnTo>
                  <a:lnTo>
                    <a:pt x="4779601" y="4833098"/>
                  </a:lnTo>
                  <a:lnTo>
                    <a:pt x="4820610" y="4806619"/>
                  </a:lnTo>
                  <a:lnTo>
                    <a:pt x="4861179" y="4779518"/>
                  </a:lnTo>
                  <a:lnTo>
                    <a:pt x="5076825" y="4617466"/>
                  </a:lnTo>
                  <a:lnTo>
                    <a:pt x="5076825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2325" y="0"/>
              <a:ext cx="5019675" cy="52197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374" y="746505"/>
            <a:ext cx="5635625" cy="130099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dirty="0">
                <a:solidFill>
                  <a:srgbClr val="FFFFFF"/>
                </a:solidFill>
                <a:latin typeface="+mn-lt"/>
              </a:rPr>
              <a:t>MyPortal: Registering  for Classes</a:t>
            </a:r>
            <a:endParaRPr sz="4400" dirty="0">
              <a:latin typeface="+mn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375" y="2176462"/>
            <a:ext cx="6897370" cy="369973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30504" marR="4376420" indent="-230504" algn="r">
              <a:lnSpc>
                <a:spcPct val="100000"/>
              </a:lnSpc>
              <a:spcBef>
                <a:spcPts val="850"/>
              </a:spcBef>
              <a:buSzPct val="95000"/>
              <a:buFont typeface="Wingdings"/>
              <a:buChar char=""/>
              <a:tabLst>
                <a:tab pos="230504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Registering for classes</a:t>
            </a:r>
            <a:endParaRPr sz="2000" dirty="0">
              <a:cs typeface="Arial"/>
            </a:endParaRPr>
          </a:p>
          <a:p>
            <a:pPr marL="342900" marR="4359275" lvl="1" indent="-342900" algn="r">
              <a:lnSpc>
                <a:spcPct val="100000"/>
              </a:lnSpc>
              <a:spcBef>
                <a:spcPts val="755"/>
              </a:spcBef>
              <a:buFont typeface="Wingdings"/>
              <a:buChar char=""/>
              <a:tabLst>
                <a:tab pos="342900" algn="l"/>
                <a:tab pos="343535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Registration Tab</a:t>
            </a:r>
            <a:endParaRPr sz="2000" dirty="0">
              <a:cs typeface="Arial"/>
            </a:endParaRPr>
          </a:p>
          <a:p>
            <a:pPr marL="1270635" lvl="2" indent="-343535">
              <a:lnSpc>
                <a:spcPct val="100000"/>
              </a:lnSpc>
              <a:spcBef>
                <a:spcPts val="755"/>
              </a:spcBef>
              <a:buFont typeface="Wingdings"/>
              <a:buChar char=""/>
              <a:tabLst>
                <a:tab pos="1270635" algn="l"/>
                <a:tab pos="1271270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Searchable Schedule of Classes</a:t>
            </a:r>
            <a:endParaRPr sz="2000" dirty="0">
              <a:cs typeface="Arial"/>
            </a:endParaRPr>
          </a:p>
          <a:p>
            <a:pPr marL="1270635" lvl="2" indent="-343535">
              <a:lnSpc>
                <a:spcPct val="100000"/>
              </a:lnSpc>
              <a:spcBef>
                <a:spcPts val="750"/>
              </a:spcBef>
              <a:buFont typeface="Wingdings"/>
              <a:buChar char=""/>
              <a:tabLst>
                <a:tab pos="1270635" algn="l"/>
                <a:tab pos="1271270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Select correct term</a:t>
            </a:r>
            <a:endParaRPr sz="2000" dirty="0">
              <a:cs typeface="Arial"/>
            </a:endParaRPr>
          </a:p>
          <a:p>
            <a:pPr marL="1270635" lvl="2" indent="-343535">
              <a:lnSpc>
                <a:spcPct val="100000"/>
              </a:lnSpc>
              <a:spcBef>
                <a:spcPts val="755"/>
              </a:spcBef>
              <a:buFont typeface="Wingdings"/>
              <a:buChar char=""/>
              <a:tabLst>
                <a:tab pos="1270635" algn="l"/>
                <a:tab pos="1271270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Select Subject</a:t>
            </a:r>
            <a:endParaRPr sz="2000" dirty="0">
              <a:cs typeface="Arial"/>
            </a:endParaRPr>
          </a:p>
          <a:p>
            <a:pPr marL="870585" lvl="1" indent="-343535">
              <a:lnSpc>
                <a:spcPct val="100000"/>
              </a:lnSpc>
              <a:spcBef>
                <a:spcPts val="755"/>
              </a:spcBef>
              <a:buFont typeface="Wingdings"/>
              <a:buChar char=""/>
              <a:tabLst>
                <a:tab pos="869950" algn="l"/>
                <a:tab pos="870585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CRN is the 5 digit code that identifies the class</a:t>
            </a:r>
            <a:endParaRPr sz="2000" dirty="0">
              <a:cs typeface="Arial"/>
            </a:endParaRPr>
          </a:p>
          <a:p>
            <a:pPr marL="1270635" lvl="2" indent="-343535">
              <a:lnSpc>
                <a:spcPct val="100000"/>
              </a:lnSpc>
              <a:spcBef>
                <a:spcPts val="830"/>
              </a:spcBef>
              <a:buFont typeface="Wingdings"/>
              <a:buChar char=""/>
              <a:tabLst>
                <a:tab pos="1270635" algn="l"/>
                <a:tab pos="1271270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You can add courses in the Registration Tab</a:t>
            </a:r>
            <a:endParaRPr sz="2000" dirty="0">
              <a:cs typeface="Arial"/>
            </a:endParaRPr>
          </a:p>
          <a:p>
            <a:pPr marL="1728470" lvl="3" indent="-343535">
              <a:lnSpc>
                <a:spcPct val="100000"/>
              </a:lnSpc>
              <a:spcBef>
                <a:spcPts val="755"/>
              </a:spcBef>
              <a:buChar char="•"/>
              <a:tabLst>
                <a:tab pos="1727835" algn="l"/>
                <a:tab pos="1728470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Add or Drop courses</a:t>
            </a:r>
            <a:endParaRPr sz="2000" dirty="0">
              <a:cs typeface="Arial"/>
            </a:endParaRPr>
          </a:p>
          <a:p>
            <a:pPr marL="1728470" lvl="3" indent="-343535">
              <a:lnSpc>
                <a:spcPct val="100000"/>
              </a:lnSpc>
              <a:spcBef>
                <a:spcPts val="755"/>
              </a:spcBef>
              <a:buChar char="•"/>
              <a:tabLst>
                <a:tab pos="1727835" algn="l"/>
                <a:tab pos="1728470" algn="l"/>
              </a:tabLst>
            </a:pPr>
            <a:r>
              <a:rPr sz="2000" dirty="0">
                <a:solidFill>
                  <a:srgbClr val="FFFFFF"/>
                </a:solidFill>
                <a:cs typeface="Arial"/>
              </a:rPr>
              <a:t>Input the CRN in the box and click submit changes</a:t>
            </a:r>
            <a:endParaRPr sz="2000" dirty="0"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487362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>
                <a:latin typeface="+mn-lt"/>
              </a:rPr>
              <a:t>Open Class Finder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47700" y="1752600"/>
            <a:ext cx="6677025" cy="1823085"/>
            <a:chOff x="647700" y="1752600"/>
            <a:chExt cx="6677025" cy="1823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975" y="1752600"/>
              <a:ext cx="6381750" cy="18229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7225" y="2305050"/>
              <a:ext cx="6263640" cy="11430"/>
            </a:xfrm>
            <a:custGeom>
              <a:avLst/>
              <a:gdLst/>
              <a:ahLst/>
              <a:cxnLst/>
              <a:rect l="l" t="t" r="r" b="b"/>
              <a:pathLst>
                <a:path w="6263640" h="11430">
                  <a:moveTo>
                    <a:pt x="0" y="10922"/>
                  </a:moveTo>
                  <a:lnTo>
                    <a:pt x="6263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2175" y="3743325"/>
            <a:ext cx="9458325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229475" y="2905125"/>
            <a:ext cx="4962525" cy="3952875"/>
            <a:chOff x="7229475" y="2905125"/>
            <a:chExt cx="4962525" cy="3952875"/>
          </a:xfrm>
        </p:grpSpPr>
        <p:sp>
          <p:nvSpPr>
            <p:cNvPr id="4" name="object 4"/>
            <p:cNvSpPr/>
            <p:nvPr/>
          </p:nvSpPr>
          <p:spPr>
            <a:xfrm>
              <a:off x="7229475" y="2905125"/>
              <a:ext cx="4962525" cy="3952875"/>
            </a:xfrm>
            <a:custGeom>
              <a:avLst/>
              <a:gdLst/>
              <a:ahLst/>
              <a:cxnLst/>
              <a:rect l="l" t="t" r="r" b="b"/>
              <a:pathLst>
                <a:path w="4962525" h="3952875">
                  <a:moveTo>
                    <a:pt x="2746502" y="0"/>
                  </a:moveTo>
                  <a:lnTo>
                    <a:pt x="2698189" y="417"/>
                  </a:lnTo>
                  <a:lnTo>
                    <a:pt x="2650078" y="1664"/>
                  </a:lnTo>
                  <a:lnTo>
                    <a:pt x="2602176" y="3734"/>
                  </a:lnTo>
                  <a:lnTo>
                    <a:pt x="2554489" y="6620"/>
                  </a:lnTo>
                  <a:lnTo>
                    <a:pt x="2507025" y="10316"/>
                  </a:lnTo>
                  <a:lnTo>
                    <a:pt x="2459790" y="14814"/>
                  </a:lnTo>
                  <a:lnTo>
                    <a:pt x="2412791" y="20108"/>
                  </a:lnTo>
                  <a:lnTo>
                    <a:pt x="2366034" y="26191"/>
                  </a:lnTo>
                  <a:lnTo>
                    <a:pt x="2319527" y="33056"/>
                  </a:lnTo>
                  <a:lnTo>
                    <a:pt x="2273276" y="40696"/>
                  </a:lnTo>
                  <a:lnTo>
                    <a:pt x="2227289" y="49105"/>
                  </a:lnTo>
                  <a:lnTo>
                    <a:pt x="2181571" y="58276"/>
                  </a:lnTo>
                  <a:lnTo>
                    <a:pt x="2136130" y="68201"/>
                  </a:lnTo>
                  <a:lnTo>
                    <a:pt x="2090973" y="78874"/>
                  </a:lnTo>
                  <a:lnTo>
                    <a:pt x="2046106" y="90288"/>
                  </a:lnTo>
                  <a:lnTo>
                    <a:pt x="2001537" y="102437"/>
                  </a:lnTo>
                  <a:lnTo>
                    <a:pt x="1957271" y="115313"/>
                  </a:lnTo>
                  <a:lnTo>
                    <a:pt x="1913316" y="128910"/>
                  </a:lnTo>
                  <a:lnTo>
                    <a:pt x="1869679" y="143221"/>
                  </a:lnTo>
                  <a:lnTo>
                    <a:pt x="1826366" y="158239"/>
                  </a:lnTo>
                  <a:lnTo>
                    <a:pt x="1783384" y="173957"/>
                  </a:lnTo>
                  <a:lnTo>
                    <a:pt x="1740740" y="190369"/>
                  </a:lnTo>
                  <a:lnTo>
                    <a:pt x="1698441" y="207467"/>
                  </a:lnTo>
                  <a:lnTo>
                    <a:pt x="1656494" y="225244"/>
                  </a:lnTo>
                  <a:lnTo>
                    <a:pt x="1614905" y="243695"/>
                  </a:lnTo>
                  <a:lnTo>
                    <a:pt x="1573682" y="262812"/>
                  </a:lnTo>
                  <a:lnTo>
                    <a:pt x="1532830" y="282588"/>
                  </a:lnTo>
                  <a:lnTo>
                    <a:pt x="1492358" y="303017"/>
                  </a:lnTo>
                  <a:lnTo>
                    <a:pt x="1452271" y="324091"/>
                  </a:lnTo>
                  <a:lnTo>
                    <a:pt x="1412577" y="345804"/>
                  </a:lnTo>
                  <a:lnTo>
                    <a:pt x="1373281" y="368149"/>
                  </a:lnTo>
                  <a:lnTo>
                    <a:pt x="1334392" y="391120"/>
                  </a:lnTo>
                  <a:lnTo>
                    <a:pt x="1295916" y="414708"/>
                  </a:lnTo>
                  <a:lnTo>
                    <a:pt x="1257860" y="438908"/>
                  </a:lnTo>
                  <a:lnTo>
                    <a:pt x="1220230" y="463713"/>
                  </a:lnTo>
                  <a:lnTo>
                    <a:pt x="1183033" y="489116"/>
                  </a:lnTo>
                  <a:lnTo>
                    <a:pt x="1146277" y="515110"/>
                  </a:lnTo>
                  <a:lnTo>
                    <a:pt x="1109967" y="541688"/>
                  </a:lnTo>
                  <a:lnTo>
                    <a:pt x="1074112" y="568844"/>
                  </a:lnTo>
                  <a:lnTo>
                    <a:pt x="1038717" y="596570"/>
                  </a:lnTo>
                  <a:lnTo>
                    <a:pt x="1003789" y="624859"/>
                  </a:lnTo>
                  <a:lnTo>
                    <a:pt x="969335" y="653706"/>
                  </a:lnTo>
                  <a:lnTo>
                    <a:pt x="935362" y="683103"/>
                  </a:lnTo>
                  <a:lnTo>
                    <a:pt x="901877" y="713043"/>
                  </a:lnTo>
                  <a:lnTo>
                    <a:pt x="868887" y="743520"/>
                  </a:lnTo>
                  <a:lnTo>
                    <a:pt x="836398" y="774527"/>
                  </a:lnTo>
                  <a:lnTo>
                    <a:pt x="804418" y="806056"/>
                  </a:lnTo>
                  <a:lnTo>
                    <a:pt x="772952" y="838101"/>
                  </a:lnTo>
                  <a:lnTo>
                    <a:pt x="742008" y="870655"/>
                  </a:lnTo>
                  <a:lnTo>
                    <a:pt x="711593" y="903712"/>
                  </a:lnTo>
                  <a:lnTo>
                    <a:pt x="681713" y="937265"/>
                  </a:lnTo>
                  <a:lnTo>
                    <a:pt x="652375" y="971306"/>
                  </a:lnTo>
                  <a:lnTo>
                    <a:pt x="623587" y="1005829"/>
                  </a:lnTo>
                  <a:lnTo>
                    <a:pt x="595354" y="1040827"/>
                  </a:lnTo>
                  <a:lnTo>
                    <a:pt x="567684" y="1076293"/>
                  </a:lnTo>
                  <a:lnTo>
                    <a:pt x="540584" y="1112221"/>
                  </a:lnTo>
                  <a:lnTo>
                    <a:pt x="514059" y="1148603"/>
                  </a:lnTo>
                  <a:lnTo>
                    <a:pt x="488118" y="1185433"/>
                  </a:lnTo>
                  <a:lnTo>
                    <a:pt x="462767" y="1222704"/>
                  </a:lnTo>
                  <a:lnTo>
                    <a:pt x="438013" y="1260410"/>
                  </a:lnTo>
                  <a:lnTo>
                    <a:pt x="413861" y="1298542"/>
                  </a:lnTo>
                  <a:lnTo>
                    <a:pt x="390321" y="1337095"/>
                  </a:lnTo>
                  <a:lnTo>
                    <a:pt x="367397" y="1376062"/>
                  </a:lnTo>
                  <a:lnTo>
                    <a:pt x="345097" y="1415436"/>
                  </a:lnTo>
                  <a:lnTo>
                    <a:pt x="323429" y="1455209"/>
                  </a:lnTo>
                  <a:lnTo>
                    <a:pt x="302397" y="1495376"/>
                  </a:lnTo>
                  <a:lnTo>
                    <a:pt x="282010" y="1535929"/>
                  </a:lnTo>
                  <a:lnTo>
                    <a:pt x="262274" y="1576862"/>
                  </a:lnTo>
                  <a:lnTo>
                    <a:pt x="243196" y="1618167"/>
                  </a:lnTo>
                  <a:lnTo>
                    <a:pt x="224783" y="1659839"/>
                  </a:lnTo>
                  <a:lnTo>
                    <a:pt x="207042" y="1701869"/>
                  </a:lnTo>
                  <a:lnTo>
                    <a:pt x="189979" y="1744252"/>
                  </a:lnTo>
                  <a:lnTo>
                    <a:pt x="173601" y="1786980"/>
                  </a:lnTo>
                  <a:lnTo>
                    <a:pt x="157915" y="1830047"/>
                  </a:lnTo>
                  <a:lnTo>
                    <a:pt x="142927" y="1873446"/>
                  </a:lnTo>
                  <a:lnTo>
                    <a:pt x="128646" y="1917169"/>
                  </a:lnTo>
                  <a:lnTo>
                    <a:pt x="115077" y="1961211"/>
                  </a:lnTo>
                  <a:lnTo>
                    <a:pt x="102227" y="2005564"/>
                  </a:lnTo>
                  <a:lnTo>
                    <a:pt x="90103" y="2050222"/>
                  </a:lnTo>
                  <a:lnTo>
                    <a:pt x="78712" y="2095177"/>
                  </a:lnTo>
                  <a:lnTo>
                    <a:pt x="68061" y="2140423"/>
                  </a:lnTo>
                  <a:lnTo>
                    <a:pt x="58156" y="2185954"/>
                  </a:lnTo>
                  <a:lnTo>
                    <a:pt x="49004" y="2231761"/>
                  </a:lnTo>
                  <a:lnTo>
                    <a:pt x="40613" y="2277839"/>
                  </a:lnTo>
                  <a:lnTo>
                    <a:pt x="32988" y="2324180"/>
                  </a:lnTo>
                  <a:lnTo>
                    <a:pt x="26137" y="2370778"/>
                  </a:lnTo>
                  <a:lnTo>
                    <a:pt x="20067" y="2417626"/>
                  </a:lnTo>
                  <a:lnTo>
                    <a:pt x="14784" y="2464718"/>
                  </a:lnTo>
                  <a:lnTo>
                    <a:pt x="10295" y="2512045"/>
                  </a:lnTo>
                  <a:lnTo>
                    <a:pt x="6607" y="2559602"/>
                  </a:lnTo>
                  <a:lnTo>
                    <a:pt x="3726" y="2607382"/>
                  </a:lnTo>
                  <a:lnTo>
                    <a:pt x="1660" y="2655377"/>
                  </a:lnTo>
                  <a:lnTo>
                    <a:pt x="416" y="2703581"/>
                  </a:lnTo>
                  <a:lnTo>
                    <a:pt x="0" y="2751988"/>
                  </a:lnTo>
                  <a:lnTo>
                    <a:pt x="474" y="2803689"/>
                  </a:lnTo>
                  <a:lnTo>
                    <a:pt x="1894" y="2855159"/>
                  </a:lnTo>
                  <a:lnTo>
                    <a:pt x="4249" y="2906390"/>
                  </a:lnTo>
                  <a:lnTo>
                    <a:pt x="7532" y="2957373"/>
                  </a:lnTo>
                  <a:lnTo>
                    <a:pt x="11734" y="3008099"/>
                  </a:lnTo>
                  <a:lnTo>
                    <a:pt x="16848" y="3058561"/>
                  </a:lnTo>
                  <a:lnTo>
                    <a:pt x="22865" y="3108751"/>
                  </a:lnTo>
                  <a:lnTo>
                    <a:pt x="29777" y="3158659"/>
                  </a:lnTo>
                  <a:lnTo>
                    <a:pt x="37576" y="3208277"/>
                  </a:lnTo>
                  <a:lnTo>
                    <a:pt x="46253" y="3257598"/>
                  </a:lnTo>
                  <a:lnTo>
                    <a:pt x="55800" y="3306613"/>
                  </a:lnTo>
                  <a:lnTo>
                    <a:pt x="66209" y="3355313"/>
                  </a:lnTo>
                  <a:lnTo>
                    <a:pt x="77472" y="3403691"/>
                  </a:lnTo>
                  <a:lnTo>
                    <a:pt x="89581" y="3451737"/>
                  </a:lnTo>
                  <a:lnTo>
                    <a:pt x="102527" y="3499445"/>
                  </a:lnTo>
                  <a:lnTo>
                    <a:pt x="116301" y="3546804"/>
                  </a:lnTo>
                  <a:lnTo>
                    <a:pt x="130897" y="3593808"/>
                  </a:lnTo>
                  <a:lnTo>
                    <a:pt x="146305" y="3640447"/>
                  </a:lnTo>
                  <a:lnTo>
                    <a:pt x="162518" y="3686714"/>
                  </a:lnTo>
                  <a:lnTo>
                    <a:pt x="179527" y="3732599"/>
                  </a:lnTo>
                  <a:lnTo>
                    <a:pt x="197323" y="3778096"/>
                  </a:lnTo>
                  <a:lnTo>
                    <a:pt x="215900" y="3823195"/>
                  </a:lnTo>
                  <a:lnTo>
                    <a:pt x="278129" y="3952875"/>
                  </a:lnTo>
                  <a:lnTo>
                    <a:pt x="4962525" y="3952875"/>
                  </a:lnTo>
                  <a:lnTo>
                    <a:pt x="4962525" y="1130935"/>
                  </a:lnTo>
                  <a:lnTo>
                    <a:pt x="4865878" y="1001522"/>
                  </a:lnTo>
                  <a:lnTo>
                    <a:pt x="4834718" y="964353"/>
                  </a:lnTo>
                  <a:lnTo>
                    <a:pt x="4802921" y="927747"/>
                  </a:lnTo>
                  <a:lnTo>
                    <a:pt x="4770494" y="891713"/>
                  </a:lnTo>
                  <a:lnTo>
                    <a:pt x="4737446" y="856259"/>
                  </a:lnTo>
                  <a:lnTo>
                    <a:pt x="4703786" y="821392"/>
                  </a:lnTo>
                  <a:lnTo>
                    <a:pt x="4669523" y="787123"/>
                  </a:lnTo>
                  <a:lnTo>
                    <a:pt x="4634664" y="753460"/>
                  </a:lnTo>
                  <a:lnTo>
                    <a:pt x="4599219" y="720410"/>
                  </a:lnTo>
                  <a:lnTo>
                    <a:pt x="4563196" y="687984"/>
                  </a:lnTo>
                  <a:lnTo>
                    <a:pt x="4526603" y="656188"/>
                  </a:lnTo>
                  <a:lnTo>
                    <a:pt x="4489449" y="625033"/>
                  </a:lnTo>
                  <a:lnTo>
                    <a:pt x="4451743" y="594526"/>
                  </a:lnTo>
                  <a:lnTo>
                    <a:pt x="4413493" y="564676"/>
                  </a:lnTo>
                  <a:lnTo>
                    <a:pt x="4374708" y="535491"/>
                  </a:lnTo>
                  <a:lnTo>
                    <a:pt x="4335396" y="506981"/>
                  </a:lnTo>
                  <a:lnTo>
                    <a:pt x="4295566" y="479154"/>
                  </a:lnTo>
                  <a:lnTo>
                    <a:pt x="4255227" y="452018"/>
                  </a:lnTo>
                  <a:lnTo>
                    <a:pt x="4214386" y="425581"/>
                  </a:lnTo>
                  <a:lnTo>
                    <a:pt x="4173053" y="399854"/>
                  </a:lnTo>
                  <a:lnTo>
                    <a:pt x="4131236" y="374843"/>
                  </a:lnTo>
                  <a:lnTo>
                    <a:pt x="4088944" y="350558"/>
                  </a:lnTo>
                  <a:lnTo>
                    <a:pt x="4046185" y="327007"/>
                  </a:lnTo>
                  <a:lnTo>
                    <a:pt x="4002968" y="304199"/>
                  </a:lnTo>
                  <a:lnTo>
                    <a:pt x="3959301" y="282142"/>
                  </a:lnTo>
                  <a:lnTo>
                    <a:pt x="3915192" y="260846"/>
                  </a:lnTo>
                  <a:lnTo>
                    <a:pt x="3870652" y="240317"/>
                  </a:lnTo>
                  <a:lnTo>
                    <a:pt x="3825687" y="220566"/>
                  </a:lnTo>
                  <a:lnTo>
                    <a:pt x="3780307" y="201601"/>
                  </a:lnTo>
                  <a:lnTo>
                    <a:pt x="3734520" y="183429"/>
                  </a:lnTo>
                  <a:lnTo>
                    <a:pt x="3688334" y="166061"/>
                  </a:lnTo>
                  <a:lnTo>
                    <a:pt x="3641759" y="149504"/>
                  </a:lnTo>
                  <a:lnTo>
                    <a:pt x="3594802" y="133767"/>
                  </a:lnTo>
                  <a:lnTo>
                    <a:pt x="3547473" y="118858"/>
                  </a:lnTo>
                  <a:lnTo>
                    <a:pt x="3499780" y="104787"/>
                  </a:lnTo>
                  <a:lnTo>
                    <a:pt x="3451731" y="91561"/>
                  </a:lnTo>
                  <a:lnTo>
                    <a:pt x="3403335" y="79189"/>
                  </a:lnTo>
                  <a:lnTo>
                    <a:pt x="3354600" y="67681"/>
                  </a:lnTo>
                  <a:lnTo>
                    <a:pt x="3305536" y="57043"/>
                  </a:lnTo>
                  <a:lnTo>
                    <a:pt x="3256150" y="47286"/>
                  </a:lnTo>
                  <a:lnTo>
                    <a:pt x="3206452" y="38418"/>
                  </a:lnTo>
                  <a:lnTo>
                    <a:pt x="3156449" y="30446"/>
                  </a:lnTo>
                  <a:lnTo>
                    <a:pt x="3106151" y="23380"/>
                  </a:lnTo>
                  <a:lnTo>
                    <a:pt x="3055565" y="17229"/>
                  </a:lnTo>
                  <a:lnTo>
                    <a:pt x="3004701" y="12000"/>
                  </a:lnTo>
                  <a:lnTo>
                    <a:pt x="2953567" y="7703"/>
                  </a:lnTo>
                  <a:lnTo>
                    <a:pt x="2902171" y="4345"/>
                  </a:lnTo>
                  <a:lnTo>
                    <a:pt x="2850523" y="1937"/>
                  </a:lnTo>
                  <a:lnTo>
                    <a:pt x="2798630" y="485"/>
                  </a:lnTo>
                  <a:lnTo>
                    <a:pt x="2746502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400" y="3076575"/>
              <a:ext cx="4800600" cy="378142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0426" y="1340230"/>
            <a:ext cx="5215573" cy="130099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dirty="0">
                <a:solidFill>
                  <a:srgbClr val="FFFFFF"/>
                </a:solidFill>
                <a:latin typeface="+mn-lt"/>
              </a:rPr>
              <a:t>Steps for Priority  Registration</a:t>
            </a:r>
            <a:endParaRPr sz="4400" dirty="0">
              <a:latin typeface="+mn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0938" y="2870898"/>
            <a:ext cx="5839461" cy="2457083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27050" marR="90805" indent="-514984">
              <a:lnSpc>
                <a:spcPts val="1950"/>
              </a:lnSpc>
              <a:spcBef>
                <a:spcPts val="340"/>
              </a:spcBef>
              <a:buFont typeface="+mj-lt"/>
              <a:buAutoNum type="arabicPeriod"/>
              <a:tabLst>
                <a:tab pos="527050" algn="l"/>
                <a:tab pos="527685" algn="l"/>
              </a:tabLst>
            </a:pPr>
            <a:r>
              <a:rPr sz="1800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Turn in your DRC New Student Orientation  Checklist</a:t>
            </a:r>
            <a:endParaRPr sz="1800" dirty="0">
              <a:latin typeface="Calibri" panose="020F0502020204030204" pitchFamily="34" charset="0"/>
              <a:cs typeface="Arial"/>
            </a:endParaRPr>
          </a:p>
          <a:p>
            <a:pPr marL="527050" marR="5080" indent="-514984">
              <a:lnSpc>
                <a:spcPts val="1950"/>
              </a:lnSpc>
              <a:spcBef>
                <a:spcPts val="985"/>
              </a:spcBef>
              <a:buFont typeface="+mj-lt"/>
              <a:buAutoNum type="arabicPeriod"/>
              <a:tabLst>
                <a:tab pos="527050" algn="l"/>
                <a:tab pos="527685" algn="l"/>
              </a:tabLst>
            </a:pPr>
            <a:r>
              <a:rPr sz="1800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See an Academic Coach or Accommodation  Coordinator</a:t>
            </a:r>
            <a:endParaRPr lang="en-US" dirty="0">
              <a:latin typeface="Calibri" panose="020F0502020204030204" pitchFamily="34" charset="0"/>
              <a:cs typeface="Arial"/>
            </a:endParaRPr>
          </a:p>
          <a:p>
            <a:pPr marL="984250" marR="5080" lvl="1" indent="-514984">
              <a:lnSpc>
                <a:spcPts val="1950"/>
              </a:lnSpc>
              <a:spcBef>
                <a:spcPts val="985"/>
              </a:spcBef>
              <a:buFont typeface="Arial" panose="020B0604020202020204" pitchFamily="34" charset="0"/>
              <a:buChar char="•"/>
              <a:tabLst>
                <a:tab pos="527050" algn="l"/>
                <a:tab pos="527685" algn="l"/>
              </a:tabLst>
            </a:pPr>
            <a:r>
              <a:rPr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Complete Priority Registration Form</a:t>
            </a:r>
            <a:endParaRPr lang="en-US" dirty="0">
              <a:latin typeface="Calibri" panose="020F0502020204030204" pitchFamily="34" charset="0"/>
              <a:cs typeface="Arial"/>
            </a:endParaRPr>
          </a:p>
          <a:p>
            <a:pPr marL="527050" marR="5080" indent="-514984">
              <a:lnSpc>
                <a:spcPts val="1950"/>
              </a:lnSpc>
              <a:spcBef>
                <a:spcPts val="985"/>
              </a:spcBef>
              <a:buFont typeface="+mj-lt"/>
              <a:buAutoNum type="arabicPeriod"/>
              <a:tabLst>
                <a:tab pos="527050" algn="l"/>
                <a:tab pos="527685" algn="l"/>
              </a:tabLst>
            </a:pPr>
            <a:r>
              <a:rPr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Check in MyPortal in the Registration Tab</a:t>
            </a:r>
            <a:endParaRPr dirty="0">
              <a:latin typeface="Calibri" panose="020F0502020204030204" pitchFamily="34" charset="0"/>
              <a:cs typeface="Arial"/>
            </a:endParaRPr>
          </a:p>
          <a:p>
            <a:pPr marL="984885" lvl="1" indent="-514984">
              <a:lnSpc>
                <a:spcPct val="100000"/>
              </a:lnSpc>
              <a:spcBef>
                <a:spcPts val="240"/>
              </a:spcBef>
              <a:buFont typeface="Arial" panose="020B0604020202020204" pitchFamily="34" charset="0"/>
              <a:buChar char="•"/>
              <a:tabLst>
                <a:tab pos="984250" algn="l"/>
                <a:tab pos="984885" algn="l"/>
              </a:tabLst>
            </a:pPr>
            <a:r>
              <a:rPr sz="1800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Click “Get Date to Register”</a:t>
            </a:r>
            <a:endParaRPr sz="1800" dirty="0">
              <a:latin typeface="Calibri" panose="020F0502020204030204" pitchFamily="34" charset="0"/>
              <a:cs typeface="Arial"/>
            </a:endParaRPr>
          </a:p>
          <a:p>
            <a:pPr marL="527050" marR="144145" indent="-514984">
              <a:lnSpc>
                <a:spcPts val="1950"/>
              </a:lnSpc>
              <a:spcBef>
                <a:spcPts val="1010"/>
              </a:spcBef>
              <a:buFont typeface="+mj-lt"/>
              <a:buAutoNum type="arabicPeriod"/>
              <a:tabLst>
                <a:tab pos="527050" algn="l"/>
                <a:tab pos="527685" algn="l"/>
              </a:tabLst>
            </a:pPr>
            <a:r>
              <a:rPr sz="1800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Check when Priority Registration is for the  quarter</a:t>
            </a:r>
            <a:endParaRPr sz="1800" dirty="0">
              <a:latin typeface="Calibri" panose="020F0502020204030204" pitchFamily="34" charset="0"/>
              <a:cs typeface="Arial"/>
            </a:endParaRPr>
          </a:p>
          <a:p>
            <a:pPr marL="984885" lvl="1" indent="-514984">
              <a:lnSpc>
                <a:spcPct val="100000"/>
              </a:lnSpc>
              <a:spcBef>
                <a:spcPts val="290"/>
              </a:spcBef>
              <a:buClr>
                <a:srgbClr val="FFFFFF"/>
              </a:buClr>
              <a:buFont typeface="Arial" panose="020B0604020202020204" pitchFamily="34" charset="0"/>
              <a:buChar char="•"/>
              <a:tabLst>
                <a:tab pos="984250" algn="l"/>
                <a:tab pos="984885" algn="l"/>
              </a:tabLst>
            </a:pPr>
            <a:r>
              <a:rPr sz="1800" b="1" u="heavy" dirty="0">
                <a:solidFill>
                  <a:schemeClr val="bg1"/>
                </a:solidFill>
                <a:uFill>
                  <a:solidFill>
                    <a:srgbClr val="0462C1"/>
                  </a:solidFill>
                </a:uFill>
                <a:latin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https://foothill.edu/calendar/</a:t>
            </a:r>
            <a:endParaRPr sz="1800" b="1" dirty="0">
              <a:solidFill>
                <a:schemeClr val="bg1"/>
              </a:solidFill>
              <a:latin typeface="Calibri" panose="020F050202020403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324475"/>
              <a:ext cx="12192000" cy="733425"/>
            </a:xfrm>
            <a:custGeom>
              <a:avLst/>
              <a:gdLst/>
              <a:ahLst/>
              <a:cxnLst/>
              <a:rect l="l" t="t" r="r" b="b"/>
              <a:pathLst>
                <a:path w="12192000" h="733425">
                  <a:moveTo>
                    <a:pt x="1219200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2192000" y="73342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238750"/>
              <a:ext cx="12192000" cy="895350"/>
            </a:xfrm>
            <a:custGeom>
              <a:avLst/>
              <a:gdLst/>
              <a:ahLst/>
              <a:cxnLst/>
              <a:rect l="l" t="t" r="r" b="b"/>
              <a:pathLst>
                <a:path w="12192000" h="895350">
                  <a:moveTo>
                    <a:pt x="0" y="0"/>
                  </a:moveTo>
                  <a:lnTo>
                    <a:pt x="12192000" y="0"/>
                  </a:lnTo>
                </a:path>
                <a:path w="12192000" h="895350">
                  <a:moveTo>
                    <a:pt x="0" y="895350"/>
                  </a:moveTo>
                  <a:lnTo>
                    <a:pt x="12192000" y="89535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2314" y="5402693"/>
            <a:ext cx="816737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dirty="0">
                <a:solidFill>
                  <a:srgbClr val="FFFFFF"/>
                </a:solidFill>
              </a:rPr>
              <a:t>Let us help make </a:t>
            </a:r>
            <a:r>
              <a:rPr sz="3600" i="1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3600" dirty="0">
                <a:solidFill>
                  <a:srgbClr val="FFFFFF"/>
                </a:solidFill>
              </a:rPr>
              <a:t>dreams a reality!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4275" y="323850"/>
            <a:ext cx="4333875" cy="6210300"/>
          </a:xfrm>
          <a:custGeom>
            <a:avLst/>
            <a:gdLst/>
            <a:ahLst/>
            <a:cxnLst/>
            <a:rect l="l" t="t" r="r" b="b"/>
            <a:pathLst>
              <a:path w="4333875" h="6210300">
                <a:moveTo>
                  <a:pt x="4333875" y="0"/>
                </a:moveTo>
                <a:lnTo>
                  <a:pt x="0" y="0"/>
                </a:lnTo>
                <a:lnTo>
                  <a:pt x="0" y="6210300"/>
                </a:lnTo>
                <a:lnTo>
                  <a:pt x="4333875" y="6210300"/>
                </a:lnTo>
                <a:lnTo>
                  <a:pt x="4333875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323850"/>
            <a:ext cx="7058025" cy="41052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096884" y="506264"/>
            <a:ext cx="3208655" cy="8778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800" b="1" dirty="0">
                <a:solidFill>
                  <a:srgbClr val="FFFFFF"/>
                </a:solidFill>
                <a:latin typeface="+mj-lt"/>
              </a:rPr>
              <a:t>Setting yourself up for success:</a:t>
            </a:r>
            <a:endParaRPr sz="2800" b="1" dirty="0">
              <a:latin typeface="+mj-l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04860" y="1566481"/>
            <a:ext cx="3608704" cy="381899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4965" marR="5080" indent="-342900">
              <a:lnSpc>
                <a:spcPts val="218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FFFFFF"/>
                </a:solidFill>
                <a:cs typeface="Arial"/>
              </a:rPr>
              <a:t>See DRC New Student Orientation  Checklist</a:t>
            </a:r>
            <a:endParaRPr lang="en-US" sz="2000" dirty="0">
              <a:cs typeface="Arial"/>
            </a:endParaRPr>
          </a:p>
          <a:p>
            <a:pPr marL="354965" marR="5080" indent="-342900">
              <a:lnSpc>
                <a:spcPts val="218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FFFFFF"/>
                </a:solidFill>
                <a:cs typeface="Arial"/>
              </a:rPr>
              <a:t>Syllabi are the roadmap to  understand and succeeding in  your course</a:t>
            </a:r>
            <a:endParaRPr lang="en-US" sz="2000" dirty="0">
              <a:cs typeface="Arial"/>
            </a:endParaRPr>
          </a:p>
          <a:p>
            <a:pPr marL="354965" marR="5080" indent="-342900">
              <a:lnSpc>
                <a:spcPts val="218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FFFFFF"/>
                </a:solidFill>
                <a:cs typeface="Arial"/>
              </a:rPr>
              <a:t>Office Hours are the first line of  defense</a:t>
            </a:r>
            <a:endParaRPr lang="en-US" sz="2000" dirty="0">
              <a:cs typeface="Arial"/>
            </a:endParaRPr>
          </a:p>
          <a:p>
            <a:pPr marL="354965" marR="5080" indent="-342900">
              <a:lnSpc>
                <a:spcPts val="218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FFFFFF"/>
                </a:solidFill>
                <a:cs typeface="Arial"/>
              </a:rPr>
              <a:t>See your Academic Coach and  Counselor</a:t>
            </a:r>
            <a:endParaRPr lang="en-US" sz="2000" dirty="0">
              <a:cs typeface="Arial"/>
            </a:endParaRPr>
          </a:p>
          <a:p>
            <a:pPr marL="354965" marR="5080" indent="-342900">
              <a:lnSpc>
                <a:spcPts val="218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FFFFFF"/>
                </a:solidFill>
                <a:cs typeface="Arial"/>
              </a:rPr>
              <a:t>Utilize DRC &amp; Campus services</a:t>
            </a:r>
            <a:endParaRPr lang="en-US" sz="2000" dirty="0">
              <a:cs typeface="Arial"/>
            </a:endParaRPr>
          </a:p>
          <a:p>
            <a:pPr marL="354965" marR="5080" indent="-342900">
              <a:lnSpc>
                <a:spcPts val="218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FFFFFF"/>
                </a:solidFill>
                <a:cs typeface="Arial"/>
              </a:rPr>
              <a:t>Advocate for yourself</a:t>
            </a:r>
            <a:endParaRPr lang="en-US" sz="2000" dirty="0">
              <a:cs typeface="Arial"/>
            </a:endParaRPr>
          </a:p>
          <a:p>
            <a:pPr marL="354965" marR="5080" indent="-342900">
              <a:lnSpc>
                <a:spcPts val="2180"/>
              </a:lnSpc>
              <a:spcBef>
                <a:spcPts val="380"/>
              </a:spcBef>
              <a:buFont typeface="Arial" panose="020B0604020202020204" pitchFamily="34" charset="0"/>
              <a:buChar char="•"/>
            </a:pPr>
            <a:r>
              <a:rPr sz="2000" dirty="0">
                <a:solidFill>
                  <a:srgbClr val="FFFFFF"/>
                </a:solidFill>
                <a:cs typeface="Arial"/>
              </a:rPr>
              <a:t>Incorporate self-care</a:t>
            </a:r>
            <a:endParaRPr sz="2000" dirty="0"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D7505D-0EDB-4D12-A69F-62A58E97FB07}"/>
              </a:ext>
            </a:extLst>
          </p:cNvPr>
          <p:cNvSpPr/>
          <p:nvPr/>
        </p:nvSpPr>
        <p:spPr>
          <a:xfrm>
            <a:off x="323850" y="4495800"/>
            <a:ext cx="7058025" cy="203835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35E5F4-1595-4D14-AECD-8167D1B64A71}"/>
              </a:ext>
            </a:extLst>
          </p:cNvPr>
          <p:cNvSpPr/>
          <p:nvPr/>
        </p:nvSpPr>
        <p:spPr>
          <a:xfrm>
            <a:off x="-427230" y="5053310"/>
            <a:ext cx="8007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52215">
              <a:lnSpc>
                <a:spcPct val="100000"/>
              </a:lnSpc>
              <a:spcBef>
                <a:spcPts val="4820"/>
              </a:spcBef>
            </a:pPr>
            <a:r>
              <a:rPr lang="en-US" sz="5400" dirty="0">
                <a:solidFill>
                  <a:srgbClr val="FFFFFF"/>
                </a:solidFill>
                <a:latin typeface="Calibri" panose="020F0502020204030204" pitchFamily="34" charset="0"/>
                <a:cs typeface="Arial"/>
              </a:rPr>
              <a:t>Success Skills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65947" y="1013797"/>
            <a:ext cx="4571684" cy="914353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530"/>
              </a:spcBef>
            </a:pPr>
            <a:r>
              <a:rPr sz="3050" dirty="0"/>
              <a:t>Foothill Student Success &amp;  Support Resources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825" y="2200275"/>
            <a:ext cx="4248150" cy="404812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324599" y="3962400"/>
            <a:ext cx="2495522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Tutoring</a:t>
            </a:r>
            <a:endParaRPr sz="1800" dirty="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har char="•"/>
              <a:tabLst>
                <a:tab pos="298450" algn="l"/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TLC</a:t>
            </a: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har char="•"/>
              <a:tabLst>
                <a:tab pos="298450" algn="l"/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STEM</a:t>
            </a:r>
          </a:p>
          <a:p>
            <a:pPr marL="298450" indent="-286385">
              <a:lnSpc>
                <a:spcPct val="100000"/>
              </a:lnSpc>
              <a:spcBef>
                <a:spcPts val="15"/>
              </a:spcBef>
              <a:buChar char="•"/>
              <a:tabLst>
                <a:tab pos="298450" algn="l"/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Foundations Lab</a:t>
            </a:r>
          </a:p>
          <a:p>
            <a:pPr marL="298450" indent="-286385">
              <a:lnSpc>
                <a:spcPct val="100000"/>
              </a:lnSpc>
              <a:spcBef>
                <a:spcPts val="20"/>
              </a:spcBef>
              <a:buChar char="•"/>
              <a:tabLst>
                <a:tab pos="298450" algn="l"/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Pass the Torch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8796EB-2311-4108-BBA1-5894737DE522}"/>
              </a:ext>
            </a:extLst>
          </p:cNvPr>
          <p:cNvSpPr/>
          <p:nvPr/>
        </p:nvSpPr>
        <p:spPr>
          <a:xfrm>
            <a:off x="6324600" y="1470973"/>
            <a:ext cx="2495521" cy="209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cs typeface="Arial"/>
              </a:rPr>
              <a:t>Financial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Financial Aid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Online BOG Waiver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Schoettler Book Voucher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EOPS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dirty="0"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BDD02B-BF03-4869-AB38-E59CC9677BBD}"/>
              </a:ext>
            </a:extLst>
          </p:cNvPr>
          <p:cNvSpPr/>
          <p:nvPr/>
        </p:nvSpPr>
        <p:spPr>
          <a:xfrm>
            <a:off x="9319642" y="1470932"/>
            <a:ext cx="2708966" cy="209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cs typeface="Arial"/>
              </a:rPr>
              <a:t>Student Engagement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ORGSYNC-Clubs and Student Activities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CAP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Student Clubs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Student Government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dirty="0"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229813-23B0-4CE1-BD9C-10F47706C367}"/>
              </a:ext>
            </a:extLst>
          </p:cNvPr>
          <p:cNvSpPr/>
          <p:nvPr/>
        </p:nvSpPr>
        <p:spPr>
          <a:xfrm>
            <a:off x="9319642" y="3962400"/>
            <a:ext cx="2708966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cs typeface="Arial"/>
              </a:rPr>
              <a:t>Campus Resources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Psychological Services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Transfer Center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Health Services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Learning Communities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9455" y="2414524"/>
            <a:ext cx="3203575" cy="191198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640"/>
              </a:spcBef>
            </a:pPr>
            <a:r>
              <a:rPr sz="4400" dirty="0">
                <a:solidFill>
                  <a:srgbClr val="FFFFFF"/>
                </a:solidFill>
                <a:cs typeface="Arial"/>
              </a:rPr>
              <a:t>Tools for  Transition and  Work</a:t>
            </a:r>
            <a:endParaRPr sz="4400"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0" y="381000"/>
            <a:ext cx="5791200" cy="4376198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spcBef>
                <a:spcPts val="825"/>
              </a:spcBef>
            </a:pPr>
            <a:endParaRPr sz="2400" dirty="0">
              <a:cs typeface="Arial"/>
            </a:endParaRPr>
          </a:p>
          <a:p>
            <a:pPr marL="869950" indent="-342900">
              <a:spcBef>
                <a:spcPts val="725"/>
              </a:spcBef>
              <a:buFont typeface="Arial" panose="020B0604020202020204" pitchFamily="34" charset="0"/>
              <a:buChar char="•"/>
            </a:pPr>
            <a:r>
              <a:rPr sz="2400" dirty="0">
                <a:cs typeface="Arial"/>
              </a:rPr>
              <a:t>Experience college life</a:t>
            </a:r>
          </a:p>
          <a:p>
            <a:pPr marL="869950" marR="271145" indent="-342900">
              <a:spcBef>
                <a:spcPts val="944"/>
              </a:spcBef>
              <a:buFont typeface="Arial" panose="020B0604020202020204" pitchFamily="34" charset="0"/>
              <a:buChar char="•"/>
            </a:pPr>
            <a:r>
              <a:rPr sz="2400" dirty="0">
                <a:cs typeface="Arial"/>
              </a:rPr>
              <a:t>Strengthen communication and  social skills</a:t>
            </a:r>
          </a:p>
          <a:p>
            <a:pPr marL="869950" indent="-342900">
              <a:spcBef>
                <a:spcPts val="675"/>
              </a:spcBef>
              <a:buFont typeface="Arial" panose="020B0604020202020204" pitchFamily="34" charset="0"/>
              <a:buChar char="•"/>
            </a:pPr>
            <a:r>
              <a:rPr sz="2400" dirty="0">
                <a:cs typeface="Arial"/>
              </a:rPr>
              <a:t>Develop specific job skills</a:t>
            </a:r>
          </a:p>
          <a:p>
            <a:pPr marL="869950" marR="5080" indent="-342900">
              <a:spcBef>
                <a:spcPts val="1085"/>
              </a:spcBef>
              <a:buFont typeface="Arial" panose="020B0604020202020204" pitchFamily="34" charset="0"/>
              <a:buChar char="•"/>
            </a:pPr>
            <a:r>
              <a:rPr sz="2400" dirty="0">
                <a:cs typeface="Arial"/>
              </a:rPr>
              <a:t>Receive on-the-job training at the  Foothill campus</a:t>
            </a:r>
            <a:endParaRPr lang="en-US" sz="2400" dirty="0">
              <a:cs typeface="Arial"/>
            </a:endParaRPr>
          </a:p>
          <a:p>
            <a:pPr marL="869950" marR="5080" indent="-342900">
              <a:spcBef>
                <a:spcPts val="1085"/>
              </a:spcBef>
              <a:buFont typeface="Arial" panose="020B0604020202020204" pitchFamily="34" charset="0"/>
              <a:buChar char="•"/>
            </a:pPr>
            <a:r>
              <a:rPr sz="2400" dirty="0">
                <a:cs typeface="Arial"/>
              </a:rPr>
              <a:t>Enroll in classes that prepare students to take their next step  toward independence</a:t>
            </a:r>
            <a:endParaRPr lang="en-US" sz="2400" dirty="0"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926EC-1937-4E5D-A85D-A7646FB65516}"/>
              </a:ext>
            </a:extLst>
          </p:cNvPr>
          <p:cNvSpPr/>
          <p:nvPr/>
        </p:nvSpPr>
        <p:spPr>
          <a:xfrm>
            <a:off x="6248400" y="4876800"/>
            <a:ext cx="5638800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6285" marR="224790" indent="-229235">
              <a:spcBef>
                <a:spcPts val="990"/>
              </a:spcBef>
            </a:pPr>
            <a:r>
              <a:rPr lang="en-US" dirty="0">
                <a:cs typeface="Arial"/>
              </a:rPr>
              <a:t>For more information:</a:t>
            </a:r>
          </a:p>
          <a:p>
            <a:pPr marL="756285" marR="224790" indent="-229235">
              <a:spcBef>
                <a:spcPts val="990"/>
              </a:spcBef>
            </a:pPr>
            <a:r>
              <a:rPr lang="en-US" dirty="0">
                <a:cs typeface="Arial"/>
              </a:rPr>
              <a:t>Contact Jackie </a:t>
            </a:r>
            <a:r>
              <a:rPr lang="en-US" dirty="0" err="1">
                <a:cs typeface="Arial"/>
              </a:rPr>
              <a:t>Lauese</a:t>
            </a:r>
            <a:r>
              <a:rPr lang="en-US" dirty="0">
                <a:cs typeface="Arial"/>
              </a:rPr>
              <a:t> </a:t>
            </a:r>
          </a:p>
          <a:p>
            <a:pPr marL="756285" marR="224790" indent="-229235">
              <a:spcBef>
                <a:spcPts val="990"/>
              </a:spcBef>
            </a:pPr>
            <a:r>
              <a:rPr lang="en-US" dirty="0">
                <a:cs typeface="Arial"/>
                <a:hlinkClick r:id="rId3"/>
              </a:rPr>
              <a:t>lauesejackie@fhda.edu</a:t>
            </a:r>
            <a:endParaRPr lang="en-US" dirty="0"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38137" y="328612"/>
            <a:ext cx="4333875" cy="6172200"/>
            <a:chOff x="338137" y="328612"/>
            <a:chExt cx="4333875" cy="6172200"/>
          </a:xfrm>
        </p:grpSpPr>
        <p:sp>
          <p:nvSpPr>
            <p:cNvPr id="4" name="object 4"/>
            <p:cNvSpPr/>
            <p:nvPr/>
          </p:nvSpPr>
          <p:spPr>
            <a:xfrm>
              <a:off x="338137" y="328612"/>
              <a:ext cx="4333875" cy="6172200"/>
            </a:xfrm>
            <a:custGeom>
              <a:avLst/>
              <a:gdLst/>
              <a:ahLst/>
              <a:cxnLst/>
              <a:rect l="l" t="t" r="r" b="b"/>
              <a:pathLst>
                <a:path w="4333875" h="6172200">
                  <a:moveTo>
                    <a:pt x="4333875" y="0"/>
                  </a:moveTo>
                  <a:lnTo>
                    <a:pt x="0" y="0"/>
                  </a:lnTo>
                  <a:lnTo>
                    <a:pt x="0" y="6172200"/>
                  </a:lnTo>
                  <a:lnTo>
                    <a:pt x="4333875" y="6172200"/>
                  </a:lnTo>
                  <a:lnTo>
                    <a:pt x="4333875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0625" y="3914775"/>
              <a:ext cx="2586990" cy="0"/>
            </a:xfrm>
            <a:custGeom>
              <a:avLst/>
              <a:gdLst/>
              <a:ahLst/>
              <a:cxnLst/>
              <a:rect l="l" t="t" r="r" b="b"/>
              <a:pathLst>
                <a:path w="2586990">
                  <a:moveTo>
                    <a:pt x="0" y="0"/>
                  </a:moveTo>
                  <a:lnTo>
                    <a:pt x="2586736" y="0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8137" y="431800"/>
            <a:ext cx="4284345" cy="3302000"/>
          </a:xfrm>
          <a:prstGeom prst="rect">
            <a:avLst/>
          </a:prstGeom>
          <a:ln w="24764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4400" dirty="0">
              <a:latin typeface="+mj-lt"/>
              <a:cs typeface="Times New Roman"/>
            </a:endParaRPr>
          </a:p>
          <a:p>
            <a:pPr marL="697230" marR="699770" algn="ctr">
              <a:lnSpc>
                <a:spcPts val="5180"/>
              </a:lnSpc>
              <a:spcBef>
                <a:spcPts val="4935"/>
              </a:spcBef>
            </a:pPr>
            <a:r>
              <a:rPr sz="4400" dirty="0">
                <a:solidFill>
                  <a:srgbClr val="FFFFFF"/>
                </a:solidFill>
                <a:latin typeface="+mj-lt"/>
              </a:rPr>
              <a:t>Communi</a:t>
            </a:r>
            <a:r>
              <a:rPr lang="en-US" sz="4400" dirty="0">
                <a:solidFill>
                  <a:srgbClr val="FFFFFF"/>
                </a:solidFill>
                <a:latin typeface="+mj-lt"/>
              </a:rPr>
              <a:t>t</a:t>
            </a:r>
            <a:r>
              <a:rPr sz="4400" dirty="0">
                <a:solidFill>
                  <a:srgbClr val="FFFFFF"/>
                </a:solidFill>
                <a:latin typeface="+mj-lt"/>
              </a:rPr>
              <a:t>y-  Based  Programs</a:t>
            </a:r>
            <a:endParaRPr sz="4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8D73F-4973-4C91-A9AD-0E07D2F9EE63}"/>
              </a:ext>
            </a:extLst>
          </p:cNvPr>
          <p:cNvSpPr txBox="1"/>
          <p:nvPr/>
        </p:nvSpPr>
        <p:spPr>
          <a:xfrm>
            <a:off x="4672012" y="628471"/>
            <a:ext cx="751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Types of Classes</a:t>
            </a:r>
          </a:p>
          <a:p>
            <a:pPr algn="ctr"/>
            <a:r>
              <a:rPr lang="en-US" dirty="0"/>
              <a:t>We offer a range of classes to fit needs and interests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567901-6765-4060-BC9C-109FD7A96C9B}"/>
              </a:ext>
            </a:extLst>
          </p:cNvPr>
          <p:cNvSpPr txBox="1"/>
          <p:nvPr/>
        </p:nvSpPr>
        <p:spPr>
          <a:xfrm>
            <a:off x="5867400" y="2214860"/>
            <a:ext cx="28975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Art appreciation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Community resources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Crafts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Creative writing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Educational seminar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Health issues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Literature and poetry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Lip reading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Social skills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Verbal expression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Word processing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World news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81A118-6ECD-474B-AA11-3C0CF928EADC}"/>
              </a:ext>
            </a:extLst>
          </p:cNvPr>
          <p:cNvSpPr/>
          <p:nvPr/>
        </p:nvSpPr>
        <p:spPr>
          <a:xfrm>
            <a:off x="8764908" y="2222480"/>
            <a:ext cx="28975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Creative self expression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Current events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Drawing and painting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Geriatric exercise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Job skills seminar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Life development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Music and movement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Social change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Transitional skills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Vocational goals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Work adjustment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World travel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353800" cy="6858000"/>
            <a:chOff x="0" y="0"/>
            <a:chExt cx="113538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96125" y="1828800"/>
              <a:ext cx="4257675" cy="40195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7543800" cy="6858000"/>
            </a:xfrm>
            <a:custGeom>
              <a:avLst/>
              <a:gdLst/>
              <a:ahLst/>
              <a:cxnLst/>
              <a:rect l="l" t="t" r="r" b="b"/>
              <a:pathLst>
                <a:path w="7543800" h="6858000">
                  <a:moveTo>
                    <a:pt x="7543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366006" y="6858000"/>
                  </a:lnTo>
                  <a:lnTo>
                    <a:pt x="7543800" y="0"/>
                  </a:lnTo>
                  <a:close/>
                </a:path>
              </a:pathLst>
            </a:custGeom>
            <a:solidFill>
              <a:srgbClr val="252525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7096125" cy="6858000"/>
            </a:xfrm>
            <a:custGeom>
              <a:avLst/>
              <a:gdLst/>
              <a:ahLst/>
              <a:cxnLst/>
              <a:rect l="l" t="t" r="r" b="b"/>
              <a:pathLst>
                <a:path w="7096125" h="6858000">
                  <a:moveTo>
                    <a:pt x="709612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918585" y="6858000"/>
                  </a:lnTo>
                  <a:lnTo>
                    <a:pt x="7096125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17575" y="609282"/>
            <a:ext cx="228282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dirty="0">
                <a:solidFill>
                  <a:srgbClr val="FFFFFF"/>
                </a:solidFill>
              </a:rPr>
              <a:t>Agenda</a:t>
            </a:r>
            <a:endParaRPr sz="4400" dirty="0"/>
          </a:p>
        </p:txBody>
      </p:sp>
      <p:sp>
        <p:nvSpPr>
          <p:cNvPr id="7" name="object 7"/>
          <p:cNvSpPr txBox="1"/>
          <p:nvPr/>
        </p:nvSpPr>
        <p:spPr>
          <a:xfrm>
            <a:off x="917575" y="1722056"/>
            <a:ext cx="3687445" cy="2775759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44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Introductions &amp; Ice Breaker</a:t>
            </a:r>
            <a:endParaRPr sz="20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DRC Services &amp; Accommodations</a:t>
            </a:r>
            <a:endParaRPr sz="20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ClockWork</a:t>
            </a:r>
            <a:endParaRPr sz="20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MyPortal</a:t>
            </a:r>
            <a:endParaRPr sz="20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Success Skills</a:t>
            </a:r>
            <a:endParaRPr sz="2000" dirty="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55"/>
              </a:spcBef>
              <a:buChar char="•"/>
              <a:tabLst>
                <a:tab pos="241300" algn="l"/>
                <a:tab pos="24193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Resources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8137" y="391159"/>
              <a:ext cx="3615054" cy="3266440"/>
            </a:xfrm>
            <a:custGeom>
              <a:avLst/>
              <a:gdLst/>
              <a:ahLst/>
              <a:cxnLst/>
              <a:rect l="l" t="t" r="r" b="b"/>
              <a:pathLst>
                <a:path w="3615054" h="3266440">
                  <a:moveTo>
                    <a:pt x="0" y="3266440"/>
                  </a:moveTo>
                  <a:lnTo>
                    <a:pt x="3614737" y="3266440"/>
                  </a:lnTo>
                  <a:lnTo>
                    <a:pt x="3614737" y="0"/>
                  </a:lnTo>
                  <a:lnTo>
                    <a:pt x="0" y="0"/>
                  </a:lnTo>
                  <a:lnTo>
                    <a:pt x="0" y="326644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6225" y="266699"/>
              <a:ext cx="3800475" cy="3515360"/>
            </a:xfrm>
            <a:custGeom>
              <a:avLst/>
              <a:gdLst/>
              <a:ahLst/>
              <a:cxnLst/>
              <a:rect l="l" t="t" r="r" b="b"/>
              <a:pathLst>
                <a:path w="3800475" h="3515360">
                  <a:moveTo>
                    <a:pt x="3750945" y="49530"/>
                  </a:moveTo>
                  <a:lnTo>
                    <a:pt x="3676650" y="49530"/>
                  </a:lnTo>
                  <a:lnTo>
                    <a:pt x="3676650" y="124460"/>
                  </a:lnTo>
                  <a:lnTo>
                    <a:pt x="3676650" y="3390900"/>
                  </a:lnTo>
                  <a:lnTo>
                    <a:pt x="123825" y="3390900"/>
                  </a:lnTo>
                  <a:lnTo>
                    <a:pt x="123825" y="124460"/>
                  </a:lnTo>
                  <a:lnTo>
                    <a:pt x="3676650" y="124460"/>
                  </a:lnTo>
                  <a:lnTo>
                    <a:pt x="3676650" y="49530"/>
                  </a:lnTo>
                  <a:lnTo>
                    <a:pt x="49530" y="49530"/>
                  </a:lnTo>
                  <a:lnTo>
                    <a:pt x="49530" y="124460"/>
                  </a:lnTo>
                  <a:lnTo>
                    <a:pt x="49530" y="3390900"/>
                  </a:lnTo>
                  <a:lnTo>
                    <a:pt x="49530" y="3465830"/>
                  </a:lnTo>
                  <a:lnTo>
                    <a:pt x="3750945" y="3465830"/>
                  </a:lnTo>
                  <a:lnTo>
                    <a:pt x="3750945" y="3390900"/>
                  </a:lnTo>
                  <a:lnTo>
                    <a:pt x="3750945" y="124460"/>
                  </a:lnTo>
                  <a:lnTo>
                    <a:pt x="3750945" y="123825"/>
                  </a:lnTo>
                  <a:lnTo>
                    <a:pt x="3750945" y="49530"/>
                  </a:lnTo>
                  <a:close/>
                </a:path>
                <a:path w="3800475" h="3515360">
                  <a:moveTo>
                    <a:pt x="3800475" y="0"/>
                  </a:moveTo>
                  <a:lnTo>
                    <a:pt x="3775710" y="0"/>
                  </a:lnTo>
                  <a:lnTo>
                    <a:pt x="3775710" y="25400"/>
                  </a:lnTo>
                  <a:lnTo>
                    <a:pt x="3775710" y="3489960"/>
                  </a:lnTo>
                  <a:lnTo>
                    <a:pt x="24765" y="3489960"/>
                  </a:lnTo>
                  <a:lnTo>
                    <a:pt x="24765" y="25400"/>
                  </a:lnTo>
                  <a:lnTo>
                    <a:pt x="3775710" y="25400"/>
                  </a:lnTo>
                  <a:lnTo>
                    <a:pt x="3775710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3489960"/>
                  </a:lnTo>
                  <a:lnTo>
                    <a:pt x="0" y="3515360"/>
                  </a:lnTo>
                  <a:lnTo>
                    <a:pt x="3800475" y="3515360"/>
                  </a:lnTo>
                  <a:lnTo>
                    <a:pt x="3800475" y="3489960"/>
                  </a:lnTo>
                  <a:lnTo>
                    <a:pt x="3800475" y="25400"/>
                  </a:lnTo>
                  <a:lnTo>
                    <a:pt x="3800475" y="24777"/>
                  </a:lnTo>
                  <a:lnTo>
                    <a:pt x="38004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182" y="623102"/>
            <a:ext cx="3464560" cy="1186863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280"/>
              </a:lnSpc>
              <a:spcBef>
                <a:spcPts val="655"/>
              </a:spcBef>
            </a:pPr>
            <a:r>
              <a:rPr sz="3950" dirty="0"/>
              <a:t>Introductions &amp;  Ice Breaker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3417" y="2022030"/>
            <a:ext cx="2679383" cy="152734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800" dirty="0">
                <a:latin typeface="Arial"/>
                <a:cs typeface="Arial"/>
              </a:rPr>
              <a:t>Focus Game Ice Breaker:</a:t>
            </a:r>
          </a:p>
          <a:p>
            <a:pPr marL="984885" indent="-458470">
              <a:lnSpc>
                <a:spcPct val="100000"/>
              </a:lnSpc>
              <a:spcBef>
                <a:spcPts val="770"/>
              </a:spcBef>
              <a:buFont typeface="Wingdings"/>
              <a:buChar char=""/>
              <a:tabLst>
                <a:tab pos="984885" algn="l"/>
                <a:tab pos="985519" algn="l"/>
              </a:tabLst>
            </a:pPr>
            <a:r>
              <a:rPr sz="1800" dirty="0">
                <a:latin typeface="Arial"/>
                <a:cs typeface="Arial"/>
              </a:rPr>
              <a:t>1, 2, 3</a:t>
            </a:r>
          </a:p>
          <a:p>
            <a:pPr marL="984885" indent="-458470">
              <a:lnSpc>
                <a:spcPct val="100000"/>
              </a:lnSpc>
              <a:spcBef>
                <a:spcPts val="765"/>
              </a:spcBef>
              <a:buFont typeface="Wingdings"/>
              <a:buChar char=""/>
              <a:tabLst>
                <a:tab pos="984885" algn="l"/>
                <a:tab pos="985519" algn="l"/>
              </a:tabLst>
            </a:pPr>
            <a:r>
              <a:rPr sz="1800" dirty="0">
                <a:latin typeface="Arial"/>
                <a:cs typeface="Arial"/>
              </a:rPr>
              <a:t>1, clap, 3</a:t>
            </a:r>
          </a:p>
          <a:p>
            <a:pPr marL="984885" indent="-458470">
              <a:lnSpc>
                <a:spcPct val="100000"/>
              </a:lnSpc>
              <a:spcBef>
                <a:spcPts val="770"/>
              </a:spcBef>
              <a:buFont typeface="Wingdings"/>
              <a:buChar char=""/>
              <a:tabLst>
                <a:tab pos="984885" algn="l"/>
                <a:tab pos="985519" algn="l"/>
              </a:tabLst>
            </a:pPr>
            <a:r>
              <a:rPr sz="1800" dirty="0">
                <a:latin typeface="Arial"/>
                <a:cs typeface="Arial"/>
              </a:rPr>
              <a:t>1, clap, 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0"/>
            <a:ext cx="5562600" cy="60674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560" y="762000"/>
            <a:ext cx="593344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5920105" algn="l"/>
              </a:tabLst>
            </a:pPr>
            <a:r>
              <a:rPr sz="4400" u="sng" dirty="0">
                <a:uFill>
                  <a:solidFill>
                    <a:srgbClr val="000000"/>
                  </a:solidFill>
                </a:uFill>
                <a:latin typeface="+mj-lt"/>
              </a:rPr>
              <a:t>Assistive Technology</a:t>
            </a:r>
            <a:endParaRPr sz="4400" dirty="0">
              <a:latin typeface="+mj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3907" y="1600200"/>
            <a:ext cx="4510745" cy="4949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lang="en-US" sz="1600" b="1" dirty="0">
                <a:cs typeface="Arial"/>
              </a:rPr>
              <a:t>Jessica Alarcon</a:t>
            </a:r>
            <a:endParaRPr sz="1600" dirty="0"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sz="1600" i="1" dirty="0">
                <a:cs typeface="Arial"/>
              </a:rPr>
              <a:t>Accommodations Instructional Technology Coordinator</a:t>
            </a:r>
            <a:endParaRPr lang="en-US" sz="1600" i="1" dirty="0">
              <a:cs typeface="Arial"/>
            </a:endParaRPr>
          </a:p>
          <a:p>
            <a:pPr marL="12700">
              <a:lnSpc>
                <a:spcPts val="1425"/>
              </a:lnSpc>
            </a:pPr>
            <a:endParaRPr sz="1600" dirty="0"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600" b="1" i="1" dirty="0">
                <a:cs typeface="Arial-BoldItalicMT"/>
              </a:rPr>
              <a:t>Computer Access Center</a:t>
            </a:r>
            <a:endParaRPr sz="1600" dirty="0">
              <a:cs typeface="Arial-BoldItalicMT"/>
            </a:endParaRPr>
          </a:p>
          <a:p>
            <a:pPr marL="698500" indent="-229235">
              <a:lnSpc>
                <a:spcPts val="1425"/>
              </a:lnSpc>
              <a:buFont typeface="Wingdings"/>
              <a:buChar char=""/>
              <a:tabLst>
                <a:tab pos="699135" algn="l"/>
              </a:tabLst>
            </a:pPr>
            <a:r>
              <a:rPr sz="1600" dirty="0">
                <a:cs typeface="Arial"/>
              </a:rPr>
              <a:t>Printing</a:t>
            </a:r>
          </a:p>
          <a:p>
            <a:pPr marL="698500" indent="-229235">
              <a:lnSpc>
                <a:spcPts val="1425"/>
              </a:lnSpc>
              <a:buFont typeface="Wingdings"/>
              <a:buChar char=""/>
              <a:tabLst>
                <a:tab pos="699135" algn="l"/>
              </a:tabLst>
            </a:pPr>
            <a:r>
              <a:rPr sz="1600" dirty="0">
                <a:cs typeface="Arial"/>
              </a:rPr>
              <a:t>Computers with accessible software</a:t>
            </a:r>
          </a:p>
          <a:p>
            <a:pPr marL="698500" indent="-229235">
              <a:lnSpc>
                <a:spcPts val="1435"/>
              </a:lnSpc>
              <a:buFont typeface="Wingdings"/>
              <a:buChar char=""/>
              <a:tabLst>
                <a:tab pos="699135" algn="l"/>
              </a:tabLst>
            </a:pPr>
            <a:r>
              <a:rPr sz="1600" dirty="0">
                <a:cs typeface="Arial"/>
              </a:rPr>
              <a:t>Scanning</a:t>
            </a:r>
          </a:p>
          <a:p>
            <a:pPr marL="698500" indent="-229235">
              <a:lnSpc>
                <a:spcPct val="100000"/>
              </a:lnSpc>
              <a:spcBef>
                <a:spcPts val="65"/>
              </a:spcBef>
              <a:buFont typeface="Wingdings"/>
              <a:buChar char=""/>
              <a:tabLst>
                <a:tab pos="699135" algn="l"/>
              </a:tabLst>
            </a:pPr>
            <a:r>
              <a:rPr sz="1600" dirty="0">
                <a:cs typeface="Arial"/>
              </a:rPr>
              <a:t>Quite Study Space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sz="1600" dirty="0">
              <a:cs typeface="Arial"/>
            </a:endParaRPr>
          </a:p>
          <a:p>
            <a:pPr marL="12700">
              <a:lnSpc>
                <a:spcPts val="1430"/>
              </a:lnSpc>
            </a:pPr>
            <a:r>
              <a:rPr sz="1600" b="1" i="1" dirty="0">
                <a:cs typeface="Arial-BoldItalicMT"/>
              </a:rPr>
              <a:t>Assistive Technology</a:t>
            </a:r>
            <a:endParaRPr sz="1600" dirty="0">
              <a:cs typeface="Arial-BoldItalicMT"/>
            </a:endParaRPr>
          </a:p>
          <a:p>
            <a:pPr marL="698500" indent="-229235">
              <a:lnSpc>
                <a:spcPts val="1425"/>
              </a:lnSpc>
              <a:buFont typeface="Wingdings"/>
              <a:buChar char=""/>
              <a:tabLst>
                <a:tab pos="699135" algn="l"/>
              </a:tabLst>
            </a:pPr>
            <a:r>
              <a:rPr sz="1600" dirty="0">
                <a:cs typeface="Arial"/>
              </a:rPr>
              <a:t>Livescribe Smartpen</a:t>
            </a:r>
          </a:p>
          <a:p>
            <a:pPr marL="698500" indent="-229235">
              <a:lnSpc>
                <a:spcPts val="1435"/>
              </a:lnSpc>
              <a:buFont typeface="Wingdings"/>
              <a:buChar char=""/>
              <a:tabLst>
                <a:tab pos="699135" algn="l"/>
              </a:tabLst>
            </a:pPr>
            <a:r>
              <a:rPr sz="1600" dirty="0">
                <a:cs typeface="Arial"/>
              </a:rPr>
              <a:t>Sonocent</a:t>
            </a:r>
          </a:p>
          <a:p>
            <a:pPr marL="698500" indent="-229235">
              <a:lnSpc>
                <a:spcPts val="1435"/>
              </a:lnSpc>
              <a:spcBef>
                <a:spcPts val="60"/>
              </a:spcBef>
              <a:buFont typeface="Wingdings"/>
              <a:buChar char=""/>
              <a:tabLst>
                <a:tab pos="699135" algn="l"/>
              </a:tabLst>
            </a:pPr>
            <a:r>
              <a:rPr sz="1600" dirty="0">
                <a:cs typeface="Arial"/>
              </a:rPr>
              <a:t>Read &amp; Write</a:t>
            </a:r>
          </a:p>
          <a:p>
            <a:pPr marL="698500" indent="-229235">
              <a:lnSpc>
                <a:spcPts val="1425"/>
              </a:lnSpc>
              <a:buFont typeface="Wingdings"/>
              <a:buChar char=""/>
              <a:tabLst>
                <a:tab pos="699135" algn="l"/>
              </a:tabLst>
            </a:pPr>
            <a:r>
              <a:rPr sz="1600" dirty="0">
                <a:cs typeface="Arial"/>
              </a:rPr>
              <a:t>Dragon Naturally Speaking</a:t>
            </a:r>
          </a:p>
          <a:p>
            <a:pPr marL="698500" indent="-229235">
              <a:lnSpc>
                <a:spcPts val="1425"/>
              </a:lnSpc>
              <a:buFont typeface="Wingdings"/>
              <a:buChar char=""/>
              <a:tabLst>
                <a:tab pos="699135" algn="l"/>
              </a:tabLst>
            </a:pPr>
            <a:r>
              <a:rPr sz="1600" dirty="0">
                <a:cs typeface="Arial"/>
              </a:rPr>
              <a:t>Jaws Screen Reader</a:t>
            </a:r>
          </a:p>
          <a:p>
            <a:pPr marL="698500" indent="-229235">
              <a:lnSpc>
                <a:spcPts val="1435"/>
              </a:lnSpc>
              <a:buFont typeface="Wingdings"/>
              <a:buChar char=""/>
              <a:tabLst>
                <a:tab pos="699135" algn="l"/>
              </a:tabLst>
            </a:pPr>
            <a:r>
              <a:rPr sz="1600" dirty="0">
                <a:cs typeface="Arial"/>
              </a:rPr>
              <a:t>ZOOMText</a:t>
            </a: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1600" dirty="0"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sz="1600" b="1" i="1" dirty="0">
                <a:cs typeface="Arial-BoldItalicMT"/>
              </a:rPr>
              <a:t>Deaf &amp; Hard of Hearing Services</a:t>
            </a:r>
            <a:endParaRPr sz="1600" dirty="0">
              <a:cs typeface="Arial-BoldItalicMT"/>
            </a:endParaRPr>
          </a:p>
          <a:p>
            <a:pPr marL="698500" indent="-229235">
              <a:lnSpc>
                <a:spcPts val="1430"/>
              </a:lnSpc>
              <a:buFont typeface="Wingdings"/>
              <a:buChar char=""/>
              <a:tabLst>
                <a:tab pos="699135" algn="l"/>
              </a:tabLst>
            </a:pPr>
            <a:r>
              <a:rPr sz="1600" dirty="0">
                <a:cs typeface="Arial"/>
              </a:rPr>
              <a:t>In-Class Remote Captioning</a:t>
            </a:r>
          </a:p>
          <a:p>
            <a:pPr marL="698500" indent="-229235">
              <a:lnSpc>
                <a:spcPts val="1435"/>
              </a:lnSpc>
              <a:buFont typeface="Wingdings"/>
              <a:buChar char=""/>
              <a:tabLst>
                <a:tab pos="699135" algn="l"/>
              </a:tabLst>
            </a:pPr>
            <a:r>
              <a:rPr sz="1600" dirty="0">
                <a:cs typeface="Arial"/>
              </a:rPr>
              <a:t>ASL Interpretation</a:t>
            </a:r>
            <a:endParaRPr lang="en-US" sz="1600" dirty="0">
              <a:cs typeface="Arial"/>
            </a:endParaRPr>
          </a:p>
          <a:p>
            <a:pPr marL="698500" indent="-229235">
              <a:lnSpc>
                <a:spcPts val="1435"/>
              </a:lnSpc>
              <a:buFont typeface="Wingdings"/>
              <a:buChar char=""/>
              <a:tabLst>
                <a:tab pos="699135" algn="l"/>
              </a:tabLst>
            </a:pPr>
            <a:endParaRPr sz="16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r>
              <a:rPr lang="en-US" sz="1600" dirty="0">
                <a:cs typeface="Arial"/>
              </a:rPr>
              <a:t>Contact Information:</a:t>
            </a:r>
            <a:endParaRPr sz="1600" dirty="0">
              <a:cs typeface="Arial"/>
            </a:endParaRPr>
          </a:p>
          <a:p>
            <a:pPr marL="12700" marR="2014220">
              <a:lnSpc>
                <a:spcPct val="104299"/>
              </a:lnSpc>
            </a:pPr>
            <a:r>
              <a:rPr lang="en-US" sz="1600" dirty="0">
                <a:hlinkClick r:id="rId3"/>
              </a:rPr>
              <a:t>alarconjessica@fhda.edu</a:t>
            </a:r>
            <a:endParaRPr lang="en-US" sz="1600" dirty="0">
              <a:cs typeface="Arial"/>
            </a:endParaRPr>
          </a:p>
          <a:p>
            <a:pPr marL="12700" marR="2014220">
              <a:lnSpc>
                <a:spcPct val="104299"/>
              </a:lnSpc>
            </a:pPr>
            <a:r>
              <a:rPr sz="1600" dirty="0">
                <a:cs typeface="Arial"/>
              </a:rPr>
              <a:t>650-949-7039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581775" y="0"/>
            <a:ext cx="5610225" cy="5838825"/>
            <a:chOff x="6581775" y="0"/>
            <a:chExt cx="5610225" cy="5838825"/>
          </a:xfrm>
        </p:grpSpPr>
        <p:sp>
          <p:nvSpPr>
            <p:cNvPr id="4" name="object 4"/>
            <p:cNvSpPr/>
            <p:nvPr/>
          </p:nvSpPr>
          <p:spPr>
            <a:xfrm>
              <a:off x="6581775" y="0"/>
              <a:ext cx="5610225" cy="5838825"/>
            </a:xfrm>
            <a:custGeom>
              <a:avLst/>
              <a:gdLst/>
              <a:ahLst/>
              <a:cxnLst/>
              <a:rect l="l" t="t" r="r" b="b"/>
              <a:pathLst>
                <a:path w="5610225" h="5838825">
                  <a:moveTo>
                    <a:pt x="5610225" y="0"/>
                  </a:moveTo>
                  <a:lnTo>
                    <a:pt x="972311" y="0"/>
                  </a:lnTo>
                  <a:lnTo>
                    <a:pt x="786765" y="204089"/>
                  </a:lnTo>
                  <a:lnTo>
                    <a:pt x="756303" y="241509"/>
                  </a:lnTo>
                  <a:lnTo>
                    <a:pt x="726357" y="279363"/>
                  </a:lnTo>
                  <a:lnTo>
                    <a:pt x="696934" y="317642"/>
                  </a:lnTo>
                  <a:lnTo>
                    <a:pt x="668037" y="356344"/>
                  </a:lnTo>
                  <a:lnTo>
                    <a:pt x="639673" y="395461"/>
                  </a:lnTo>
                  <a:lnTo>
                    <a:pt x="611847" y="434989"/>
                  </a:lnTo>
                  <a:lnTo>
                    <a:pt x="584564" y="474922"/>
                  </a:lnTo>
                  <a:lnTo>
                    <a:pt x="557829" y="515256"/>
                  </a:lnTo>
                  <a:lnTo>
                    <a:pt x="531649" y="555983"/>
                  </a:lnTo>
                  <a:lnTo>
                    <a:pt x="506028" y="597100"/>
                  </a:lnTo>
                  <a:lnTo>
                    <a:pt x="480971" y="638601"/>
                  </a:lnTo>
                  <a:lnTo>
                    <a:pt x="456485" y="680479"/>
                  </a:lnTo>
                  <a:lnTo>
                    <a:pt x="432574" y="722731"/>
                  </a:lnTo>
                  <a:lnTo>
                    <a:pt x="409244" y="765351"/>
                  </a:lnTo>
                  <a:lnTo>
                    <a:pt x="386501" y="808332"/>
                  </a:lnTo>
                  <a:lnTo>
                    <a:pt x="364348" y="851671"/>
                  </a:lnTo>
                  <a:lnTo>
                    <a:pt x="342793" y="895361"/>
                  </a:lnTo>
                  <a:lnTo>
                    <a:pt x="321840" y="939397"/>
                  </a:lnTo>
                  <a:lnTo>
                    <a:pt x="301495" y="983774"/>
                  </a:lnTo>
                  <a:lnTo>
                    <a:pt x="281763" y="1028486"/>
                  </a:lnTo>
                  <a:lnTo>
                    <a:pt x="262650" y="1073528"/>
                  </a:lnTo>
                  <a:lnTo>
                    <a:pt x="244160" y="1118894"/>
                  </a:lnTo>
                  <a:lnTo>
                    <a:pt x="226299" y="1164580"/>
                  </a:lnTo>
                  <a:lnTo>
                    <a:pt x="209073" y="1210579"/>
                  </a:lnTo>
                  <a:lnTo>
                    <a:pt x="192487" y="1256887"/>
                  </a:lnTo>
                  <a:lnTo>
                    <a:pt x="176547" y="1303498"/>
                  </a:lnTo>
                  <a:lnTo>
                    <a:pt x="161257" y="1350407"/>
                  </a:lnTo>
                  <a:lnTo>
                    <a:pt x="146623" y="1397608"/>
                  </a:lnTo>
                  <a:lnTo>
                    <a:pt x="132650" y="1445095"/>
                  </a:lnTo>
                  <a:lnTo>
                    <a:pt x="119345" y="1492864"/>
                  </a:lnTo>
                  <a:lnTo>
                    <a:pt x="106711" y="1540910"/>
                  </a:lnTo>
                  <a:lnTo>
                    <a:pt x="94756" y="1589226"/>
                  </a:lnTo>
                  <a:lnTo>
                    <a:pt x="83483" y="1637807"/>
                  </a:lnTo>
                  <a:lnTo>
                    <a:pt x="72898" y="1686649"/>
                  </a:lnTo>
                  <a:lnTo>
                    <a:pt x="63007" y="1735744"/>
                  </a:lnTo>
                  <a:lnTo>
                    <a:pt x="53816" y="1785090"/>
                  </a:lnTo>
                  <a:lnTo>
                    <a:pt x="45328" y="1834679"/>
                  </a:lnTo>
                  <a:lnTo>
                    <a:pt x="37551" y="1884506"/>
                  </a:lnTo>
                  <a:lnTo>
                    <a:pt x="30489" y="1934567"/>
                  </a:lnTo>
                  <a:lnTo>
                    <a:pt x="24147" y="1984855"/>
                  </a:lnTo>
                  <a:lnTo>
                    <a:pt x="18531" y="2035365"/>
                  </a:lnTo>
                  <a:lnTo>
                    <a:pt x="13647" y="2086093"/>
                  </a:lnTo>
                  <a:lnTo>
                    <a:pt x="9499" y="2137032"/>
                  </a:lnTo>
                  <a:lnTo>
                    <a:pt x="6094" y="2188177"/>
                  </a:lnTo>
                  <a:lnTo>
                    <a:pt x="3436" y="2239523"/>
                  </a:lnTo>
                  <a:lnTo>
                    <a:pt x="1530" y="2291064"/>
                  </a:lnTo>
                  <a:lnTo>
                    <a:pt x="383" y="2342796"/>
                  </a:lnTo>
                  <a:lnTo>
                    <a:pt x="0" y="2394712"/>
                  </a:lnTo>
                  <a:lnTo>
                    <a:pt x="331" y="2442994"/>
                  </a:lnTo>
                  <a:lnTo>
                    <a:pt x="1323" y="2491118"/>
                  </a:lnTo>
                  <a:lnTo>
                    <a:pt x="2971" y="2539077"/>
                  </a:lnTo>
                  <a:lnTo>
                    <a:pt x="5271" y="2586868"/>
                  </a:lnTo>
                  <a:lnTo>
                    <a:pt x="8219" y="2634487"/>
                  </a:lnTo>
                  <a:lnTo>
                    <a:pt x="11810" y="2681929"/>
                  </a:lnTo>
                  <a:lnTo>
                    <a:pt x="16039" y="2729189"/>
                  </a:lnTo>
                  <a:lnTo>
                    <a:pt x="20903" y="2776264"/>
                  </a:lnTo>
                  <a:lnTo>
                    <a:pt x="26397" y="2823150"/>
                  </a:lnTo>
                  <a:lnTo>
                    <a:pt x="32517" y="2869841"/>
                  </a:lnTo>
                  <a:lnTo>
                    <a:pt x="39259" y="2916334"/>
                  </a:lnTo>
                  <a:lnTo>
                    <a:pt x="46618" y="2962624"/>
                  </a:lnTo>
                  <a:lnTo>
                    <a:pt x="54590" y="3008708"/>
                  </a:lnTo>
                  <a:lnTo>
                    <a:pt x="63170" y="3054579"/>
                  </a:lnTo>
                  <a:lnTo>
                    <a:pt x="72355" y="3100235"/>
                  </a:lnTo>
                  <a:lnTo>
                    <a:pt x="82140" y="3145672"/>
                  </a:lnTo>
                  <a:lnTo>
                    <a:pt x="92520" y="3190884"/>
                  </a:lnTo>
                  <a:lnTo>
                    <a:pt x="103492" y="3235867"/>
                  </a:lnTo>
                  <a:lnTo>
                    <a:pt x="115051" y="3280617"/>
                  </a:lnTo>
                  <a:lnTo>
                    <a:pt x="127192" y="3325130"/>
                  </a:lnTo>
                  <a:lnTo>
                    <a:pt x="139912" y="3369402"/>
                  </a:lnTo>
                  <a:lnTo>
                    <a:pt x="153206" y="3413427"/>
                  </a:lnTo>
                  <a:lnTo>
                    <a:pt x="167070" y="3457203"/>
                  </a:lnTo>
                  <a:lnTo>
                    <a:pt x="181499" y="3500724"/>
                  </a:lnTo>
                  <a:lnTo>
                    <a:pt x="196489" y="3543986"/>
                  </a:lnTo>
                  <a:lnTo>
                    <a:pt x="212036" y="3586985"/>
                  </a:lnTo>
                  <a:lnTo>
                    <a:pt x="228136" y="3629717"/>
                  </a:lnTo>
                  <a:lnTo>
                    <a:pt x="244784" y="3672177"/>
                  </a:lnTo>
                  <a:lnTo>
                    <a:pt x="261975" y="3714360"/>
                  </a:lnTo>
                  <a:lnTo>
                    <a:pt x="279706" y="3756264"/>
                  </a:lnTo>
                  <a:lnTo>
                    <a:pt x="297972" y="3797882"/>
                  </a:lnTo>
                  <a:lnTo>
                    <a:pt x="316770" y="3839212"/>
                  </a:lnTo>
                  <a:lnTo>
                    <a:pt x="336093" y="3880248"/>
                  </a:lnTo>
                  <a:lnTo>
                    <a:pt x="355939" y="3920987"/>
                  </a:lnTo>
                  <a:lnTo>
                    <a:pt x="376303" y="3961424"/>
                  </a:lnTo>
                  <a:lnTo>
                    <a:pt x="397181" y="4001554"/>
                  </a:lnTo>
                  <a:lnTo>
                    <a:pt x="418567" y="4041374"/>
                  </a:lnTo>
                  <a:lnTo>
                    <a:pt x="440459" y="4080879"/>
                  </a:lnTo>
                  <a:lnTo>
                    <a:pt x="462852" y="4120064"/>
                  </a:lnTo>
                  <a:lnTo>
                    <a:pt x="485740" y="4158926"/>
                  </a:lnTo>
                  <a:lnTo>
                    <a:pt x="509121" y="4197461"/>
                  </a:lnTo>
                  <a:lnTo>
                    <a:pt x="532990" y="4235663"/>
                  </a:lnTo>
                  <a:lnTo>
                    <a:pt x="557342" y="4273528"/>
                  </a:lnTo>
                  <a:lnTo>
                    <a:pt x="582173" y="4311053"/>
                  </a:lnTo>
                  <a:lnTo>
                    <a:pt x="607478" y="4348233"/>
                  </a:lnTo>
                  <a:lnTo>
                    <a:pt x="633255" y="4385063"/>
                  </a:lnTo>
                  <a:lnTo>
                    <a:pt x="659497" y="4421540"/>
                  </a:lnTo>
                  <a:lnTo>
                    <a:pt x="686201" y="4457658"/>
                  </a:lnTo>
                  <a:lnTo>
                    <a:pt x="713362" y="4493414"/>
                  </a:lnTo>
                  <a:lnTo>
                    <a:pt x="740977" y="4528804"/>
                  </a:lnTo>
                  <a:lnTo>
                    <a:pt x="769041" y="4563822"/>
                  </a:lnTo>
                  <a:lnTo>
                    <a:pt x="797549" y="4598465"/>
                  </a:lnTo>
                  <a:lnTo>
                    <a:pt x="826497" y="4632729"/>
                  </a:lnTo>
                  <a:lnTo>
                    <a:pt x="855881" y="4666608"/>
                  </a:lnTo>
                  <a:lnTo>
                    <a:pt x="885697" y="4700099"/>
                  </a:lnTo>
                  <a:lnTo>
                    <a:pt x="915940" y="4733198"/>
                  </a:lnTo>
                  <a:lnTo>
                    <a:pt x="946606" y="4765900"/>
                  </a:lnTo>
                  <a:lnTo>
                    <a:pt x="977690" y="4798200"/>
                  </a:lnTo>
                  <a:lnTo>
                    <a:pt x="1009189" y="4830095"/>
                  </a:lnTo>
                  <a:lnTo>
                    <a:pt x="1041098" y="4861580"/>
                  </a:lnTo>
                  <a:lnTo>
                    <a:pt x="1073412" y="4892651"/>
                  </a:lnTo>
                  <a:lnTo>
                    <a:pt x="1106128" y="4923304"/>
                  </a:lnTo>
                  <a:lnTo>
                    <a:pt x="1139241" y="4953534"/>
                  </a:lnTo>
                  <a:lnTo>
                    <a:pt x="1172747" y="4983336"/>
                  </a:lnTo>
                  <a:lnTo>
                    <a:pt x="1206640" y="5012708"/>
                  </a:lnTo>
                  <a:lnTo>
                    <a:pt x="1240918" y="5041643"/>
                  </a:lnTo>
                  <a:lnTo>
                    <a:pt x="1275576" y="5070139"/>
                  </a:lnTo>
                  <a:lnTo>
                    <a:pt x="1310609" y="5098190"/>
                  </a:lnTo>
                  <a:lnTo>
                    <a:pt x="1346014" y="5125792"/>
                  </a:lnTo>
                  <a:lnTo>
                    <a:pt x="1381785" y="5152942"/>
                  </a:lnTo>
                  <a:lnTo>
                    <a:pt x="1417918" y="5179634"/>
                  </a:lnTo>
                  <a:lnTo>
                    <a:pt x="1454410" y="5205864"/>
                  </a:lnTo>
                  <a:lnTo>
                    <a:pt x="1491255" y="5231629"/>
                  </a:lnTo>
                  <a:lnTo>
                    <a:pt x="1528450" y="5256923"/>
                  </a:lnTo>
                  <a:lnTo>
                    <a:pt x="1565991" y="5281743"/>
                  </a:lnTo>
                  <a:lnTo>
                    <a:pt x="1603872" y="5306084"/>
                  </a:lnTo>
                  <a:lnTo>
                    <a:pt x="1642090" y="5329941"/>
                  </a:lnTo>
                  <a:lnTo>
                    <a:pt x="1680640" y="5353312"/>
                  </a:lnTo>
                  <a:lnTo>
                    <a:pt x="1719517" y="5376190"/>
                  </a:lnTo>
                  <a:lnTo>
                    <a:pt x="1758719" y="5398572"/>
                  </a:lnTo>
                  <a:lnTo>
                    <a:pt x="1798240" y="5420454"/>
                  </a:lnTo>
                  <a:lnTo>
                    <a:pt x="1838076" y="5441831"/>
                  </a:lnTo>
                  <a:lnTo>
                    <a:pt x="1878222" y="5462699"/>
                  </a:lnTo>
                  <a:lnTo>
                    <a:pt x="1918675" y="5483053"/>
                  </a:lnTo>
                  <a:lnTo>
                    <a:pt x="1959430" y="5502890"/>
                  </a:lnTo>
                  <a:lnTo>
                    <a:pt x="2000482" y="5522205"/>
                  </a:lnTo>
                  <a:lnTo>
                    <a:pt x="2041828" y="5540993"/>
                  </a:lnTo>
                  <a:lnTo>
                    <a:pt x="2083463" y="5559251"/>
                  </a:lnTo>
                  <a:lnTo>
                    <a:pt x="2125383" y="5576974"/>
                  </a:lnTo>
                  <a:lnTo>
                    <a:pt x="2167583" y="5594157"/>
                  </a:lnTo>
                  <a:lnTo>
                    <a:pt x="2210059" y="5610797"/>
                  </a:lnTo>
                  <a:lnTo>
                    <a:pt x="2252807" y="5626889"/>
                  </a:lnTo>
                  <a:lnTo>
                    <a:pt x="2295823" y="5642429"/>
                  </a:lnTo>
                  <a:lnTo>
                    <a:pt x="2339101" y="5657412"/>
                  </a:lnTo>
                  <a:lnTo>
                    <a:pt x="2382639" y="5671834"/>
                  </a:lnTo>
                  <a:lnTo>
                    <a:pt x="2426431" y="5685692"/>
                  </a:lnTo>
                  <a:lnTo>
                    <a:pt x="2470473" y="5698979"/>
                  </a:lnTo>
                  <a:lnTo>
                    <a:pt x="2514761" y="5711693"/>
                  </a:lnTo>
                  <a:lnTo>
                    <a:pt x="2559291" y="5723829"/>
                  </a:lnTo>
                  <a:lnTo>
                    <a:pt x="2604058" y="5735382"/>
                  </a:lnTo>
                  <a:lnTo>
                    <a:pt x="2649058" y="5746348"/>
                  </a:lnTo>
                  <a:lnTo>
                    <a:pt x="2694286" y="5756724"/>
                  </a:lnTo>
                  <a:lnTo>
                    <a:pt x="2739739" y="5766504"/>
                  </a:lnTo>
                  <a:lnTo>
                    <a:pt x="2785412" y="5775684"/>
                  </a:lnTo>
                  <a:lnTo>
                    <a:pt x="2831300" y="5784261"/>
                  </a:lnTo>
                  <a:lnTo>
                    <a:pt x="2877400" y="5792229"/>
                  </a:lnTo>
                  <a:lnTo>
                    <a:pt x="2923707" y="5799584"/>
                  </a:lnTo>
                  <a:lnTo>
                    <a:pt x="2970216" y="5806322"/>
                  </a:lnTo>
                  <a:lnTo>
                    <a:pt x="3016924" y="5812440"/>
                  </a:lnTo>
                  <a:lnTo>
                    <a:pt x="3063826" y="5817931"/>
                  </a:lnTo>
                  <a:lnTo>
                    <a:pt x="3110918" y="5822793"/>
                  </a:lnTo>
                  <a:lnTo>
                    <a:pt x="3158195" y="5827020"/>
                  </a:lnTo>
                  <a:lnTo>
                    <a:pt x="3205653" y="5830609"/>
                  </a:lnTo>
                  <a:lnTo>
                    <a:pt x="3253288" y="5833555"/>
                  </a:lnTo>
                  <a:lnTo>
                    <a:pt x="3301095" y="5835854"/>
                  </a:lnTo>
                  <a:lnTo>
                    <a:pt x="3349071" y="5837501"/>
                  </a:lnTo>
                  <a:lnTo>
                    <a:pt x="3397211" y="5838493"/>
                  </a:lnTo>
                  <a:lnTo>
                    <a:pt x="3445509" y="5838825"/>
                  </a:lnTo>
                  <a:lnTo>
                    <a:pt x="3497634" y="5838438"/>
                  </a:lnTo>
                  <a:lnTo>
                    <a:pt x="3549572" y="5837284"/>
                  </a:lnTo>
                  <a:lnTo>
                    <a:pt x="3601318" y="5835366"/>
                  </a:lnTo>
                  <a:lnTo>
                    <a:pt x="3652867" y="5832691"/>
                  </a:lnTo>
                  <a:lnTo>
                    <a:pt x="3704213" y="5829263"/>
                  </a:lnTo>
                  <a:lnTo>
                    <a:pt x="3755352" y="5825089"/>
                  </a:lnTo>
                  <a:lnTo>
                    <a:pt x="3806277" y="5820173"/>
                  </a:lnTo>
                  <a:lnTo>
                    <a:pt x="3856983" y="5814521"/>
                  </a:lnTo>
                  <a:lnTo>
                    <a:pt x="3907465" y="5808139"/>
                  </a:lnTo>
                  <a:lnTo>
                    <a:pt x="3957717" y="5801031"/>
                  </a:lnTo>
                  <a:lnTo>
                    <a:pt x="4007734" y="5793204"/>
                  </a:lnTo>
                  <a:lnTo>
                    <a:pt x="4057511" y="5784663"/>
                  </a:lnTo>
                  <a:lnTo>
                    <a:pt x="4107041" y="5775413"/>
                  </a:lnTo>
                  <a:lnTo>
                    <a:pt x="4156320" y="5765459"/>
                  </a:lnTo>
                  <a:lnTo>
                    <a:pt x="4205342" y="5754808"/>
                  </a:lnTo>
                  <a:lnTo>
                    <a:pt x="4254102" y="5743464"/>
                  </a:lnTo>
                  <a:lnTo>
                    <a:pt x="4302594" y="5731433"/>
                  </a:lnTo>
                  <a:lnTo>
                    <a:pt x="4350813" y="5718721"/>
                  </a:lnTo>
                  <a:lnTo>
                    <a:pt x="4398753" y="5705332"/>
                  </a:lnTo>
                  <a:lnTo>
                    <a:pt x="4446410" y="5691272"/>
                  </a:lnTo>
                  <a:lnTo>
                    <a:pt x="4493777" y="5676547"/>
                  </a:lnTo>
                  <a:lnTo>
                    <a:pt x="4540849" y="5661162"/>
                  </a:lnTo>
                  <a:lnTo>
                    <a:pt x="4587620" y="5645123"/>
                  </a:lnTo>
                  <a:lnTo>
                    <a:pt x="4634086" y="5628434"/>
                  </a:lnTo>
                  <a:lnTo>
                    <a:pt x="4680241" y="5611102"/>
                  </a:lnTo>
                  <a:lnTo>
                    <a:pt x="4726079" y="5593132"/>
                  </a:lnTo>
                  <a:lnTo>
                    <a:pt x="4771596" y="5574529"/>
                  </a:lnTo>
                  <a:lnTo>
                    <a:pt x="4816785" y="5555299"/>
                  </a:lnTo>
                  <a:lnTo>
                    <a:pt x="4861641" y="5535447"/>
                  </a:lnTo>
                  <a:lnTo>
                    <a:pt x="4906158" y="5514978"/>
                  </a:lnTo>
                  <a:lnTo>
                    <a:pt x="4950332" y="5493898"/>
                  </a:lnTo>
                  <a:lnTo>
                    <a:pt x="4994157" y="5472213"/>
                  </a:lnTo>
                  <a:lnTo>
                    <a:pt x="5037627" y="5449927"/>
                  </a:lnTo>
                  <a:lnTo>
                    <a:pt x="5080737" y="5427047"/>
                  </a:lnTo>
                  <a:lnTo>
                    <a:pt x="5123482" y="5403577"/>
                  </a:lnTo>
                  <a:lnTo>
                    <a:pt x="5165856" y="5379523"/>
                  </a:lnTo>
                  <a:lnTo>
                    <a:pt x="5207854" y="5354891"/>
                  </a:lnTo>
                  <a:lnTo>
                    <a:pt x="5249470" y="5329686"/>
                  </a:lnTo>
                  <a:lnTo>
                    <a:pt x="5290698" y="5303914"/>
                  </a:lnTo>
                  <a:lnTo>
                    <a:pt x="5331534" y="5277579"/>
                  </a:lnTo>
                  <a:lnTo>
                    <a:pt x="5371973" y="5250688"/>
                  </a:lnTo>
                  <a:lnTo>
                    <a:pt x="5610225" y="5072507"/>
                  </a:lnTo>
                  <a:lnTo>
                    <a:pt x="5610225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3225" y="0"/>
              <a:ext cx="5438775" cy="56578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374" y="746505"/>
            <a:ext cx="4768851" cy="130099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4400" dirty="0">
                <a:latin typeface="+mj-lt"/>
              </a:rPr>
              <a:t>Alternative Media &amp;  Accommodations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1375" y="2153108"/>
            <a:ext cx="5326380" cy="35714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029BE3-7E68-49BC-ADBF-5C204C874DDA}"/>
              </a:ext>
            </a:extLst>
          </p:cNvPr>
          <p:cNvSpPr/>
          <p:nvPr/>
        </p:nvSpPr>
        <p:spPr>
          <a:xfrm>
            <a:off x="841374" y="2153108"/>
            <a:ext cx="6096000" cy="42789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lang="en-US" b="1" dirty="0">
                <a:cs typeface="Arial"/>
              </a:rPr>
              <a:t>Michelle Lapitan</a:t>
            </a:r>
            <a:endParaRPr lang="en-US" dirty="0">
              <a:cs typeface="Arial"/>
            </a:endParaRPr>
          </a:p>
          <a:p>
            <a:pPr marL="12700">
              <a:lnSpc>
                <a:spcPts val="1425"/>
              </a:lnSpc>
            </a:pPr>
            <a:r>
              <a:rPr lang="en-US" i="1" dirty="0">
                <a:cs typeface="Arial"/>
              </a:rPr>
              <a:t>Accommodations Coordinator</a:t>
            </a:r>
          </a:p>
          <a:p>
            <a:pPr marL="12700">
              <a:lnSpc>
                <a:spcPts val="1425"/>
              </a:lnSpc>
            </a:pPr>
            <a:endParaRPr lang="en-US" dirty="0">
              <a:cs typeface="Arial"/>
            </a:endParaRPr>
          </a:p>
          <a:p>
            <a:pPr marL="298450" indent="-285750">
              <a:lnSpc>
                <a:spcPts val="1435"/>
              </a:lnSpc>
              <a:buFont typeface="Wingdings" panose="05000000000000000000" pitchFamily="2" charset="2"/>
              <a:buChar char="Ø"/>
            </a:pPr>
            <a:r>
              <a:rPr lang="en-US" b="1" i="1" dirty="0">
                <a:cs typeface="Arial-BoldItalicMT"/>
              </a:rPr>
              <a:t>Alternative Media</a:t>
            </a:r>
            <a:endParaRPr lang="en-US" dirty="0">
              <a:cs typeface="Arial-BoldItalicMT"/>
            </a:endParaRPr>
          </a:p>
          <a:p>
            <a:pPr marL="698500" indent="-229235">
              <a:lnSpc>
                <a:spcPts val="1425"/>
              </a:lnSpc>
              <a:buFont typeface="Wingdings"/>
              <a:buChar char=""/>
              <a:tabLst>
                <a:tab pos="699135" algn="l"/>
              </a:tabLst>
            </a:pPr>
            <a:r>
              <a:rPr lang="en-US" dirty="0">
                <a:cs typeface="Arial"/>
              </a:rPr>
              <a:t>Electronic Text</a:t>
            </a:r>
          </a:p>
          <a:p>
            <a:pPr marL="698500" indent="-229235">
              <a:lnSpc>
                <a:spcPts val="1425"/>
              </a:lnSpc>
              <a:buFont typeface="Wingdings"/>
              <a:buChar char=""/>
              <a:tabLst>
                <a:tab pos="699135" algn="l"/>
              </a:tabLst>
            </a:pPr>
            <a:r>
              <a:rPr lang="en-US" dirty="0">
                <a:cs typeface="Arial"/>
              </a:rPr>
              <a:t>Audio Books</a:t>
            </a:r>
          </a:p>
          <a:p>
            <a:pPr marL="698500" indent="-229235">
              <a:lnSpc>
                <a:spcPts val="1425"/>
              </a:lnSpc>
              <a:buFont typeface="Wingdings"/>
              <a:buChar char=""/>
              <a:tabLst>
                <a:tab pos="699135" algn="l"/>
              </a:tabLst>
            </a:pPr>
            <a:r>
              <a:rPr lang="en-US" dirty="0">
                <a:cs typeface="Arial"/>
              </a:rPr>
              <a:t>Large Print</a:t>
            </a:r>
          </a:p>
          <a:p>
            <a:pPr marL="698500" indent="-229235">
              <a:lnSpc>
                <a:spcPts val="1435"/>
              </a:lnSpc>
              <a:buFont typeface="Wingdings"/>
              <a:buChar char=""/>
              <a:tabLst>
                <a:tab pos="699135" algn="l"/>
              </a:tabLst>
            </a:pPr>
            <a:r>
              <a:rPr lang="en-US" dirty="0">
                <a:cs typeface="Arial"/>
              </a:rPr>
              <a:t>Braille</a:t>
            </a:r>
          </a:p>
          <a:p>
            <a:pPr marL="698500" indent="-229235">
              <a:lnSpc>
                <a:spcPts val="1435"/>
              </a:lnSpc>
              <a:buFont typeface="Wingdings"/>
              <a:buChar char=""/>
              <a:tabLst>
                <a:tab pos="699135" algn="l"/>
              </a:tabLst>
            </a:pPr>
            <a:r>
              <a:rPr lang="en-US" dirty="0">
                <a:cs typeface="Arial"/>
              </a:rPr>
              <a:t>Tactile Graphics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en-US" dirty="0">
                <a:cs typeface="Arial"/>
              </a:rPr>
              <a:t>To request alternative media, fill out this </a:t>
            </a:r>
            <a:r>
              <a:rPr lang="en-US" dirty="0">
                <a:cs typeface="Arial"/>
                <a:hlinkClick r:id="rId3"/>
              </a:rPr>
              <a:t>form.</a:t>
            </a:r>
            <a:endParaRPr lang="en-US" dirty="0">
              <a:cs typeface="Arial"/>
            </a:endParaRPr>
          </a:p>
          <a:p>
            <a:pPr marL="742950" lvl="1" indent="-285750">
              <a:spcBef>
                <a:spcPts val="35"/>
              </a:spcBef>
              <a:buFont typeface="Wingdings" panose="05000000000000000000" pitchFamily="2" charset="2"/>
              <a:buChar char="Ø"/>
            </a:pPr>
            <a:r>
              <a:rPr lang="en-US" dirty="0">
                <a:cs typeface="Arial"/>
              </a:rPr>
              <a:t>Learningally.org</a:t>
            </a:r>
          </a:p>
          <a:p>
            <a:pPr marL="742950" lvl="1" indent="-285750">
              <a:spcBef>
                <a:spcPts val="35"/>
              </a:spcBef>
              <a:buFont typeface="Wingdings" panose="05000000000000000000" pitchFamily="2" charset="2"/>
              <a:buChar char="Ø"/>
            </a:pPr>
            <a:r>
              <a:rPr lang="en-US" dirty="0">
                <a:cs typeface="Arial"/>
              </a:rPr>
              <a:t>Bookshare.org</a:t>
            </a:r>
          </a:p>
          <a:p>
            <a:pPr marL="742950" lvl="1" indent="-285750">
              <a:spcBef>
                <a:spcPts val="35"/>
              </a:spcBef>
              <a:buFont typeface="Wingdings" panose="05000000000000000000" pitchFamily="2" charset="2"/>
              <a:buChar char="Ø"/>
            </a:pPr>
            <a:r>
              <a:rPr lang="en-US" dirty="0">
                <a:cs typeface="Arial"/>
              </a:rPr>
              <a:t>Kurzweil3000.com</a:t>
            </a:r>
          </a:p>
          <a:p>
            <a:pPr marL="12700">
              <a:lnSpc>
                <a:spcPts val="1430"/>
              </a:lnSpc>
            </a:pPr>
            <a:endParaRPr lang="en-US" b="1" i="1" dirty="0">
              <a:cs typeface="Arial-BoldItalicMT"/>
            </a:endParaRPr>
          </a:p>
          <a:p>
            <a:pPr marL="298450" indent="-285750">
              <a:lnSpc>
                <a:spcPts val="1430"/>
              </a:lnSpc>
              <a:buFont typeface="Wingdings" panose="05000000000000000000" pitchFamily="2" charset="2"/>
              <a:buChar char="Ø"/>
            </a:pPr>
            <a:r>
              <a:rPr lang="en-US" b="1" i="1" dirty="0">
                <a:cs typeface="Arial-BoldItalicMT"/>
              </a:rPr>
              <a:t>Note-taker Service and </a:t>
            </a:r>
            <a:r>
              <a:rPr lang="en-US" b="1" i="1" dirty="0">
                <a:cs typeface="Arial-BoldItalicMT"/>
                <a:hlinkClick r:id="rId4"/>
              </a:rPr>
              <a:t>Contract</a:t>
            </a:r>
            <a:endParaRPr lang="en-US" b="1" i="1" dirty="0">
              <a:cs typeface="Arial-BoldItalicMT"/>
            </a:endParaRPr>
          </a:p>
          <a:p>
            <a:pPr marL="298450" indent="-285750">
              <a:lnSpc>
                <a:spcPts val="1430"/>
              </a:lnSpc>
              <a:buFont typeface="Wingdings" panose="05000000000000000000" pitchFamily="2" charset="2"/>
              <a:buChar char="Ø"/>
            </a:pPr>
            <a:r>
              <a:rPr lang="en-US" b="1" i="1" dirty="0">
                <a:cs typeface="Arial-BoldItalicMT"/>
              </a:rPr>
              <a:t>Schoettler Book Voucher Available for students with Mobility and Physical Disabilities. Apply </a:t>
            </a:r>
            <a:r>
              <a:rPr lang="en-US" b="1" i="1" dirty="0">
                <a:cs typeface="Arial-BoldItalicMT"/>
                <a:hlinkClick r:id="rId5"/>
              </a:rPr>
              <a:t>here.</a:t>
            </a:r>
            <a:endParaRPr lang="en-US" dirty="0">
              <a:cs typeface="Arial-BoldItalicMT"/>
            </a:endParaRPr>
          </a:p>
          <a:p>
            <a:pPr marL="698500" indent="-229235">
              <a:lnSpc>
                <a:spcPts val="1430"/>
              </a:lnSpc>
              <a:buFont typeface="Wingdings"/>
              <a:buChar char=""/>
              <a:tabLst>
                <a:tab pos="699135" algn="l"/>
              </a:tabLst>
            </a:pPr>
            <a:endParaRPr lang="en-US" dirty="0">
              <a:cs typeface="Arial"/>
            </a:endParaRPr>
          </a:p>
          <a:p>
            <a:pPr marL="12700" marR="2014220">
              <a:lnSpc>
                <a:spcPct val="104299"/>
              </a:lnSpc>
            </a:pPr>
            <a:r>
              <a:rPr lang="en-US" dirty="0">
                <a:hlinkClick r:id="rId6"/>
              </a:rPr>
              <a:t>lapitanmichelle@fhda.edu</a:t>
            </a:r>
            <a:endParaRPr lang="en-US" dirty="0"/>
          </a:p>
          <a:p>
            <a:pPr marL="12700" marR="2014220">
              <a:lnSpc>
                <a:spcPct val="104299"/>
              </a:lnSpc>
            </a:pPr>
            <a:r>
              <a:rPr lang="en-US" dirty="0">
                <a:cs typeface="Arial"/>
              </a:rPr>
              <a:t>650-949-7673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00826" y="704850"/>
              <a:ext cx="5377180" cy="5458460"/>
            </a:xfrm>
            <a:custGeom>
              <a:avLst/>
              <a:gdLst/>
              <a:ahLst/>
              <a:cxnLst/>
              <a:rect l="l" t="t" r="r" b="b"/>
              <a:pathLst>
                <a:path w="5377180" h="5458460">
                  <a:moveTo>
                    <a:pt x="0" y="5458460"/>
                  </a:moveTo>
                  <a:lnTo>
                    <a:pt x="5376799" y="5458460"/>
                  </a:lnTo>
                  <a:lnTo>
                    <a:pt x="5376799" y="0"/>
                  </a:lnTo>
                  <a:lnTo>
                    <a:pt x="0" y="0"/>
                  </a:lnTo>
                  <a:lnTo>
                    <a:pt x="0" y="5458460"/>
                  </a:lnTo>
                  <a:close/>
                </a:path>
              </a:pathLst>
            </a:custGeom>
            <a:solidFill>
              <a:schemeClr val="accent5">
                <a:lumMod val="75000"/>
                <a:alpha val="92939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38850" y="581659"/>
              <a:ext cx="5562600" cy="5704840"/>
            </a:xfrm>
            <a:custGeom>
              <a:avLst/>
              <a:gdLst/>
              <a:ahLst/>
              <a:cxnLst/>
              <a:rect l="l" t="t" r="r" b="b"/>
              <a:pathLst>
                <a:path w="5562600" h="5704840">
                  <a:moveTo>
                    <a:pt x="5513070" y="49530"/>
                  </a:moveTo>
                  <a:lnTo>
                    <a:pt x="49530" y="49530"/>
                  </a:lnTo>
                  <a:lnTo>
                    <a:pt x="49530" y="123190"/>
                  </a:lnTo>
                  <a:lnTo>
                    <a:pt x="49530" y="5580380"/>
                  </a:lnTo>
                  <a:lnTo>
                    <a:pt x="49530" y="5581650"/>
                  </a:lnTo>
                  <a:lnTo>
                    <a:pt x="49530" y="5655310"/>
                  </a:lnTo>
                  <a:lnTo>
                    <a:pt x="5513070" y="5655310"/>
                  </a:lnTo>
                  <a:lnTo>
                    <a:pt x="5513070" y="5581650"/>
                  </a:lnTo>
                  <a:lnTo>
                    <a:pt x="123825" y="5581650"/>
                  </a:lnTo>
                  <a:lnTo>
                    <a:pt x="123825" y="5580380"/>
                  </a:lnTo>
                  <a:lnTo>
                    <a:pt x="123825" y="123190"/>
                  </a:lnTo>
                  <a:lnTo>
                    <a:pt x="5438775" y="123190"/>
                  </a:lnTo>
                  <a:lnTo>
                    <a:pt x="5438775" y="5581015"/>
                  </a:lnTo>
                  <a:lnTo>
                    <a:pt x="5513070" y="5581015"/>
                  </a:lnTo>
                  <a:lnTo>
                    <a:pt x="5513070" y="123190"/>
                  </a:lnTo>
                  <a:lnTo>
                    <a:pt x="5513070" y="49530"/>
                  </a:lnTo>
                  <a:close/>
                </a:path>
                <a:path w="5562600" h="5704840">
                  <a:moveTo>
                    <a:pt x="5562600" y="5680710"/>
                  </a:moveTo>
                  <a:lnTo>
                    <a:pt x="24765" y="5680710"/>
                  </a:lnTo>
                  <a:lnTo>
                    <a:pt x="24765" y="24142"/>
                  </a:lnTo>
                  <a:lnTo>
                    <a:pt x="0" y="24142"/>
                  </a:lnTo>
                  <a:lnTo>
                    <a:pt x="0" y="5680710"/>
                  </a:lnTo>
                  <a:lnTo>
                    <a:pt x="0" y="5704840"/>
                  </a:lnTo>
                  <a:lnTo>
                    <a:pt x="5562600" y="5704840"/>
                  </a:lnTo>
                  <a:lnTo>
                    <a:pt x="5562600" y="5680710"/>
                  </a:lnTo>
                  <a:close/>
                </a:path>
                <a:path w="5562600" h="5704840">
                  <a:moveTo>
                    <a:pt x="556260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5537835" y="24130"/>
                  </a:lnTo>
                  <a:lnTo>
                    <a:pt x="5537835" y="5680075"/>
                  </a:lnTo>
                  <a:lnTo>
                    <a:pt x="5562600" y="5680087"/>
                  </a:lnTo>
                  <a:lnTo>
                    <a:pt x="5562600" y="24130"/>
                  </a:lnTo>
                  <a:lnTo>
                    <a:pt x="556260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00582" y="1083497"/>
            <a:ext cx="3239135" cy="6245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FFFFFF"/>
                </a:solidFill>
                <a:latin typeface="+mj-lt"/>
              </a:rPr>
              <a:t>DRC Counselors</a:t>
            </a:r>
            <a:endParaRPr sz="3950" dirty="0">
              <a:latin typeface="+mj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47826" y="1708027"/>
            <a:ext cx="4144645" cy="4378763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78740" algn="ctr">
              <a:lnSpc>
                <a:spcPts val="1650"/>
              </a:lnSpc>
              <a:spcBef>
                <a:spcPts val="505"/>
              </a:spcBef>
            </a:pPr>
            <a:r>
              <a:rPr lang="en-US" sz="1700" dirty="0">
                <a:solidFill>
                  <a:srgbClr val="FFFFFF"/>
                </a:solidFill>
                <a:cs typeface="Arial"/>
              </a:rPr>
              <a:t>Ana </a:t>
            </a:r>
            <a:r>
              <a:rPr lang="en-US" sz="1700" dirty="0" err="1">
                <a:solidFill>
                  <a:srgbClr val="FFFFFF"/>
                </a:solidFill>
                <a:cs typeface="Arial"/>
              </a:rPr>
              <a:t>Maravilla</a:t>
            </a:r>
            <a:r>
              <a:rPr lang="en-US" sz="1700" dirty="0">
                <a:solidFill>
                  <a:srgbClr val="FFFFFF"/>
                </a:solidFill>
                <a:cs typeface="Arial"/>
              </a:rPr>
              <a:t>, Mimi Overton, Mayra </a:t>
            </a:r>
            <a:r>
              <a:rPr lang="en-US" sz="1700" dirty="0" err="1">
                <a:solidFill>
                  <a:srgbClr val="FFFFFF"/>
                </a:solidFill>
                <a:cs typeface="Arial"/>
              </a:rPr>
              <a:t>Palmerin</a:t>
            </a:r>
            <a:r>
              <a:rPr lang="en-US" sz="1700" dirty="0">
                <a:solidFill>
                  <a:srgbClr val="FFFFFF"/>
                </a:solidFill>
                <a:cs typeface="Arial"/>
              </a:rPr>
              <a:t>-Aguilera</a:t>
            </a:r>
          </a:p>
          <a:p>
            <a:pPr marL="12700" marR="78740" algn="ctr">
              <a:lnSpc>
                <a:spcPts val="1650"/>
              </a:lnSpc>
              <a:spcBef>
                <a:spcPts val="505"/>
              </a:spcBef>
            </a:pPr>
            <a:endParaRPr sz="1700" dirty="0">
              <a:cs typeface="Arial"/>
            </a:endParaRPr>
          </a:p>
          <a:p>
            <a:pPr marL="812800" indent="-28575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  <a:tabLst>
                <a:tab pos="755650" algn="l"/>
                <a:tab pos="756285" algn="l"/>
              </a:tabLst>
            </a:pPr>
            <a:r>
              <a:rPr sz="1700" dirty="0">
                <a:solidFill>
                  <a:srgbClr val="FFFFFF"/>
                </a:solidFill>
                <a:cs typeface="Arial"/>
              </a:rPr>
              <a:t>Academic Counseling</a:t>
            </a:r>
            <a:endParaRPr sz="1700" dirty="0">
              <a:cs typeface="Arial"/>
            </a:endParaRPr>
          </a:p>
          <a:p>
            <a:pPr marL="1327785" lvl="1" indent="-344170">
              <a:lnSpc>
                <a:spcPct val="100000"/>
              </a:lnSpc>
              <a:spcBef>
                <a:spcPts val="140"/>
              </a:spcBef>
              <a:buFont typeface="Wingdings" panose="05000000000000000000" pitchFamily="2" charset="2"/>
              <a:buChar char="v"/>
              <a:tabLst>
                <a:tab pos="1327785" algn="l"/>
                <a:tab pos="1328420" algn="l"/>
              </a:tabLst>
            </a:pPr>
            <a:r>
              <a:rPr sz="1700" dirty="0">
                <a:solidFill>
                  <a:srgbClr val="FFFFFF"/>
                </a:solidFill>
                <a:cs typeface="Arial"/>
              </a:rPr>
              <a:t>Academic Policies &amp; Procedures</a:t>
            </a:r>
            <a:endParaRPr sz="1700" dirty="0">
              <a:cs typeface="Arial"/>
            </a:endParaRPr>
          </a:p>
          <a:p>
            <a:pPr marL="1327785" lvl="1" indent="-344170">
              <a:lnSpc>
                <a:spcPct val="100000"/>
              </a:lnSpc>
              <a:spcBef>
                <a:spcPts val="65"/>
              </a:spcBef>
              <a:buFont typeface="Wingdings" panose="05000000000000000000" pitchFamily="2" charset="2"/>
              <a:buChar char="v"/>
              <a:tabLst>
                <a:tab pos="1327785" algn="l"/>
                <a:tab pos="1328420" algn="l"/>
              </a:tabLst>
            </a:pPr>
            <a:r>
              <a:rPr sz="1700" dirty="0">
                <a:solidFill>
                  <a:srgbClr val="FFFFFF"/>
                </a:solidFill>
                <a:cs typeface="Arial"/>
              </a:rPr>
              <a:t>Education Plan</a:t>
            </a:r>
            <a:endParaRPr sz="1700" dirty="0">
              <a:cs typeface="Arial"/>
            </a:endParaRPr>
          </a:p>
          <a:p>
            <a:pPr marL="812800" indent="-285750">
              <a:lnSpc>
                <a:spcPct val="100000"/>
              </a:lnSpc>
              <a:spcBef>
                <a:spcPts val="585"/>
              </a:spcBef>
              <a:buFont typeface="Wingdings" panose="05000000000000000000" pitchFamily="2" charset="2"/>
              <a:buChar char="v"/>
              <a:tabLst>
                <a:tab pos="755650" algn="l"/>
                <a:tab pos="756285" algn="l"/>
              </a:tabLst>
            </a:pPr>
            <a:r>
              <a:rPr sz="1700" dirty="0">
                <a:solidFill>
                  <a:srgbClr val="FFFFFF"/>
                </a:solidFill>
                <a:cs typeface="Arial"/>
              </a:rPr>
              <a:t>Disability Counseling</a:t>
            </a:r>
            <a:endParaRPr sz="1700" dirty="0">
              <a:cs typeface="Arial"/>
            </a:endParaRPr>
          </a:p>
          <a:p>
            <a:pPr marL="1327785" lvl="1" indent="-344170">
              <a:lnSpc>
                <a:spcPct val="100000"/>
              </a:lnSpc>
              <a:spcBef>
                <a:spcPts val="140"/>
              </a:spcBef>
              <a:buFont typeface="Wingdings" panose="05000000000000000000" pitchFamily="2" charset="2"/>
              <a:buChar char="v"/>
              <a:tabLst>
                <a:tab pos="1327785" algn="l"/>
                <a:tab pos="1328420" algn="l"/>
              </a:tabLst>
            </a:pPr>
            <a:r>
              <a:rPr sz="1700" dirty="0">
                <a:solidFill>
                  <a:srgbClr val="FFFFFF"/>
                </a:solidFill>
                <a:cs typeface="Arial"/>
              </a:rPr>
              <a:t>Accommodations</a:t>
            </a:r>
            <a:endParaRPr sz="1700" dirty="0">
              <a:cs typeface="Arial"/>
            </a:endParaRPr>
          </a:p>
          <a:p>
            <a:pPr marL="812800" indent="-285750">
              <a:lnSpc>
                <a:spcPct val="100000"/>
              </a:lnSpc>
              <a:spcBef>
                <a:spcPts val="590"/>
              </a:spcBef>
              <a:buFont typeface="Wingdings" panose="05000000000000000000" pitchFamily="2" charset="2"/>
              <a:buChar char="v"/>
              <a:tabLst>
                <a:tab pos="755650" algn="l"/>
                <a:tab pos="756285" algn="l"/>
              </a:tabLst>
            </a:pPr>
            <a:r>
              <a:rPr sz="1700" dirty="0">
                <a:solidFill>
                  <a:srgbClr val="FFFFFF"/>
                </a:solidFill>
                <a:cs typeface="Arial"/>
              </a:rPr>
              <a:t>Veteran Counseling (Mimi)</a:t>
            </a:r>
            <a:endParaRPr sz="1700" dirty="0">
              <a:cs typeface="Arial"/>
            </a:endParaRPr>
          </a:p>
          <a:p>
            <a:pPr marL="812800" indent="-285750">
              <a:lnSpc>
                <a:spcPct val="100000"/>
              </a:lnSpc>
              <a:spcBef>
                <a:spcPts val="585"/>
              </a:spcBef>
              <a:buFont typeface="Wingdings" panose="05000000000000000000" pitchFamily="2" charset="2"/>
              <a:buChar char="v"/>
              <a:tabLst>
                <a:tab pos="755650" algn="l"/>
                <a:tab pos="756285" algn="l"/>
              </a:tabLst>
            </a:pPr>
            <a:r>
              <a:rPr sz="1700" dirty="0">
                <a:solidFill>
                  <a:srgbClr val="FFFFFF"/>
                </a:solidFill>
                <a:cs typeface="Arial"/>
              </a:rPr>
              <a:t>Faculty Collaboration</a:t>
            </a:r>
            <a:endParaRPr sz="1700" dirty="0">
              <a:cs typeface="Arial"/>
            </a:endParaRPr>
          </a:p>
          <a:p>
            <a:pPr marL="812800" indent="-285750">
              <a:lnSpc>
                <a:spcPct val="100000"/>
              </a:lnSpc>
              <a:spcBef>
                <a:spcPts val="590"/>
              </a:spcBef>
              <a:buFont typeface="Wingdings" panose="05000000000000000000" pitchFamily="2" charset="2"/>
              <a:buChar char="v"/>
              <a:tabLst>
                <a:tab pos="755650" algn="l"/>
                <a:tab pos="756285" algn="l"/>
              </a:tabLst>
            </a:pPr>
            <a:r>
              <a:rPr sz="1700" dirty="0">
                <a:solidFill>
                  <a:srgbClr val="FFFFFF"/>
                </a:solidFill>
                <a:cs typeface="Arial"/>
              </a:rPr>
              <a:t>Advocate</a:t>
            </a:r>
            <a:endParaRPr sz="1700" dirty="0">
              <a:cs typeface="Arial"/>
            </a:endParaRPr>
          </a:p>
          <a:p>
            <a:pPr marL="812800" indent="-285750">
              <a:lnSpc>
                <a:spcPct val="100000"/>
              </a:lnSpc>
              <a:spcBef>
                <a:spcPts val="590"/>
              </a:spcBef>
              <a:buFont typeface="Wingdings" panose="05000000000000000000" pitchFamily="2" charset="2"/>
              <a:buChar char="v"/>
            </a:pPr>
            <a:r>
              <a:rPr sz="1700" dirty="0">
                <a:solidFill>
                  <a:srgbClr val="FFFFFF"/>
                </a:solidFill>
                <a:cs typeface="Arial"/>
              </a:rPr>
              <a:t>Contact Info: DRC Front Desk</a:t>
            </a:r>
            <a:endParaRPr lang="en-US" sz="1700" dirty="0">
              <a:solidFill>
                <a:srgbClr val="FFFFFF"/>
              </a:solidFill>
              <a:cs typeface="Arial"/>
            </a:endParaRPr>
          </a:p>
          <a:p>
            <a:pPr marL="1270000" lvl="1" indent="-285750">
              <a:spcBef>
                <a:spcPts val="590"/>
              </a:spcBef>
              <a:buFont typeface="Wingdings" panose="05000000000000000000" pitchFamily="2" charset="2"/>
              <a:buChar char="v"/>
            </a:pPr>
            <a:r>
              <a:rPr lang="en-US" sz="1700" b="1" dirty="0">
                <a:solidFill>
                  <a:schemeClr val="bg1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drc@fhda.edu</a:t>
            </a:r>
            <a:endParaRPr lang="en-US" sz="1700" b="1" dirty="0">
              <a:solidFill>
                <a:schemeClr val="bg1"/>
              </a:solidFill>
              <a:cs typeface="Arial"/>
            </a:endParaRPr>
          </a:p>
          <a:p>
            <a:pPr marL="1270000" lvl="1" indent="-285750">
              <a:spcBef>
                <a:spcPts val="590"/>
              </a:spcBef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rgbClr val="FFFFFF"/>
                </a:solidFill>
                <a:cs typeface="Arial"/>
              </a:rPr>
              <a:t>(650) 949-7017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776075" cy="6858000"/>
            <a:chOff x="0" y="0"/>
            <a:chExt cx="1177607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3683" y="653795"/>
              <a:ext cx="6002018" cy="577900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172200" cy="6858000"/>
            </a:xfrm>
            <a:custGeom>
              <a:avLst/>
              <a:gdLst/>
              <a:ahLst/>
              <a:cxnLst/>
              <a:rect l="l" t="t" r="r" b="b"/>
              <a:pathLst>
                <a:path w="6172200" h="6858000">
                  <a:moveTo>
                    <a:pt x="610311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764536" y="6857999"/>
                  </a:lnTo>
                  <a:lnTo>
                    <a:pt x="2896362" y="6782205"/>
                  </a:lnTo>
                  <a:lnTo>
                    <a:pt x="2937182" y="6757202"/>
                  </a:lnTo>
                  <a:lnTo>
                    <a:pt x="2977813" y="6731921"/>
                  </a:lnTo>
                  <a:lnTo>
                    <a:pt x="3018252" y="6706364"/>
                  </a:lnTo>
                  <a:lnTo>
                    <a:pt x="3058499" y="6680530"/>
                  </a:lnTo>
                  <a:lnTo>
                    <a:pt x="3098551" y="6654423"/>
                  </a:lnTo>
                  <a:lnTo>
                    <a:pt x="3138409" y="6628042"/>
                  </a:lnTo>
                  <a:lnTo>
                    <a:pt x="3178070" y="6601390"/>
                  </a:lnTo>
                  <a:lnTo>
                    <a:pt x="3217532" y="6574467"/>
                  </a:lnTo>
                  <a:lnTo>
                    <a:pt x="3256796" y="6547275"/>
                  </a:lnTo>
                  <a:lnTo>
                    <a:pt x="3295859" y="6519816"/>
                  </a:lnTo>
                  <a:lnTo>
                    <a:pt x="3334720" y="6492090"/>
                  </a:lnTo>
                  <a:lnTo>
                    <a:pt x="3373378" y="6464099"/>
                  </a:lnTo>
                  <a:lnTo>
                    <a:pt x="3411831" y="6435845"/>
                  </a:lnTo>
                  <a:lnTo>
                    <a:pt x="3450078" y="6407328"/>
                  </a:lnTo>
                  <a:lnTo>
                    <a:pt x="3488119" y="6378550"/>
                  </a:lnTo>
                  <a:lnTo>
                    <a:pt x="3525950" y="6349513"/>
                  </a:lnTo>
                  <a:lnTo>
                    <a:pt x="3563572" y="6320216"/>
                  </a:lnTo>
                  <a:lnTo>
                    <a:pt x="3600982" y="6290663"/>
                  </a:lnTo>
                  <a:lnTo>
                    <a:pt x="3638180" y="6260854"/>
                  </a:lnTo>
                  <a:lnTo>
                    <a:pt x="3675164" y="6230791"/>
                  </a:lnTo>
                  <a:lnTo>
                    <a:pt x="3711933" y="6200475"/>
                  </a:lnTo>
                  <a:lnTo>
                    <a:pt x="3748486" y="6169907"/>
                  </a:lnTo>
                  <a:lnTo>
                    <a:pt x="3784820" y="6139088"/>
                  </a:lnTo>
                  <a:lnTo>
                    <a:pt x="3820936" y="6108020"/>
                  </a:lnTo>
                  <a:lnTo>
                    <a:pt x="3856831" y="6076705"/>
                  </a:lnTo>
                  <a:lnTo>
                    <a:pt x="3892504" y="6045143"/>
                  </a:lnTo>
                  <a:lnTo>
                    <a:pt x="3927954" y="6013336"/>
                  </a:lnTo>
                  <a:lnTo>
                    <a:pt x="3963179" y="5981285"/>
                  </a:lnTo>
                  <a:lnTo>
                    <a:pt x="3998179" y="5948991"/>
                  </a:lnTo>
                  <a:lnTo>
                    <a:pt x="4032951" y="5916457"/>
                  </a:lnTo>
                  <a:lnTo>
                    <a:pt x="4067496" y="5883682"/>
                  </a:lnTo>
                  <a:lnTo>
                    <a:pt x="4101810" y="5850669"/>
                  </a:lnTo>
                  <a:lnTo>
                    <a:pt x="4135893" y="5817419"/>
                  </a:lnTo>
                  <a:lnTo>
                    <a:pt x="4169744" y="5783933"/>
                  </a:lnTo>
                  <a:lnTo>
                    <a:pt x="4203361" y="5750212"/>
                  </a:lnTo>
                  <a:lnTo>
                    <a:pt x="4236743" y="5716259"/>
                  </a:lnTo>
                  <a:lnTo>
                    <a:pt x="4269889" y="5682073"/>
                  </a:lnTo>
                  <a:lnTo>
                    <a:pt x="4302797" y="5647657"/>
                  </a:lnTo>
                  <a:lnTo>
                    <a:pt x="4335466" y="5613011"/>
                  </a:lnTo>
                  <a:lnTo>
                    <a:pt x="4367894" y="5578138"/>
                  </a:lnTo>
                  <a:lnTo>
                    <a:pt x="4400081" y="5543038"/>
                  </a:lnTo>
                  <a:lnTo>
                    <a:pt x="4432025" y="5507713"/>
                  </a:lnTo>
                  <a:lnTo>
                    <a:pt x="4463724" y="5472164"/>
                  </a:lnTo>
                  <a:lnTo>
                    <a:pt x="4495178" y="5436392"/>
                  </a:lnTo>
                  <a:lnTo>
                    <a:pt x="4526385" y="5400399"/>
                  </a:lnTo>
                  <a:lnTo>
                    <a:pt x="4557343" y="5364186"/>
                  </a:lnTo>
                  <a:lnTo>
                    <a:pt x="4588052" y="5327755"/>
                  </a:lnTo>
                  <a:lnTo>
                    <a:pt x="4618510" y="5291106"/>
                  </a:lnTo>
                  <a:lnTo>
                    <a:pt x="4648715" y="5254241"/>
                  </a:lnTo>
                  <a:lnTo>
                    <a:pt x="4678667" y="5217162"/>
                  </a:lnTo>
                  <a:lnTo>
                    <a:pt x="4708364" y="5179869"/>
                  </a:lnTo>
                  <a:lnTo>
                    <a:pt x="4737804" y="5142364"/>
                  </a:lnTo>
                  <a:lnTo>
                    <a:pt x="4766987" y="5104649"/>
                  </a:lnTo>
                  <a:lnTo>
                    <a:pt x="4795911" y="5066724"/>
                  </a:lnTo>
                  <a:lnTo>
                    <a:pt x="4824575" y="5028591"/>
                  </a:lnTo>
                  <a:lnTo>
                    <a:pt x="4852977" y="4990252"/>
                  </a:lnTo>
                  <a:lnTo>
                    <a:pt x="4881117" y="4951707"/>
                  </a:lnTo>
                  <a:lnTo>
                    <a:pt x="4908992" y="4912958"/>
                  </a:lnTo>
                  <a:lnTo>
                    <a:pt x="4936601" y="4874007"/>
                  </a:lnTo>
                  <a:lnTo>
                    <a:pt x="4963944" y="4834854"/>
                  </a:lnTo>
                  <a:lnTo>
                    <a:pt x="4991018" y="4795501"/>
                  </a:lnTo>
                  <a:lnTo>
                    <a:pt x="5017823" y="4755949"/>
                  </a:lnTo>
                  <a:lnTo>
                    <a:pt x="5044357" y="4716200"/>
                  </a:lnTo>
                  <a:lnTo>
                    <a:pt x="5070618" y="4676255"/>
                  </a:lnTo>
                  <a:lnTo>
                    <a:pt x="5096606" y="4636115"/>
                  </a:lnTo>
                  <a:lnTo>
                    <a:pt x="5122320" y="4595782"/>
                  </a:lnTo>
                  <a:lnTo>
                    <a:pt x="5147757" y="4555256"/>
                  </a:lnTo>
                  <a:lnTo>
                    <a:pt x="5172916" y="4514540"/>
                  </a:lnTo>
                  <a:lnTo>
                    <a:pt x="5197797" y="4473634"/>
                  </a:lnTo>
                  <a:lnTo>
                    <a:pt x="5222398" y="4432540"/>
                  </a:lnTo>
                  <a:lnTo>
                    <a:pt x="5246717" y="4391260"/>
                  </a:lnTo>
                  <a:lnTo>
                    <a:pt x="5270754" y="4349794"/>
                  </a:lnTo>
                  <a:lnTo>
                    <a:pt x="5294506" y="4308144"/>
                  </a:lnTo>
                  <a:lnTo>
                    <a:pt x="5317973" y="4266311"/>
                  </a:lnTo>
                  <a:lnTo>
                    <a:pt x="5341152" y="4224296"/>
                  </a:lnTo>
                  <a:lnTo>
                    <a:pt x="5364044" y="4182101"/>
                  </a:lnTo>
                  <a:lnTo>
                    <a:pt x="5386647" y="4139728"/>
                  </a:lnTo>
                  <a:lnTo>
                    <a:pt x="5408958" y="4097177"/>
                  </a:lnTo>
                  <a:lnTo>
                    <a:pt x="5430978" y="4054450"/>
                  </a:lnTo>
                  <a:lnTo>
                    <a:pt x="5452704" y="4011547"/>
                  </a:lnTo>
                  <a:lnTo>
                    <a:pt x="5474136" y="3968472"/>
                  </a:lnTo>
                  <a:lnTo>
                    <a:pt x="5495271" y="3925224"/>
                  </a:lnTo>
                  <a:lnTo>
                    <a:pt x="5516109" y="3881805"/>
                  </a:lnTo>
                  <a:lnTo>
                    <a:pt x="5536648" y="3838217"/>
                  </a:lnTo>
                  <a:lnTo>
                    <a:pt x="5556887" y="3794461"/>
                  </a:lnTo>
                  <a:lnTo>
                    <a:pt x="5576825" y="3750537"/>
                  </a:lnTo>
                  <a:lnTo>
                    <a:pt x="5596460" y="3706448"/>
                  </a:lnTo>
                  <a:lnTo>
                    <a:pt x="5615792" y="3662195"/>
                  </a:lnTo>
                  <a:lnTo>
                    <a:pt x="5634817" y="3617779"/>
                  </a:lnTo>
                  <a:lnTo>
                    <a:pt x="5653536" y="3573201"/>
                  </a:lnTo>
                  <a:lnTo>
                    <a:pt x="5671948" y="3528463"/>
                  </a:lnTo>
                  <a:lnTo>
                    <a:pt x="5690049" y="3483566"/>
                  </a:lnTo>
                  <a:lnTo>
                    <a:pt x="5707840" y="3438512"/>
                  </a:lnTo>
                  <a:lnTo>
                    <a:pt x="5725320" y="3393301"/>
                  </a:lnTo>
                  <a:lnTo>
                    <a:pt x="5742485" y="3347935"/>
                  </a:lnTo>
                  <a:lnTo>
                    <a:pt x="5759337" y="3302415"/>
                  </a:lnTo>
                  <a:lnTo>
                    <a:pt x="5775872" y="3256743"/>
                  </a:lnTo>
                  <a:lnTo>
                    <a:pt x="5792090" y="3210921"/>
                  </a:lnTo>
                  <a:lnTo>
                    <a:pt x="5807989" y="3164948"/>
                  </a:lnTo>
                  <a:lnTo>
                    <a:pt x="5823569" y="3118827"/>
                  </a:lnTo>
                  <a:lnTo>
                    <a:pt x="5838827" y="3072560"/>
                  </a:lnTo>
                  <a:lnTo>
                    <a:pt x="5853762" y="3026146"/>
                  </a:lnTo>
                  <a:lnTo>
                    <a:pt x="5868374" y="2979588"/>
                  </a:lnTo>
                  <a:lnTo>
                    <a:pt x="5882660" y="2932887"/>
                  </a:lnTo>
                  <a:lnTo>
                    <a:pt x="5896620" y="2886045"/>
                  </a:lnTo>
                  <a:lnTo>
                    <a:pt x="5910252" y="2839062"/>
                  </a:lnTo>
                  <a:lnTo>
                    <a:pt x="5923555" y="2791940"/>
                  </a:lnTo>
                  <a:lnTo>
                    <a:pt x="5936527" y="2744680"/>
                  </a:lnTo>
                  <a:lnTo>
                    <a:pt x="5949168" y="2697284"/>
                  </a:lnTo>
                  <a:lnTo>
                    <a:pt x="5961475" y="2649752"/>
                  </a:lnTo>
                  <a:lnTo>
                    <a:pt x="5973447" y="2602087"/>
                  </a:lnTo>
                  <a:lnTo>
                    <a:pt x="5985084" y="2554290"/>
                  </a:lnTo>
                  <a:lnTo>
                    <a:pt x="5996384" y="2506361"/>
                  </a:lnTo>
                  <a:lnTo>
                    <a:pt x="6007345" y="2458303"/>
                  </a:lnTo>
                  <a:lnTo>
                    <a:pt x="6017966" y="2410116"/>
                  </a:lnTo>
                  <a:lnTo>
                    <a:pt x="6028246" y="2361802"/>
                  </a:lnTo>
                  <a:lnTo>
                    <a:pt x="6038184" y="2313363"/>
                  </a:lnTo>
                  <a:lnTo>
                    <a:pt x="6047778" y="2264799"/>
                  </a:lnTo>
                  <a:lnTo>
                    <a:pt x="6057026" y="2216111"/>
                  </a:lnTo>
                  <a:lnTo>
                    <a:pt x="6065929" y="2167302"/>
                  </a:lnTo>
                  <a:lnTo>
                    <a:pt x="6074483" y="2118373"/>
                  </a:lnTo>
                  <a:lnTo>
                    <a:pt x="6082689" y="2069324"/>
                  </a:lnTo>
                  <a:lnTo>
                    <a:pt x="6090544" y="2020157"/>
                  </a:lnTo>
                  <a:lnTo>
                    <a:pt x="6098047" y="1970874"/>
                  </a:lnTo>
                  <a:lnTo>
                    <a:pt x="6105197" y="1921476"/>
                  </a:lnTo>
                  <a:lnTo>
                    <a:pt x="6111993" y="1871964"/>
                  </a:lnTo>
                  <a:lnTo>
                    <a:pt x="6118433" y="1822339"/>
                  </a:lnTo>
                  <a:lnTo>
                    <a:pt x="6124515" y="1772603"/>
                  </a:lnTo>
                  <a:lnTo>
                    <a:pt x="6130240" y="1722757"/>
                  </a:lnTo>
                  <a:lnTo>
                    <a:pt x="6135605" y="1672803"/>
                  </a:lnTo>
                  <a:lnTo>
                    <a:pt x="6140609" y="1622741"/>
                  </a:lnTo>
                  <a:lnTo>
                    <a:pt x="6145250" y="1572574"/>
                  </a:lnTo>
                  <a:lnTo>
                    <a:pt x="6149528" y="1522302"/>
                  </a:lnTo>
                  <a:lnTo>
                    <a:pt x="6153440" y="1471927"/>
                  </a:lnTo>
                  <a:lnTo>
                    <a:pt x="6156987" y="1421449"/>
                  </a:lnTo>
                  <a:lnTo>
                    <a:pt x="6160165" y="1370872"/>
                  </a:lnTo>
                  <a:lnTo>
                    <a:pt x="6162975" y="1320194"/>
                  </a:lnTo>
                  <a:lnTo>
                    <a:pt x="6165414" y="1269419"/>
                  </a:lnTo>
                  <a:lnTo>
                    <a:pt x="6167482" y="1218548"/>
                  </a:lnTo>
                  <a:lnTo>
                    <a:pt x="6169177" y="1167581"/>
                  </a:lnTo>
                  <a:lnTo>
                    <a:pt x="6170497" y="1116520"/>
                  </a:lnTo>
                  <a:lnTo>
                    <a:pt x="6171442" y="1065366"/>
                  </a:lnTo>
                  <a:lnTo>
                    <a:pt x="6172010" y="1014121"/>
                  </a:lnTo>
                  <a:lnTo>
                    <a:pt x="6172200" y="962787"/>
                  </a:lnTo>
                  <a:lnTo>
                    <a:pt x="6172017" y="912510"/>
                  </a:lnTo>
                  <a:lnTo>
                    <a:pt x="6171470" y="862320"/>
                  </a:lnTo>
                  <a:lnTo>
                    <a:pt x="6170561" y="812217"/>
                  </a:lnTo>
                  <a:lnTo>
                    <a:pt x="6169291" y="762203"/>
                  </a:lnTo>
                  <a:lnTo>
                    <a:pt x="6167660" y="712277"/>
                  </a:lnTo>
                  <a:lnTo>
                    <a:pt x="6165671" y="662441"/>
                  </a:lnTo>
                  <a:lnTo>
                    <a:pt x="6163325" y="612695"/>
                  </a:lnTo>
                  <a:lnTo>
                    <a:pt x="6160624" y="563041"/>
                  </a:lnTo>
                  <a:lnTo>
                    <a:pt x="6157568" y="513479"/>
                  </a:lnTo>
                  <a:lnTo>
                    <a:pt x="6154158" y="464010"/>
                  </a:lnTo>
                  <a:lnTo>
                    <a:pt x="6150398" y="414635"/>
                  </a:lnTo>
                  <a:lnTo>
                    <a:pt x="6146287" y="365354"/>
                  </a:lnTo>
                  <a:lnTo>
                    <a:pt x="6141827" y="316169"/>
                  </a:lnTo>
                  <a:lnTo>
                    <a:pt x="6137021" y="267080"/>
                  </a:lnTo>
                  <a:lnTo>
                    <a:pt x="6103112" y="0"/>
                  </a:lnTo>
                  <a:close/>
                </a:path>
              </a:pathLst>
            </a:custGeom>
            <a:solidFill>
              <a:srgbClr val="40404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6019800" cy="6858000"/>
            </a:xfrm>
            <a:custGeom>
              <a:avLst/>
              <a:gdLst/>
              <a:ahLst/>
              <a:cxnLst/>
              <a:rect l="l" t="t" r="r" b="b"/>
              <a:pathLst>
                <a:path w="6019800" h="6858000">
                  <a:moveTo>
                    <a:pt x="5949442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435225" y="6857999"/>
                  </a:lnTo>
                  <a:lnTo>
                    <a:pt x="2548128" y="6800151"/>
                  </a:lnTo>
                  <a:lnTo>
                    <a:pt x="2590235" y="6777061"/>
                  </a:lnTo>
                  <a:lnTo>
                    <a:pt x="2632157" y="6753675"/>
                  </a:lnTo>
                  <a:lnTo>
                    <a:pt x="2673892" y="6729996"/>
                  </a:lnTo>
                  <a:lnTo>
                    <a:pt x="2715439" y="6706024"/>
                  </a:lnTo>
                  <a:lnTo>
                    <a:pt x="2756795" y="6681761"/>
                  </a:lnTo>
                  <a:lnTo>
                    <a:pt x="2797961" y="6657209"/>
                  </a:lnTo>
                  <a:lnTo>
                    <a:pt x="2838933" y="6632368"/>
                  </a:lnTo>
                  <a:lnTo>
                    <a:pt x="2879711" y="6607241"/>
                  </a:lnTo>
                  <a:lnTo>
                    <a:pt x="2920294" y="6581828"/>
                  </a:lnTo>
                  <a:lnTo>
                    <a:pt x="2960680" y="6556131"/>
                  </a:lnTo>
                  <a:lnTo>
                    <a:pt x="3000867" y="6530151"/>
                  </a:lnTo>
                  <a:lnTo>
                    <a:pt x="3040855" y="6503890"/>
                  </a:lnTo>
                  <a:lnTo>
                    <a:pt x="3080641" y="6477349"/>
                  </a:lnTo>
                  <a:lnTo>
                    <a:pt x="3120226" y="6450530"/>
                  </a:lnTo>
                  <a:lnTo>
                    <a:pt x="3159606" y="6423433"/>
                  </a:lnTo>
                  <a:lnTo>
                    <a:pt x="3198781" y="6396061"/>
                  </a:lnTo>
                  <a:lnTo>
                    <a:pt x="3237749" y="6368415"/>
                  </a:lnTo>
                  <a:lnTo>
                    <a:pt x="3276509" y="6340496"/>
                  </a:lnTo>
                  <a:lnTo>
                    <a:pt x="3315059" y="6312305"/>
                  </a:lnTo>
                  <a:lnTo>
                    <a:pt x="3353399" y="6283844"/>
                  </a:lnTo>
                  <a:lnTo>
                    <a:pt x="3391526" y="6255115"/>
                  </a:lnTo>
                  <a:lnTo>
                    <a:pt x="3429440" y="6226118"/>
                  </a:lnTo>
                  <a:lnTo>
                    <a:pt x="3467138" y="6196856"/>
                  </a:lnTo>
                  <a:lnTo>
                    <a:pt x="3504620" y="6167329"/>
                  </a:lnTo>
                  <a:lnTo>
                    <a:pt x="3541884" y="6137539"/>
                  </a:lnTo>
                  <a:lnTo>
                    <a:pt x="3578929" y="6107487"/>
                  </a:lnTo>
                  <a:lnTo>
                    <a:pt x="3615753" y="6077175"/>
                  </a:lnTo>
                  <a:lnTo>
                    <a:pt x="3652355" y="6046604"/>
                  </a:lnTo>
                  <a:lnTo>
                    <a:pt x="3688733" y="6015775"/>
                  </a:lnTo>
                  <a:lnTo>
                    <a:pt x="3724887" y="5984691"/>
                  </a:lnTo>
                  <a:lnTo>
                    <a:pt x="3760814" y="5953352"/>
                  </a:lnTo>
                  <a:lnTo>
                    <a:pt x="3796514" y="5921759"/>
                  </a:lnTo>
                  <a:lnTo>
                    <a:pt x="3831985" y="5889915"/>
                  </a:lnTo>
                  <a:lnTo>
                    <a:pt x="3867225" y="5857820"/>
                  </a:lnTo>
                  <a:lnTo>
                    <a:pt x="3902233" y="5825475"/>
                  </a:lnTo>
                  <a:lnTo>
                    <a:pt x="3937008" y="5792884"/>
                  </a:lnTo>
                  <a:lnTo>
                    <a:pt x="3971548" y="5760046"/>
                  </a:lnTo>
                  <a:lnTo>
                    <a:pt x="4005853" y="5726963"/>
                  </a:lnTo>
                  <a:lnTo>
                    <a:pt x="4039919" y="5693636"/>
                  </a:lnTo>
                  <a:lnTo>
                    <a:pt x="4073747" y="5660068"/>
                  </a:lnTo>
                  <a:lnTo>
                    <a:pt x="4107335" y="5626258"/>
                  </a:lnTo>
                  <a:lnTo>
                    <a:pt x="4140681" y="5592210"/>
                  </a:lnTo>
                  <a:lnTo>
                    <a:pt x="4173784" y="5557923"/>
                  </a:lnTo>
                  <a:lnTo>
                    <a:pt x="4206642" y="5523400"/>
                  </a:lnTo>
                  <a:lnTo>
                    <a:pt x="4239255" y="5488642"/>
                  </a:lnTo>
                  <a:lnTo>
                    <a:pt x="4271620" y="5453650"/>
                  </a:lnTo>
                  <a:lnTo>
                    <a:pt x="4303737" y="5418426"/>
                  </a:lnTo>
                  <a:lnTo>
                    <a:pt x="4335604" y="5382970"/>
                  </a:lnTo>
                  <a:lnTo>
                    <a:pt x="4367219" y="5347286"/>
                  </a:lnTo>
                  <a:lnTo>
                    <a:pt x="4398581" y="5311373"/>
                  </a:lnTo>
                  <a:lnTo>
                    <a:pt x="4429690" y="5275233"/>
                  </a:lnTo>
                  <a:lnTo>
                    <a:pt x="4460542" y="5238868"/>
                  </a:lnTo>
                  <a:lnTo>
                    <a:pt x="4491138" y="5202279"/>
                  </a:lnTo>
                  <a:lnTo>
                    <a:pt x="4521475" y="5165468"/>
                  </a:lnTo>
                  <a:lnTo>
                    <a:pt x="4551552" y="5128435"/>
                  </a:lnTo>
                  <a:lnTo>
                    <a:pt x="4581368" y="5091183"/>
                  </a:lnTo>
                  <a:lnTo>
                    <a:pt x="4610922" y="5053712"/>
                  </a:lnTo>
                  <a:lnTo>
                    <a:pt x="4640211" y="5016025"/>
                  </a:lnTo>
                  <a:lnTo>
                    <a:pt x="4669235" y="4978122"/>
                  </a:lnTo>
                  <a:lnTo>
                    <a:pt x="4697992" y="4940004"/>
                  </a:lnTo>
                  <a:lnTo>
                    <a:pt x="4726481" y="4901674"/>
                  </a:lnTo>
                  <a:lnTo>
                    <a:pt x="4754701" y="4863133"/>
                  </a:lnTo>
                  <a:lnTo>
                    <a:pt x="4782649" y="4824382"/>
                  </a:lnTo>
                  <a:lnTo>
                    <a:pt x="4810325" y="4785422"/>
                  </a:lnTo>
                  <a:lnTo>
                    <a:pt x="4837727" y="4746254"/>
                  </a:lnTo>
                  <a:lnTo>
                    <a:pt x="4864854" y="4706882"/>
                  </a:lnTo>
                  <a:lnTo>
                    <a:pt x="4891705" y="4667304"/>
                  </a:lnTo>
                  <a:lnTo>
                    <a:pt x="4918277" y="4627524"/>
                  </a:lnTo>
                  <a:lnTo>
                    <a:pt x="4944570" y="4587542"/>
                  </a:lnTo>
                  <a:lnTo>
                    <a:pt x="4970582" y="4547361"/>
                  </a:lnTo>
                  <a:lnTo>
                    <a:pt x="4996312" y="4506980"/>
                  </a:lnTo>
                  <a:lnTo>
                    <a:pt x="5021759" y="4466402"/>
                  </a:lnTo>
                  <a:lnTo>
                    <a:pt x="5046920" y="4425628"/>
                  </a:lnTo>
                  <a:lnTo>
                    <a:pt x="5071795" y="4384659"/>
                  </a:lnTo>
                  <a:lnTo>
                    <a:pt x="5096383" y="4343497"/>
                  </a:lnTo>
                  <a:lnTo>
                    <a:pt x="5120681" y="4302144"/>
                  </a:lnTo>
                  <a:lnTo>
                    <a:pt x="5144688" y="4260600"/>
                  </a:lnTo>
                  <a:lnTo>
                    <a:pt x="5168404" y="4218867"/>
                  </a:lnTo>
                  <a:lnTo>
                    <a:pt x="5191826" y="4176946"/>
                  </a:lnTo>
                  <a:lnTo>
                    <a:pt x="5214954" y="4134839"/>
                  </a:lnTo>
                  <a:lnTo>
                    <a:pt x="5237785" y="4092548"/>
                  </a:lnTo>
                  <a:lnTo>
                    <a:pt x="5260319" y="4050073"/>
                  </a:lnTo>
                  <a:lnTo>
                    <a:pt x="5282554" y="4007416"/>
                  </a:lnTo>
                  <a:lnTo>
                    <a:pt x="5304488" y="3964578"/>
                  </a:lnTo>
                  <a:lnTo>
                    <a:pt x="5326121" y="3921561"/>
                  </a:lnTo>
                  <a:lnTo>
                    <a:pt x="5347450" y="3878367"/>
                  </a:lnTo>
                  <a:lnTo>
                    <a:pt x="5368475" y="3834996"/>
                  </a:lnTo>
                  <a:lnTo>
                    <a:pt x="5389194" y="3791450"/>
                  </a:lnTo>
                  <a:lnTo>
                    <a:pt x="5409606" y="3747730"/>
                  </a:lnTo>
                  <a:lnTo>
                    <a:pt x="5429709" y="3703838"/>
                  </a:lnTo>
                  <a:lnTo>
                    <a:pt x="5449502" y="3659776"/>
                  </a:lnTo>
                  <a:lnTo>
                    <a:pt x="5468983" y="3615544"/>
                  </a:lnTo>
                  <a:lnTo>
                    <a:pt x="5488152" y="3571144"/>
                  </a:lnTo>
                  <a:lnTo>
                    <a:pt x="5507006" y="3526577"/>
                  </a:lnTo>
                  <a:lnTo>
                    <a:pt x="5525544" y="3481845"/>
                  </a:lnTo>
                  <a:lnTo>
                    <a:pt x="5543765" y="3436949"/>
                  </a:lnTo>
                  <a:lnTo>
                    <a:pt x="5561668" y="3391891"/>
                  </a:lnTo>
                  <a:lnTo>
                    <a:pt x="5579251" y="3346672"/>
                  </a:lnTo>
                  <a:lnTo>
                    <a:pt x="5596512" y="3301293"/>
                  </a:lnTo>
                  <a:lnTo>
                    <a:pt x="5613451" y="3255756"/>
                  </a:lnTo>
                  <a:lnTo>
                    <a:pt x="5630065" y="3210062"/>
                  </a:lnTo>
                  <a:lnTo>
                    <a:pt x="5646354" y="3164213"/>
                  </a:lnTo>
                  <a:lnTo>
                    <a:pt x="5662317" y="3118210"/>
                  </a:lnTo>
                  <a:lnTo>
                    <a:pt x="5677951" y="3072054"/>
                  </a:lnTo>
                  <a:lnTo>
                    <a:pt x="5693255" y="3025746"/>
                  </a:lnTo>
                  <a:lnTo>
                    <a:pt x="5708228" y="2979289"/>
                  </a:lnTo>
                  <a:lnTo>
                    <a:pt x="5722868" y="2932684"/>
                  </a:lnTo>
                  <a:lnTo>
                    <a:pt x="5737175" y="2885931"/>
                  </a:lnTo>
                  <a:lnTo>
                    <a:pt x="5751146" y="2839033"/>
                  </a:lnTo>
                  <a:lnTo>
                    <a:pt x="5764781" y="2791990"/>
                  </a:lnTo>
                  <a:lnTo>
                    <a:pt x="5778078" y="2744805"/>
                  </a:lnTo>
                  <a:lnTo>
                    <a:pt x="5791035" y="2697478"/>
                  </a:lnTo>
                  <a:lnTo>
                    <a:pt x="5803651" y="2650012"/>
                  </a:lnTo>
                  <a:lnTo>
                    <a:pt x="5815925" y="2602406"/>
                  </a:lnTo>
                  <a:lnTo>
                    <a:pt x="5827855" y="2554663"/>
                  </a:lnTo>
                  <a:lnTo>
                    <a:pt x="5839441" y="2506785"/>
                  </a:lnTo>
                  <a:lnTo>
                    <a:pt x="5850679" y="2458772"/>
                  </a:lnTo>
                  <a:lnTo>
                    <a:pt x="5861570" y="2410625"/>
                  </a:lnTo>
                  <a:lnTo>
                    <a:pt x="5872112" y="2362348"/>
                  </a:lnTo>
                  <a:lnTo>
                    <a:pt x="5882303" y="2313939"/>
                  </a:lnTo>
                  <a:lnTo>
                    <a:pt x="5892142" y="2265403"/>
                  </a:lnTo>
                  <a:lnTo>
                    <a:pt x="5901627" y="2216738"/>
                  </a:lnTo>
                  <a:lnTo>
                    <a:pt x="5910758" y="2167948"/>
                  </a:lnTo>
                  <a:lnTo>
                    <a:pt x="5919532" y="2119032"/>
                  </a:lnTo>
                  <a:lnTo>
                    <a:pt x="5927949" y="2069994"/>
                  </a:lnTo>
                  <a:lnTo>
                    <a:pt x="5936006" y="2020833"/>
                  </a:lnTo>
                  <a:lnTo>
                    <a:pt x="5943703" y="1971553"/>
                  </a:lnTo>
                  <a:lnTo>
                    <a:pt x="5951039" y="1922153"/>
                  </a:lnTo>
                  <a:lnTo>
                    <a:pt x="5958011" y="1872635"/>
                  </a:lnTo>
                  <a:lnTo>
                    <a:pt x="5964618" y="1823001"/>
                  </a:lnTo>
                  <a:lnTo>
                    <a:pt x="5970859" y="1773252"/>
                  </a:lnTo>
                  <a:lnTo>
                    <a:pt x="5976733" y="1723390"/>
                  </a:lnTo>
                  <a:lnTo>
                    <a:pt x="5982238" y="1673416"/>
                  </a:lnTo>
                  <a:lnTo>
                    <a:pt x="5987373" y="1623330"/>
                  </a:lnTo>
                  <a:lnTo>
                    <a:pt x="5992137" y="1573136"/>
                  </a:lnTo>
                  <a:lnTo>
                    <a:pt x="5996527" y="1522834"/>
                  </a:lnTo>
                  <a:lnTo>
                    <a:pt x="6000543" y="1472425"/>
                  </a:lnTo>
                  <a:lnTo>
                    <a:pt x="6004182" y="1421911"/>
                  </a:lnTo>
                  <a:lnTo>
                    <a:pt x="6007445" y="1371293"/>
                  </a:lnTo>
                  <a:lnTo>
                    <a:pt x="6010329" y="1320573"/>
                  </a:lnTo>
                  <a:lnTo>
                    <a:pt x="6012833" y="1269753"/>
                  </a:lnTo>
                  <a:lnTo>
                    <a:pt x="6014956" y="1218832"/>
                  </a:lnTo>
                  <a:lnTo>
                    <a:pt x="6016696" y="1167814"/>
                  </a:lnTo>
                  <a:lnTo>
                    <a:pt x="6018052" y="1116698"/>
                  </a:lnTo>
                  <a:lnTo>
                    <a:pt x="6019022" y="1065488"/>
                  </a:lnTo>
                  <a:lnTo>
                    <a:pt x="6019605" y="1014183"/>
                  </a:lnTo>
                  <a:lnTo>
                    <a:pt x="6019800" y="962787"/>
                  </a:lnTo>
                  <a:lnTo>
                    <a:pt x="6019595" y="909963"/>
                  </a:lnTo>
                  <a:lnTo>
                    <a:pt x="6018980" y="857236"/>
                  </a:lnTo>
                  <a:lnTo>
                    <a:pt x="6017958" y="804607"/>
                  </a:lnTo>
                  <a:lnTo>
                    <a:pt x="6016528" y="752078"/>
                  </a:lnTo>
                  <a:lnTo>
                    <a:pt x="6014692" y="699651"/>
                  </a:lnTo>
                  <a:lnTo>
                    <a:pt x="6012451" y="647327"/>
                  </a:lnTo>
                  <a:lnTo>
                    <a:pt x="6009806" y="595108"/>
                  </a:lnTo>
                  <a:lnTo>
                    <a:pt x="6006758" y="542996"/>
                  </a:lnTo>
                  <a:lnTo>
                    <a:pt x="6003308" y="490992"/>
                  </a:lnTo>
                  <a:lnTo>
                    <a:pt x="5999458" y="439099"/>
                  </a:lnTo>
                  <a:lnTo>
                    <a:pt x="5995207" y="387318"/>
                  </a:lnTo>
                  <a:lnTo>
                    <a:pt x="5990557" y="335650"/>
                  </a:lnTo>
                  <a:lnTo>
                    <a:pt x="5985510" y="284099"/>
                  </a:lnTo>
                  <a:lnTo>
                    <a:pt x="594944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2912" y="744474"/>
            <a:ext cx="401383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dirty="0">
                <a:solidFill>
                  <a:srgbClr val="FFFFFF"/>
                </a:solidFill>
                <a:latin typeface="+mj-lt"/>
              </a:rPr>
              <a:t>Learning Disability Specialist</a:t>
            </a:r>
            <a:endParaRPr sz="2750" dirty="0">
              <a:latin typeface="+mj-l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7559" y="1387157"/>
            <a:ext cx="3657600" cy="40427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v"/>
              <a:tabLst>
                <a:tab pos="241300" algn="l"/>
              </a:tabLst>
            </a:pPr>
            <a:r>
              <a:rPr sz="1600" dirty="0">
                <a:solidFill>
                  <a:srgbClr val="FFFFFF"/>
                </a:solidFill>
                <a:cs typeface="Arial"/>
              </a:rPr>
              <a:t>LD Screening and Testing</a:t>
            </a:r>
            <a:endParaRPr sz="1600" dirty="0"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80"/>
              </a:spcBef>
              <a:buFont typeface="Wingdings" panose="05000000000000000000" pitchFamily="2" charset="2"/>
              <a:buChar char="v"/>
              <a:tabLst>
                <a:tab pos="698500" algn="l"/>
                <a:tab pos="699135" algn="l"/>
              </a:tabLst>
            </a:pPr>
            <a:r>
              <a:rPr sz="1600" dirty="0">
                <a:solidFill>
                  <a:srgbClr val="FFFFFF"/>
                </a:solidFill>
                <a:cs typeface="Arial"/>
              </a:rPr>
              <a:t>Cognitive Tests (WAIS IV)</a:t>
            </a:r>
            <a:endParaRPr sz="1600" dirty="0"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75"/>
              </a:spcBef>
              <a:buFont typeface="Wingdings" panose="05000000000000000000" pitchFamily="2" charset="2"/>
              <a:buChar char="v"/>
              <a:tabLst>
                <a:tab pos="698500" algn="l"/>
                <a:tab pos="699135" algn="l"/>
              </a:tabLst>
            </a:pPr>
            <a:r>
              <a:rPr sz="1600" dirty="0">
                <a:solidFill>
                  <a:srgbClr val="FFFFFF"/>
                </a:solidFill>
                <a:cs typeface="Arial"/>
              </a:rPr>
              <a:t>Achievement Tests (CWJ IV)</a:t>
            </a:r>
            <a:endParaRPr sz="1600" dirty="0"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5"/>
              </a:spcBef>
              <a:buFont typeface="Wingdings" panose="05000000000000000000" pitchFamily="2" charset="2"/>
              <a:buChar char="v"/>
              <a:tabLst>
                <a:tab pos="241300" algn="l"/>
              </a:tabLst>
            </a:pPr>
            <a:r>
              <a:rPr sz="1600" dirty="0">
                <a:solidFill>
                  <a:srgbClr val="FFFFFF"/>
                </a:solidFill>
                <a:cs typeface="Arial"/>
              </a:rPr>
              <a:t>LD Counseling</a:t>
            </a:r>
            <a:endParaRPr sz="1600" dirty="0"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75"/>
              </a:spcBef>
              <a:buFont typeface="Wingdings" panose="05000000000000000000" pitchFamily="2" charset="2"/>
              <a:buChar char="v"/>
              <a:tabLst>
                <a:tab pos="698500" algn="l"/>
                <a:tab pos="699135" algn="l"/>
              </a:tabLst>
            </a:pPr>
            <a:r>
              <a:rPr sz="1600" dirty="0">
                <a:solidFill>
                  <a:srgbClr val="FFFFFF"/>
                </a:solidFill>
                <a:cs typeface="Arial"/>
              </a:rPr>
              <a:t>Accommodations</a:t>
            </a:r>
            <a:endParaRPr sz="1600" dirty="0"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155"/>
              </a:spcBef>
              <a:buFont typeface="Wingdings" panose="05000000000000000000" pitchFamily="2" charset="2"/>
              <a:buChar char="v"/>
              <a:tabLst>
                <a:tab pos="698500" algn="l"/>
                <a:tab pos="699135" algn="l"/>
              </a:tabLst>
            </a:pPr>
            <a:r>
              <a:rPr sz="1600" dirty="0">
                <a:solidFill>
                  <a:srgbClr val="FFFFFF"/>
                </a:solidFill>
                <a:cs typeface="Arial"/>
              </a:rPr>
              <a:t>Strategies</a:t>
            </a:r>
            <a:endParaRPr sz="1600" dirty="0"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75"/>
              </a:spcBef>
              <a:buFont typeface="Wingdings" panose="05000000000000000000" pitchFamily="2" charset="2"/>
              <a:buChar char="v"/>
              <a:tabLst>
                <a:tab pos="698500" algn="l"/>
                <a:tab pos="699135" algn="l"/>
              </a:tabLst>
            </a:pPr>
            <a:r>
              <a:rPr sz="1600" dirty="0">
                <a:solidFill>
                  <a:srgbClr val="FFFFFF"/>
                </a:solidFill>
                <a:cs typeface="Arial"/>
              </a:rPr>
              <a:t>Advocacy</a:t>
            </a:r>
            <a:endParaRPr sz="1600" dirty="0"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75"/>
              </a:spcBef>
              <a:buFont typeface="Wingdings" panose="05000000000000000000" pitchFamily="2" charset="2"/>
              <a:buChar char="v"/>
              <a:tabLst>
                <a:tab pos="698500" algn="l"/>
                <a:tab pos="699135" algn="l"/>
              </a:tabLst>
            </a:pPr>
            <a:r>
              <a:rPr sz="1600" dirty="0">
                <a:solidFill>
                  <a:srgbClr val="FFFFFF"/>
                </a:solidFill>
                <a:cs typeface="Arial"/>
              </a:rPr>
              <a:t>Empowerment</a:t>
            </a:r>
            <a:endParaRPr sz="1600" dirty="0"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80"/>
              </a:spcBef>
              <a:buFont typeface="Wingdings" panose="05000000000000000000" pitchFamily="2" charset="2"/>
              <a:buChar char="v"/>
              <a:tabLst>
                <a:tab pos="698500" algn="l"/>
                <a:tab pos="699135" algn="l"/>
              </a:tabLst>
            </a:pPr>
            <a:r>
              <a:rPr sz="1600" dirty="0">
                <a:solidFill>
                  <a:srgbClr val="FFFFFF"/>
                </a:solidFill>
                <a:cs typeface="Arial"/>
              </a:rPr>
              <a:t>Referrals</a:t>
            </a:r>
            <a:endParaRPr sz="1600" dirty="0"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05"/>
              </a:spcBef>
              <a:buFont typeface="Wingdings" panose="05000000000000000000" pitchFamily="2" charset="2"/>
              <a:buChar char="v"/>
              <a:tabLst>
                <a:tab pos="241300" algn="l"/>
              </a:tabLst>
            </a:pPr>
            <a:r>
              <a:rPr sz="1600" dirty="0">
                <a:solidFill>
                  <a:srgbClr val="FFFFFF"/>
                </a:solidFill>
                <a:cs typeface="Arial"/>
              </a:rPr>
              <a:t>Faculty Collaboration</a:t>
            </a:r>
            <a:endParaRPr sz="1600" dirty="0"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150"/>
              </a:spcBef>
              <a:buFont typeface="Wingdings" panose="05000000000000000000" pitchFamily="2" charset="2"/>
              <a:buChar char="v"/>
              <a:tabLst>
                <a:tab pos="698500" algn="l"/>
                <a:tab pos="699135" algn="l"/>
              </a:tabLst>
            </a:pPr>
            <a:r>
              <a:rPr sz="1600" dirty="0">
                <a:solidFill>
                  <a:srgbClr val="FFFFFF"/>
                </a:solidFill>
                <a:cs typeface="Arial"/>
              </a:rPr>
              <a:t>Consultations</a:t>
            </a:r>
            <a:endParaRPr sz="1600" dirty="0">
              <a:cs typeface="Arial"/>
            </a:endParaRPr>
          </a:p>
          <a:p>
            <a:pPr marL="755015" lvl="1" indent="-285750">
              <a:lnSpc>
                <a:spcPct val="100000"/>
              </a:lnSpc>
              <a:spcBef>
                <a:spcPts val="75"/>
              </a:spcBef>
              <a:buFont typeface="Wingdings" panose="05000000000000000000" pitchFamily="2" charset="2"/>
              <a:buChar char="v"/>
              <a:tabLst>
                <a:tab pos="698500" algn="l"/>
                <a:tab pos="699135" algn="l"/>
              </a:tabLst>
            </a:pPr>
            <a:r>
              <a:rPr sz="1600" dirty="0">
                <a:solidFill>
                  <a:srgbClr val="FFFFFF"/>
                </a:solidFill>
                <a:cs typeface="Arial"/>
              </a:rPr>
              <a:t>Workshops</a:t>
            </a:r>
            <a:endParaRPr lang="en-US" sz="1600" dirty="0">
              <a:cs typeface="Arial"/>
            </a:endParaRPr>
          </a:p>
          <a:p>
            <a:pPr marL="297815" indent="-285750">
              <a:spcBef>
                <a:spcPts val="75"/>
              </a:spcBef>
              <a:buFont typeface="Wingdings" panose="05000000000000000000" pitchFamily="2" charset="2"/>
              <a:buChar char="v"/>
              <a:tabLst>
                <a:tab pos="698500" algn="l"/>
                <a:tab pos="699135" algn="l"/>
              </a:tabLst>
            </a:pPr>
            <a:r>
              <a:rPr sz="1600" dirty="0">
                <a:solidFill>
                  <a:srgbClr val="FFFFFF"/>
                </a:solidFill>
                <a:cs typeface="Arial"/>
              </a:rPr>
              <a:t>Contact: Russell Wong</a:t>
            </a:r>
            <a:endParaRPr lang="en-US" sz="1600" dirty="0">
              <a:cs typeface="Arial"/>
            </a:endParaRPr>
          </a:p>
          <a:p>
            <a:pPr marL="755015" lvl="1" indent="-285750">
              <a:spcBef>
                <a:spcPts val="75"/>
              </a:spcBef>
              <a:buFont typeface="Wingdings" panose="05000000000000000000" pitchFamily="2" charset="2"/>
              <a:buChar char="v"/>
              <a:tabLst>
                <a:tab pos="698500" algn="l"/>
                <a:tab pos="699135" algn="l"/>
              </a:tabLst>
            </a:pPr>
            <a:r>
              <a:rPr sz="1600" b="1" dirty="0">
                <a:solidFill>
                  <a:schemeClr val="bg1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wongrussell@fhda.edu</a:t>
            </a:r>
            <a:endParaRPr lang="en-US" sz="1600" b="1" dirty="0">
              <a:solidFill>
                <a:schemeClr val="bg1"/>
              </a:solidFill>
              <a:cs typeface="Arial"/>
            </a:endParaRPr>
          </a:p>
          <a:p>
            <a:pPr marL="755015" lvl="1" indent="-285750">
              <a:spcBef>
                <a:spcPts val="75"/>
              </a:spcBef>
              <a:buFont typeface="Wingdings" panose="05000000000000000000" pitchFamily="2" charset="2"/>
              <a:buChar char="v"/>
              <a:tabLst>
                <a:tab pos="698500" algn="l"/>
                <a:tab pos="699135" algn="l"/>
              </a:tabLst>
            </a:pPr>
            <a:r>
              <a:rPr sz="1600" dirty="0">
                <a:solidFill>
                  <a:srgbClr val="FFFFFF"/>
                </a:solidFill>
                <a:cs typeface="Arial"/>
              </a:rPr>
              <a:t>650-949-7040</a:t>
            </a:r>
            <a:endParaRPr sz="1600" dirty="0"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990600"/>
            <a:ext cx="4937760" cy="0"/>
          </a:xfrm>
          <a:custGeom>
            <a:avLst/>
            <a:gdLst/>
            <a:ahLst/>
            <a:cxnLst/>
            <a:rect l="l" t="t" r="r" b="b"/>
            <a:pathLst>
              <a:path w="4937760">
                <a:moveTo>
                  <a:pt x="0" y="0"/>
                </a:moveTo>
                <a:lnTo>
                  <a:pt x="493776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575" y="0"/>
            <a:ext cx="5686425" cy="63531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0080" y="244921"/>
            <a:ext cx="5334000" cy="66947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45"/>
              </a:spcBef>
            </a:pPr>
            <a:r>
              <a:rPr sz="3600" dirty="0">
                <a:latin typeface="+mj-lt"/>
              </a:rPr>
              <a:t>Learning Disability  Services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0080" y="1066800"/>
            <a:ext cx="5334000" cy="5806077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400" b="1" dirty="0">
                <a:cs typeface="Arial"/>
              </a:rPr>
              <a:t>Learning Disability (LD) Screening and Evaluation Process:</a:t>
            </a:r>
            <a:endParaRPr sz="14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400" dirty="0">
                <a:cs typeface="Arial"/>
              </a:rPr>
              <a:t>Students must complete the following:</a:t>
            </a:r>
          </a:p>
          <a:p>
            <a:pPr marL="469900" indent="-229870">
              <a:lnSpc>
                <a:spcPct val="100000"/>
              </a:lnSpc>
              <a:spcBef>
                <a:spcPts val="515"/>
              </a:spcBef>
              <a:buFont typeface="+mj-lt"/>
              <a:buAutoNum type="arabicPeriod"/>
              <a:tabLst>
                <a:tab pos="469900" algn="l"/>
                <a:tab pos="470534" algn="l"/>
              </a:tabLst>
            </a:pPr>
            <a:r>
              <a:rPr sz="1400" dirty="0">
                <a:cs typeface="Arial"/>
              </a:rPr>
              <a:t>Application for Services;</a:t>
            </a:r>
          </a:p>
          <a:p>
            <a:pPr marL="469900" indent="-229870">
              <a:lnSpc>
                <a:spcPct val="100000"/>
              </a:lnSpc>
              <a:spcBef>
                <a:spcPts val="439"/>
              </a:spcBef>
              <a:buFont typeface="+mj-lt"/>
              <a:buAutoNum type="arabicPeriod"/>
              <a:tabLst>
                <a:tab pos="469900" algn="l"/>
                <a:tab pos="470534" algn="l"/>
              </a:tabLst>
            </a:pPr>
            <a:r>
              <a:rPr sz="1400" dirty="0">
                <a:cs typeface="Arial"/>
              </a:rPr>
              <a:t>LD Intake Screening Booklet;</a:t>
            </a:r>
          </a:p>
          <a:p>
            <a:pPr marL="469900" marR="28575" indent="-229235">
              <a:lnSpc>
                <a:spcPts val="1350"/>
              </a:lnSpc>
              <a:spcBef>
                <a:spcPts val="555"/>
              </a:spcBef>
              <a:buFont typeface="+mj-lt"/>
              <a:buAutoNum type="arabicPeriod"/>
              <a:tabLst>
                <a:tab pos="469900" algn="l"/>
                <a:tab pos="470534" algn="l"/>
              </a:tabLst>
            </a:pPr>
            <a:r>
              <a:rPr lang="en-US" sz="1400" dirty="0">
                <a:cs typeface="Arial"/>
              </a:rPr>
              <a:t>Access to the </a:t>
            </a:r>
            <a:r>
              <a:rPr sz="1400" dirty="0">
                <a:cs typeface="Arial"/>
              </a:rPr>
              <a:t>Application and Booklets are available online at: MyPortal/Clockworks or in person at the Disability Resource Center (DRC), Building 5400.</a:t>
            </a:r>
          </a:p>
          <a:p>
            <a:pPr marL="469900" indent="-229870">
              <a:lnSpc>
                <a:spcPts val="1360"/>
              </a:lnSpc>
              <a:spcBef>
                <a:spcPts val="414"/>
              </a:spcBef>
              <a:buFont typeface="+mj-lt"/>
              <a:buAutoNum type="arabicPeriod"/>
              <a:tabLst>
                <a:tab pos="469900" algn="l"/>
                <a:tab pos="470534" algn="l"/>
              </a:tabLst>
            </a:pPr>
            <a:r>
              <a:rPr sz="1400" dirty="0">
                <a:cs typeface="Arial"/>
              </a:rPr>
              <a:t>Schedul</a:t>
            </a:r>
            <a:r>
              <a:rPr lang="en-US" sz="1400" dirty="0">
                <a:cs typeface="Arial"/>
              </a:rPr>
              <a:t>e </a:t>
            </a:r>
            <a:r>
              <a:rPr sz="1400" dirty="0">
                <a:cs typeface="Arial"/>
              </a:rPr>
              <a:t>a </a:t>
            </a:r>
            <a:r>
              <a:rPr lang="en-US" sz="1400" dirty="0">
                <a:cs typeface="Arial"/>
              </a:rPr>
              <a:t>LD </a:t>
            </a:r>
            <a:r>
              <a:rPr sz="1400" dirty="0">
                <a:cs typeface="Arial"/>
              </a:rPr>
              <a:t>screening appointment </a:t>
            </a:r>
            <a:r>
              <a:rPr lang="en-US" sz="1400" dirty="0">
                <a:cs typeface="Arial"/>
              </a:rPr>
              <a:t>by </a:t>
            </a:r>
            <a:r>
              <a:rPr sz="1400" dirty="0">
                <a:cs typeface="Arial"/>
              </a:rPr>
              <a:t>contac</a:t>
            </a:r>
            <a:r>
              <a:rPr lang="en-US" sz="1400" dirty="0">
                <a:cs typeface="Arial"/>
              </a:rPr>
              <a:t>ting</a:t>
            </a:r>
            <a:r>
              <a:rPr sz="1400" dirty="0">
                <a:cs typeface="Arial"/>
              </a:rPr>
              <a:t> Russell Wong, Learning Disability Specialist</a:t>
            </a:r>
            <a:r>
              <a:rPr lang="en-US" sz="1400" dirty="0">
                <a:cs typeface="Arial"/>
              </a:rPr>
              <a:t> </a:t>
            </a:r>
            <a:r>
              <a:rPr sz="1400" dirty="0">
                <a:cs typeface="Arial"/>
              </a:rPr>
              <a:t>directly at 650-949-7017</a:t>
            </a:r>
            <a:r>
              <a:rPr lang="en-US" sz="1400" dirty="0">
                <a:cs typeface="Arial"/>
              </a:rPr>
              <a:t> or </a:t>
            </a:r>
            <a:r>
              <a:rPr lang="en-US" sz="1400" dirty="0">
                <a:solidFill>
                  <a:srgbClr val="FFFFFF"/>
                </a:solidFill>
                <a:cs typeface="Arial"/>
                <a:hlinkClick r:id="rId3"/>
              </a:rPr>
              <a:t>wongrussell@fhda.edu</a:t>
            </a:r>
            <a:endParaRPr sz="14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400" b="1" dirty="0">
                <a:cs typeface="Arial"/>
              </a:rPr>
              <a:t>Testing Process:</a:t>
            </a:r>
            <a:endParaRPr sz="1400" dirty="0">
              <a:cs typeface="Arial"/>
            </a:endParaRPr>
          </a:p>
          <a:p>
            <a:pPr marL="469900" indent="-229870">
              <a:lnSpc>
                <a:spcPct val="100000"/>
              </a:lnSpc>
              <a:spcBef>
                <a:spcPts val="439"/>
              </a:spcBef>
              <a:buChar char="•"/>
              <a:tabLst>
                <a:tab pos="469900" algn="l"/>
                <a:tab pos="470534" algn="l"/>
              </a:tabLst>
            </a:pPr>
            <a:r>
              <a:rPr sz="1400" dirty="0">
                <a:cs typeface="Arial"/>
              </a:rPr>
              <a:t>Eligible students will be scheduled for two testing appointments.</a:t>
            </a:r>
          </a:p>
          <a:p>
            <a:pPr marL="469900" indent="-229870">
              <a:lnSpc>
                <a:spcPct val="100000"/>
              </a:lnSpc>
              <a:spcBef>
                <a:spcPts val="434"/>
              </a:spcBef>
              <a:buChar char="•"/>
              <a:tabLst>
                <a:tab pos="469900" algn="l"/>
                <a:tab pos="470534" algn="l"/>
              </a:tabLst>
            </a:pPr>
            <a:r>
              <a:rPr sz="1400" dirty="0">
                <a:cs typeface="Arial"/>
              </a:rPr>
              <a:t>Test results will be reviewed with students individually.</a:t>
            </a:r>
          </a:p>
          <a:p>
            <a:pPr marL="469900" indent="-229870">
              <a:lnSpc>
                <a:spcPct val="100000"/>
              </a:lnSpc>
              <a:spcBef>
                <a:spcPts val="439"/>
              </a:spcBef>
              <a:buChar char="•"/>
              <a:tabLst>
                <a:tab pos="469900" algn="l"/>
                <a:tab pos="470534" algn="l"/>
              </a:tabLst>
            </a:pPr>
            <a:r>
              <a:rPr sz="1400" dirty="0">
                <a:cs typeface="Arial"/>
              </a:rPr>
              <a:t>Students who qualify will receive Disability Resource Center services and accommodations.</a:t>
            </a: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400" b="1" dirty="0">
                <a:cs typeface="Arial"/>
              </a:rPr>
              <a:t>Pre-Qualified Documentation Process </a:t>
            </a:r>
            <a:r>
              <a:rPr sz="1400" b="1" i="1" dirty="0">
                <a:cs typeface="Arial-BoldItalicMT"/>
              </a:rPr>
              <a:t>(psychoeducational report, 504 plan, IEP) </a:t>
            </a:r>
            <a:r>
              <a:rPr sz="1400" b="1" dirty="0">
                <a:cs typeface="Arial"/>
              </a:rPr>
              <a:t>:</a:t>
            </a:r>
            <a:endParaRPr sz="1400" dirty="0">
              <a:cs typeface="Arial"/>
            </a:endParaRPr>
          </a:p>
          <a:p>
            <a:pPr marL="536575" indent="-296545">
              <a:lnSpc>
                <a:spcPct val="100000"/>
              </a:lnSpc>
              <a:spcBef>
                <a:spcPts val="439"/>
              </a:spcBef>
              <a:buChar char="•"/>
              <a:tabLst>
                <a:tab pos="536575" algn="l"/>
                <a:tab pos="537210" algn="l"/>
              </a:tabLst>
            </a:pPr>
            <a:r>
              <a:rPr sz="1400" dirty="0">
                <a:cs typeface="Arial"/>
              </a:rPr>
              <a:t>Complete Application for Services</a:t>
            </a:r>
          </a:p>
          <a:p>
            <a:pPr marL="536575" indent="-296545">
              <a:lnSpc>
                <a:spcPct val="100000"/>
              </a:lnSpc>
              <a:spcBef>
                <a:spcPts val="434"/>
              </a:spcBef>
              <a:buChar char="•"/>
              <a:tabLst>
                <a:tab pos="536575" algn="l"/>
                <a:tab pos="537210" algn="l"/>
              </a:tabLst>
            </a:pPr>
            <a:r>
              <a:rPr sz="1400" dirty="0">
                <a:cs typeface="Arial"/>
              </a:rPr>
              <a:t>Attach Learning Disability documentation from High School or qualified professional to application</a:t>
            </a:r>
            <a:endParaRPr lang="en-US" sz="1400" dirty="0">
              <a:cs typeface="Arial"/>
            </a:endParaRPr>
          </a:p>
          <a:p>
            <a:pPr marL="536575" indent="-296545">
              <a:lnSpc>
                <a:spcPct val="100000"/>
              </a:lnSpc>
              <a:spcBef>
                <a:spcPts val="434"/>
              </a:spcBef>
              <a:buChar char="•"/>
              <a:tabLst>
                <a:tab pos="536575" algn="l"/>
                <a:tab pos="537210" algn="l"/>
              </a:tabLst>
            </a:pPr>
            <a:r>
              <a:rPr lang="en-US" sz="1400" dirty="0">
                <a:cs typeface="Arial"/>
              </a:rPr>
              <a:t>Schedule a Learning Disability Intake Appointment by contacting Russell Wong, Learning Disability Specialist directly at 650-949-7017 or </a:t>
            </a:r>
            <a:r>
              <a:rPr lang="en-US" sz="1400" dirty="0">
                <a:solidFill>
                  <a:srgbClr val="FFFFFF"/>
                </a:solidFill>
                <a:cs typeface="Arial"/>
                <a:hlinkClick r:id="rId3"/>
              </a:rPr>
              <a:t>wongrussell@fhda.edu</a:t>
            </a:r>
            <a:endParaRPr lang="en-US" sz="1400" dirty="0">
              <a:cs typeface="Arial"/>
            </a:endParaRPr>
          </a:p>
          <a:p>
            <a:pPr marL="536575" indent="-296545">
              <a:lnSpc>
                <a:spcPct val="100000"/>
              </a:lnSpc>
              <a:spcBef>
                <a:spcPts val="434"/>
              </a:spcBef>
              <a:buChar char="•"/>
              <a:tabLst>
                <a:tab pos="536575" algn="l"/>
                <a:tab pos="537210" algn="l"/>
              </a:tabLst>
            </a:pPr>
            <a:endParaRPr lang="en-US" sz="1400" dirty="0"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13173</TotalTime>
  <Words>1169</Words>
  <Application>Microsoft Office PowerPoint</Application>
  <PresentationFormat>Widescreen</PresentationFormat>
  <Paragraphs>256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PowerPoint Presentation</vt:lpstr>
      <vt:lpstr>Let us help make your dreams a reality!</vt:lpstr>
      <vt:lpstr>Agenda</vt:lpstr>
      <vt:lpstr>Introductions &amp;  Ice Breaker</vt:lpstr>
      <vt:lpstr>Assistive Technology</vt:lpstr>
      <vt:lpstr>Alternative Media &amp;  Accommodations</vt:lpstr>
      <vt:lpstr>DRC Counselors</vt:lpstr>
      <vt:lpstr>Learning Disability Specialist</vt:lpstr>
      <vt:lpstr>Learning Disability  Services</vt:lpstr>
      <vt:lpstr>PowerPoint Presentation</vt:lpstr>
      <vt:lpstr>Mobility Specialist</vt:lpstr>
      <vt:lpstr>ClockWork</vt:lpstr>
      <vt:lpstr>Clockwork:  Requesting Accommodations</vt:lpstr>
      <vt:lpstr>Clockwork: Testing Center</vt:lpstr>
      <vt:lpstr>MyPortal</vt:lpstr>
      <vt:lpstr>PowerPoint Presentation</vt:lpstr>
      <vt:lpstr>MyPortal: Registering  for Classes</vt:lpstr>
      <vt:lpstr>Open Class Finder</vt:lpstr>
      <vt:lpstr>Steps for Priority  Registration</vt:lpstr>
      <vt:lpstr>Setting yourself up for success:</vt:lpstr>
      <vt:lpstr>PowerPoint Presentation</vt:lpstr>
      <vt:lpstr>Foothill Student Success &amp;  Support Resources</vt:lpstr>
      <vt:lpstr>PowerPoint Presentation</vt:lpstr>
      <vt:lpstr> Community-  Based  Programs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Lapitan</dc:creator>
  <cp:lastModifiedBy>Michelle Lapitan</cp:lastModifiedBy>
  <cp:revision>27</cp:revision>
  <dcterms:created xsi:type="dcterms:W3CDTF">2021-05-13T19:57:54Z</dcterms:created>
  <dcterms:modified xsi:type="dcterms:W3CDTF">2022-01-13T17:31:34Z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2018-05-07T00:00:00Z</vt:filetime>
  </property>
  <property fmtid="{D5CDD505-2E9C-101B-9397-08002B2CF9AE}" pid="3" name="LastSaved">
    <vt:filetime>2021-05-13T00:00:00Z</vt:filetime>
  </property>
</Properties>
</file>