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62" r:id="rId2"/>
    <p:sldId id="257" r:id="rId3"/>
    <p:sldId id="265" r:id="rId4"/>
    <p:sldId id="286" r:id="rId5"/>
    <p:sldId id="287" r:id="rId6"/>
    <p:sldId id="288" r:id="rId7"/>
    <p:sldId id="282" r:id="rId8"/>
    <p:sldId id="289" r:id="rId9"/>
    <p:sldId id="267" r:id="rId10"/>
    <p:sldId id="273" r:id="rId11"/>
    <p:sldId id="274" r:id="rId12"/>
    <p:sldId id="275" r:id="rId13"/>
    <p:sldId id="268" r:id="rId14"/>
    <p:sldId id="276" r:id="rId15"/>
    <p:sldId id="277" r:id="rId16"/>
    <p:sldId id="269" r:id="rId17"/>
    <p:sldId id="278" r:id="rId18"/>
    <p:sldId id="285" r:id="rId19"/>
    <p:sldId id="270" r:id="rId20"/>
    <p:sldId id="279" r:id="rId21"/>
    <p:sldId id="280" r:id="rId22"/>
    <p:sldId id="281" r:id="rId23"/>
    <p:sldId id="271" r:id="rId24"/>
    <p:sldId id="272" r:id="rId25"/>
    <p:sldId id="283" r:id="rId26"/>
    <p:sldId id="263"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1E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880"/>
    <p:restoredTop sz="74574"/>
  </p:normalViewPr>
  <p:slideViewPr>
    <p:cSldViewPr snapToGrid="0" snapToObjects="1">
      <p:cViewPr>
        <p:scale>
          <a:sx n="60" d="100"/>
          <a:sy n="60" d="100"/>
        </p:scale>
        <p:origin x="822" y="-582"/>
      </p:cViewPr>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7B1D50-0E12-1741-89EC-CE1B6F1DE967}" type="datetimeFigureOut">
              <a:rPr lang="en-US" smtClean="0"/>
              <a:t>4/4/2019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C97FEF-8D01-D743-B1D3-E0979AAF8760}" type="slidenum">
              <a:rPr lang="en-US" smtClean="0"/>
              <a:t>‹#›</a:t>
            </a:fld>
            <a:endParaRPr lang="en-US" dirty="0"/>
          </a:p>
        </p:txBody>
      </p:sp>
    </p:spTree>
    <p:extLst>
      <p:ext uri="{BB962C8B-B14F-4D97-AF65-F5344CB8AC3E}">
        <p14:creationId xmlns:p14="http://schemas.microsoft.com/office/powerpoint/2010/main" val="530657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Pursuant to new funding formula, districts identified as needing further assistance towards achieving specified goals may be directed by the State Chancellor’s Office (with approval by the BOG) to use up to 1% of apportionment funds on technical assistance or professional development</a:t>
            </a:r>
          </a:p>
          <a:p>
            <a:pPr marL="171450" indent="-171450">
              <a:buFont typeface="Arial" panose="020B0604020202020204" pitchFamily="34" charset="0"/>
              <a:buChar char="•"/>
            </a:pPr>
            <a:r>
              <a:rPr lang="en-US" dirty="0" smtClean="0"/>
              <a:t>On or before July 1, 2022, the Chancellor’s Office shall report to the Legislature and the Department of Finance on how districts are making progress on advancing the goals outlined in the system’s Vision for Success plan</a:t>
            </a:r>
          </a:p>
        </p:txBody>
      </p:sp>
      <p:sp>
        <p:nvSpPr>
          <p:cNvPr id="4" name="Slide Number Placeholder 3"/>
          <p:cNvSpPr>
            <a:spLocks noGrp="1"/>
          </p:cNvSpPr>
          <p:nvPr>
            <p:ph type="sldNum" sz="quarter" idx="10"/>
          </p:nvPr>
        </p:nvSpPr>
        <p:spPr/>
        <p:txBody>
          <a:bodyPr/>
          <a:lstStyle/>
          <a:p>
            <a:fld id="{F8C97FEF-8D01-D743-B1D3-E0979AAF8760}" type="slidenum">
              <a:rPr lang="en-US" smtClean="0"/>
              <a:t>4</a:t>
            </a:fld>
            <a:endParaRPr lang="en-US" dirty="0"/>
          </a:p>
        </p:txBody>
      </p:sp>
    </p:spTree>
    <p:extLst>
      <p:ext uri="{BB962C8B-B14F-4D97-AF65-F5344CB8AC3E}">
        <p14:creationId xmlns:p14="http://schemas.microsoft.com/office/powerpoint/2010/main" val="3318779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C97FEF-8D01-D743-B1D3-E0979AAF8760}" type="slidenum">
              <a:rPr lang="en-US" smtClean="0"/>
              <a:t>10</a:t>
            </a:fld>
            <a:endParaRPr lang="en-US" dirty="0"/>
          </a:p>
        </p:txBody>
      </p:sp>
    </p:spTree>
    <p:extLst>
      <p:ext uri="{BB962C8B-B14F-4D97-AF65-F5344CB8AC3E}">
        <p14:creationId xmlns:p14="http://schemas.microsoft.com/office/powerpoint/2010/main" val="2245475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C97FEF-8D01-D743-B1D3-E0979AAF8760}" type="slidenum">
              <a:rPr lang="en-US" smtClean="0"/>
              <a:t>11</a:t>
            </a:fld>
            <a:endParaRPr lang="en-US" dirty="0"/>
          </a:p>
        </p:txBody>
      </p:sp>
    </p:spTree>
    <p:extLst>
      <p:ext uri="{BB962C8B-B14F-4D97-AF65-F5344CB8AC3E}">
        <p14:creationId xmlns:p14="http://schemas.microsoft.com/office/powerpoint/2010/main" val="3981000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C97FEF-8D01-D743-B1D3-E0979AAF8760}" type="slidenum">
              <a:rPr lang="en-US" smtClean="0"/>
              <a:t>12</a:t>
            </a:fld>
            <a:endParaRPr lang="en-US" dirty="0"/>
          </a:p>
        </p:txBody>
      </p:sp>
    </p:spTree>
    <p:extLst>
      <p:ext uri="{BB962C8B-B14F-4D97-AF65-F5344CB8AC3E}">
        <p14:creationId xmlns:p14="http://schemas.microsoft.com/office/powerpoint/2010/main" val="1546130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C97FEF-8D01-D743-B1D3-E0979AAF8760}" type="slidenum">
              <a:rPr lang="en-US" smtClean="0"/>
              <a:t>14</a:t>
            </a:fld>
            <a:endParaRPr lang="en-US" dirty="0"/>
          </a:p>
        </p:txBody>
      </p:sp>
    </p:spTree>
    <p:extLst>
      <p:ext uri="{BB962C8B-B14F-4D97-AF65-F5344CB8AC3E}">
        <p14:creationId xmlns:p14="http://schemas.microsoft.com/office/powerpoint/2010/main" val="3402223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C97FEF-8D01-D743-B1D3-E0979AAF8760}" type="slidenum">
              <a:rPr lang="en-US" smtClean="0"/>
              <a:t>15</a:t>
            </a:fld>
            <a:endParaRPr lang="en-US" dirty="0"/>
          </a:p>
        </p:txBody>
      </p:sp>
    </p:spTree>
    <p:extLst>
      <p:ext uri="{BB962C8B-B14F-4D97-AF65-F5344CB8AC3E}">
        <p14:creationId xmlns:p14="http://schemas.microsoft.com/office/powerpoint/2010/main" val="584549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C97FEF-8D01-D743-B1D3-E0979AAF8760}" type="slidenum">
              <a:rPr lang="en-US" smtClean="0"/>
              <a:t>21</a:t>
            </a:fld>
            <a:endParaRPr lang="en-US" dirty="0"/>
          </a:p>
        </p:txBody>
      </p:sp>
    </p:spTree>
    <p:extLst>
      <p:ext uri="{BB962C8B-B14F-4D97-AF65-F5344CB8AC3E}">
        <p14:creationId xmlns:p14="http://schemas.microsoft.com/office/powerpoint/2010/main" val="658738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C97FEF-8D01-D743-B1D3-E0979AAF8760}" type="slidenum">
              <a:rPr lang="en-US" smtClean="0"/>
              <a:t>22</a:t>
            </a:fld>
            <a:endParaRPr lang="en-US" dirty="0"/>
          </a:p>
        </p:txBody>
      </p:sp>
    </p:spTree>
    <p:extLst>
      <p:ext uri="{BB962C8B-B14F-4D97-AF65-F5344CB8AC3E}">
        <p14:creationId xmlns:p14="http://schemas.microsoft.com/office/powerpoint/2010/main" val="1131288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Freeform 6"/>
          <p:cNvSpPr/>
          <p:nvPr/>
        </p:nvSpPr>
        <p:spPr bwMode="auto">
          <a:xfrm>
            <a:off x="0" y="0"/>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8386" y="5552420"/>
            <a:ext cx="2508209" cy="689757"/>
          </a:xfrm>
          <a:prstGeom prst="rect">
            <a:avLst/>
          </a:prstGeom>
        </p:spPr>
      </p:pic>
      <p:sp>
        <p:nvSpPr>
          <p:cNvPr id="12" name="Title 1"/>
          <p:cNvSpPr>
            <a:spLocks noGrp="1"/>
          </p:cNvSpPr>
          <p:nvPr>
            <p:ph type="title"/>
          </p:nvPr>
        </p:nvSpPr>
        <p:spPr>
          <a:xfrm>
            <a:off x="498297" y="1341040"/>
            <a:ext cx="7928999" cy="1802852"/>
          </a:xfrm>
          <a:prstGeom prst="rect">
            <a:avLst/>
          </a:prstGeom>
          <a:effectLst>
            <a:outerShdw blurRad="50800" dist="38100" dir="2700000" algn="tl" rotWithShape="0">
              <a:prstClr val="black">
                <a:alpha val="40000"/>
              </a:prstClr>
            </a:outerShdw>
          </a:effectLst>
        </p:spPr>
        <p:txBody>
          <a:bodyPr anchor="b"/>
          <a:lstStyle>
            <a:lvl1pPr>
              <a:defRPr sz="6000" b="1" i="0">
                <a:latin typeface="+mj-lt"/>
                <a:ea typeface="Brandon Text" charset="0"/>
                <a:cs typeface="Brandon Text" charset="0"/>
              </a:defRPr>
            </a:lvl1pPr>
          </a:lstStyle>
          <a:p>
            <a:r>
              <a:rPr lang="en-US" dirty="0" smtClean="0"/>
              <a:t>Click to edit Master title style</a:t>
            </a:r>
            <a:endParaRPr lang="en-US" dirty="0"/>
          </a:p>
        </p:txBody>
      </p:sp>
      <p:sp>
        <p:nvSpPr>
          <p:cNvPr id="10" name="Rectangle 9"/>
          <p:cNvSpPr/>
          <p:nvPr userDrawn="1"/>
        </p:nvSpPr>
        <p:spPr>
          <a:xfrm>
            <a:off x="4248364" y="5389466"/>
            <a:ext cx="4572000" cy="1015663"/>
          </a:xfrm>
          <a:prstGeom prst="rect">
            <a:avLst/>
          </a:prstGeom>
        </p:spPr>
        <p:txBody>
          <a:bodyPr>
            <a:spAutoFit/>
          </a:bodyPr>
          <a:lstStyle/>
          <a:p>
            <a:pPr algn="r"/>
            <a:r>
              <a:rPr lang="en-US" sz="1800" dirty="0" smtClean="0">
                <a:latin typeface="Helvetica Neue" charset="0"/>
                <a:ea typeface="Helvetica Neue" charset="0"/>
                <a:cs typeface="Helvetica Neue" charset="0"/>
              </a:rPr>
              <a:t>12345 El Monte Road</a:t>
            </a:r>
          </a:p>
          <a:p>
            <a:pPr algn="r"/>
            <a:r>
              <a:rPr lang="en-US" sz="1800" dirty="0" smtClean="0">
                <a:latin typeface="Helvetica Neue" charset="0"/>
                <a:ea typeface="Helvetica Neue" charset="0"/>
                <a:cs typeface="Helvetica Neue" charset="0"/>
              </a:rPr>
              <a:t>Los Altos Hills, CA 94022</a:t>
            </a:r>
          </a:p>
          <a:p>
            <a:pPr algn="r"/>
            <a:r>
              <a:rPr lang="en-US" sz="2400" b="1" dirty="0" smtClean="0">
                <a:solidFill>
                  <a:schemeClr val="accent2"/>
                </a:solidFill>
                <a:latin typeface="Helvetica Neue" charset="0"/>
                <a:ea typeface="Helvetica Neue" charset="0"/>
                <a:cs typeface="Helvetica Neue" charset="0"/>
              </a:rPr>
              <a:t>foothill.edu</a:t>
            </a:r>
            <a:endParaRPr lang="en-US" sz="2400" b="1" dirty="0">
              <a:solidFill>
                <a:schemeClr val="accent2"/>
              </a:solidFill>
              <a:latin typeface="Helvetica Neue" charset="0"/>
              <a:ea typeface="Helvetica Neue" charset="0"/>
              <a:cs typeface="Helvetica Neue" charset="0"/>
            </a:endParaRPr>
          </a:p>
        </p:txBody>
      </p:sp>
      <p:sp>
        <p:nvSpPr>
          <p:cNvPr id="17" name="Text Placeholder 16"/>
          <p:cNvSpPr>
            <a:spLocks noGrp="1"/>
          </p:cNvSpPr>
          <p:nvPr>
            <p:ph type="body" sz="quarter" idx="10"/>
          </p:nvPr>
        </p:nvSpPr>
        <p:spPr>
          <a:xfrm>
            <a:off x="507539" y="3154872"/>
            <a:ext cx="7910513" cy="1087438"/>
          </a:xfrm>
          <a:prstGeom prst="rect">
            <a:avLst/>
          </a:prstGeom>
        </p:spPr>
        <p:txBody>
          <a:bodyPr/>
          <a:lstStyle>
            <a:lvl1pPr marL="0" indent="0">
              <a:buNone/>
              <a:defRPr sz="3200"/>
            </a:lvl1pPr>
          </a:lstStyle>
          <a:p>
            <a:pPr lvl="0"/>
            <a:r>
              <a:rPr lang="en-US" dirty="0" smtClean="0"/>
              <a:t>Click to edit Master text style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 Slide">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57200" y="447188"/>
            <a:ext cx="7928999" cy="970450"/>
          </a:xfrm>
          <a:prstGeom prst="rect">
            <a:avLst/>
          </a:prstGeom>
        </p:spPr>
        <p:txBody>
          <a:bodyPr anchor="ctr"/>
          <a:lstStyle>
            <a:lvl1pPr>
              <a:defRPr sz="4000" b="1" i="0">
                <a:latin typeface="+mj-lt"/>
                <a:ea typeface="Brandon Text" charset="0"/>
                <a:cs typeface="Brandon Text"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633176"/>
            <a:ext cx="8245011" cy="3705979"/>
          </a:xfrm>
          <a:prstGeom prst="rect">
            <a:avLst/>
          </a:prstGeom>
          <a:effectLst/>
        </p:spPr>
        <p:txBody>
          <a:bodyPr lIns="0" tIns="0" rIns="0" bIns="0">
            <a:normAutofit/>
          </a:bodyPr>
          <a:lstStyle>
            <a:lvl1pPr marL="257175" indent="-257175">
              <a:buClr>
                <a:schemeClr val="accent2"/>
              </a:buClr>
              <a:buSzPct val="100000"/>
              <a:buFont typeface="Arial" charset="0"/>
              <a:buChar char="•"/>
              <a:defRPr sz="3600">
                <a:latin typeface="+mn-lt"/>
                <a:ea typeface="Brandon Text" charset="0"/>
                <a:cs typeface="Brandon Text" charset="0"/>
              </a:defRPr>
            </a:lvl1pPr>
            <a:lvl2pPr marL="557213" indent="-214313">
              <a:buClr>
                <a:schemeClr val="accent2"/>
              </a:buClr>
              <a:buSzPct val="100000"/>
              <a:buFont typeface="Arial" charset="0"/>
              <a:buChar char="•"/>
              <a:defRPr sz="3600">
                <a:latin typeface="+mn-lt"/>
                <a:ea typeface="Brandon Text" charset="0"/>
                <a:cs typeface="Brandon Text" charset="0"/>
              </a:defRPr>
            </a:lvl2pPr>
            <a:lvl3pPr marL="857250" indent="-171450">
              <a:buClr>
                <a:schemeClr val="accent2"/>
              </a:buClr>
              <a:buSzPct val="100000"/>
              <a:buFont typeface="Arial" charset="0"/>
              <a:buChar char="•"/>
              <a:defRPr sz="2800">
                <a:latin typeface="+mn-lt"/>
                <a:ea typeface="Brandon Text" charset="0"/>
                <a:cs typeface="Brandon Text" charset="0"/>
              </a:defRPr>
            </a:lvl3pPr>
            <a:lvl4pPr marL="1200150" indent="-171450">
              <a:buClr>
                <a:schemeClr val="accent2"/>
              </a:buClr>
              <a:buSzPct val="100000"/>
              <a:buFont typeface="Arial" charset="0"/>
              <a:buChar char="•"/>
              <a:defRPr sz="2000">
                <a:latin typeface="+mn-lt"/>
                <a:ea typeface="Brandon Text" charset="0"/>
                <a:cs typeface="Brandon Text" charset="0"/>
              </a:defRPr>
            </a:lvl4pPr>
            <a:lvl5pPr marL="1543050" indent="-171450">
              <a:buClr>
                <a:schemeClr val="accent2"/>
              </a:buClr>
              <a:buSzPct val="100000"/>
              <a:buFont typeface="Arial" charset="0"/>
              <a:buChar char="•"/>
              <a:defRPr sz="2000">
                <a:latin typeface="+mn-lt"/>
                <a:ea typeface="Brandon Text" charset="0"/>
                <a:cs typeface="Brandon Text"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0814" y="6148582"/>
            <a:ext cx="1503865" cy="41356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0814" y="6148582"/>
            <a:ext cx="1503865" cy="413563"/>
          </a:xfrm>
          <a:prstGeom prst="rect">
            <a:avLst/>
          </a:prstGeom>
        </p:spPr>
      </p:pic>
      <p:sp>
        <p:nvSpPr>
          <p:cNvPr id="10" name="Title 1"/>
          <p:cNvSpPr>
            <a:spLocks noGrp="1"/>
          </p:cNvSpPr>
          <p:nvPr>
            <p:ph type="title"/>
          </p:nvPr>
        </p:nvSpPr>
        <p:spPr>
          <a:xfrm>
            <a:off x="457200" y="447188"/>
            <a:ext cx="7928999" cy="970450"/>
          </a:xfrm>
          <a:prstGeom prst="rect">
            <a:avLst/>
          </a:prstGeom>
        </p:spPr>
        <p:txBody>
          <a:bodyPr anchor="ctr"/>
          <a:lstStyle>
            <a:lvl1pPr>
              <a:defRPr sz="4000" b="1" i="0">
                <a:latin typeface="+mj-lt"/>
                <a:ea typeface="Brandon Text" charset="0"/>
                <a:cs typeface="Brandon Text" charset="0"/>
              </a:defRPr>
            </a:lvl1pPr>
          </a:lstStyle>
          <a:p>
            <a:r>
              <a:rPr lang="en-US" dirty="0" smtClean="0"/>
              <a:t>Click to edit Master title style</a:t>
            </a:r>
            <a:endParaRPr lang="en-US" dirty="0"/>
          </a:p>
        </p:txBody>
      </p:sp>
      <p:sp>
        <p:nvSpPr>
          <p:cNvPr id="11" name="Content Placeholder 2"/>
          <p:cNvSpPr>
            <a:spLocks noGrp="1"/>
          </p:cNvSpPr>
          <p:nvPr>
            <p:ph idx="1"/>
          </p:nvPr>
        </p:nvSpPr>
        <p:spPr>
          <a:xfrm>
            <a:off x="457201" y="2486346"/>
            <a:ext cx="3868220" cy="3770616"/>
          </a:xfrm>
          <a:prstGeom prst="rect">
            <a:avLst/>
          </a:prstGeom>
          <a:effectLst/>
        </p:spPr>
        <p:txBody>
          <a:bodyPr lIns="0" tIns="0" rIns="0" bIns="0">
            <a:normAutofit/>
          </a:bodyPr>
          <a:lstStyle>
            <a:lvl1pPr marL="257175" indent="-257175">
              <a:buClr>
                <a:schemeClr val="accent2"/>
              </a:buClr>
              <a:buSzPct val="100000"/>
              <a:buFont typeface="Arial" charset="0"/>
              <a:buChar char="•"/>
              <a:defRPr sz="3600">
                <a:latin typeface="+mn-lt"/>
                <a:ea typeface="Helvetica Neue" charset="0"/>
                <a:cs typeface="Helvetica Neue" charset="0"/>
              </a:defRPr>
            </a:lvl1pPr>
            <a:lvl2pPr marL="557213" indent="-214313">
              <a:buClr>
                <a:schemeClr val="accent2"/>
              </a:buClr>
              <a:buSzPct val="100000"/>
              <a:buFont typeface="Arial" charset="0"/>
              <a:buChar char="•"/>
              <a:defRPr sz="3600">
                <a:latin typeface="+mn-lt"/>
                <a:ea typeface="Helvetica Neue" charset="0"/>
                <a:cs typeface="Helvetica Neue" charset="0"/>
              </a:defRPr>
            </a:lvl2pPr>
            <a:lvl3pPr marL="857250" indent="-171450">
              <a:buClr>
                <a:schemeClr val="accent2"/>
              </a:buClr>
              <a:buSzPct val="100000"/>
              <a:buFont typeface="Arial" charset="0"/>
              <a:buChar char="•"/>
              <a:defRPr sz="2800">
                <a:latin typeface="+mn-lt"/>
                <a:ea typeface="Helvetica Neue" charset="0"/>
                <a:cs typeface="Helvetica Neue" charset="0"/>
              </a:defRPr>
            </a:lvl3pPr>
            <a:lvl4pPr marL="1200150" indent="-171450">
              <a:buClr>
                <a:schemeClr val="accent2"/>
              </a:buClr>
              <a:buSzPct val="100000"/>
              <a:buFont typeface="Arial" charset="0"/>
              <a:buChar char="•"/>
              <a:defRPr sz="2000">
                <a:latin typeface="+mn-lt"/>
                <a:ea typeface="Helvetica Neue" charset="0"/>
                <a:cs typeface="Helvetica Neue" charset="0"/>
              </a:defRPr>
            </a:lvl4pPr>
            <a:lvl5pPr marL="1543050" indent="-171450">
              <a:buClr>
                <a:schemeClr val="accent2"/>
              </a:buClr>
              <a:buSzPct val="100000"/>
              <a:buFont typeface="Arial" charset="0"/>
              <a:buChar char="•"/>
              <a:defRPr sz="2000">
                <a:latin typeface="+mn-lt"/>
                <a:ea typeface="Helvetica Neue" charset="0"/>
                <a:cs typeface="Helvetica Neue"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idx="10"/>
          </p:nvPr>
        </p:nvSpPr>
        <p:spPr>
          <a:xfrm>
            <a:off x="4708990" y="2486346"/>
            <a:ext cx="3868220" cy="3662236"/>
          </a:xfrm>
          <a:prstGeom prst="rect">
            <a:avLst/>
          </a:prstGeom>
          <a:effectLst/>
        </p:spPr>
        <p:txBody>
          <a:bodyPr lIns="0" tIns="0" rIns="0" bIns="0">
            <a:normAutofit/>
          </a:bodyPr>
          <a:lstStyle>
            <a:lvl1pPr marL="257175" indent="-257175">
              <a:buClr>
                <a:schemeClr val="accent2"/>
              </a:buClr>
              <a:buSzPct val="100000"/>
              <a:buFont typeface="Arial" charset="0"/>
              <a:buChar char="•"/>
              <a:defRPr sz="3600">
                <a:latin typeface="+mn-lt"/>
                <a:ea typeface="Brandon Text" charset="0"/>
                <a:cs typeface="Brandon Text" charset="0"/>
              </a:defRPr>
            </a:lvl1pPr>
            <a:lvl2pPr marL="557213" indent="-214313">
              <a:buClr>
                <a:schemeClr val="accent2"/>
              </a:buClr>
              <a:buSzPct val="100000"/>
              <a:buFont typeface="Arial" charset="0"/>
              <a:buChar char="•"/>
              <a:defRPr sz="3600">
                <a:latin typeface="+mn-lt"/>
                <a:ea typeface="Brandon Text" charset="0"/>
                <a:cs typeface="Brandon Text" charset="0"/>
              </a:defRPr>
            </a:lvl2pPr>
            <a:lvl3pPr marL="857250" indent="-171450">
              <a:buClr>
                <a:schemeClr val="accent2"/>
              </a:buClr>
              <a:buSzPct val="100000"/>
              <a:buFont typeface="Arial" charset="0"/>
              <a:buChar char="•"/>
              <a:defRPr sz="2800">
                <a:latin typeface="+mn-lt"/>
                <a:ea typeface="Brandon Text" charset="0"/>
                <a:cs typeface="Brandon Text" charset="0"/>
              </a:defRPr>
            </a:lvl3pPr>
            <a:lvl4pPr marL="1200150" indent="-171450">
              <a:buClr>
                <a:schemeClr val="accent2"/>
              </a:buClr>
              <a:buSzPct val="100000"/>
              <a:buFont typeface="Arial" charset="0"/>
              <a:buChar char="•"/>
              <a:defRPr sz="2000">
                <a:latin typeface="+mn-lt"/>
                <a:ea typeface="Brandon Text" charset="0"/>
                <a:cs typeface="Brandon Text" charset="0"/>
              </a:defRPr>
            </a:lvl4pPr>
            <a:lvl5pPr marL="1543050" indent="-171450">
              <a:buClr>
                <a:schemeClr val="accent2"/>
              </a:buClr>
              <a:buSzPct val="100000"/>
              <a:buFont typeface="Arial" charset="0"/>
              <a:buChar char="•"/>
              <a:defRPr sz="2000">
                <a:latin typeface="+mn-lt"/>
                <a:ea typeface="Brandon Text" charset="0"/>
                <a:cs typeface="Brandon Text"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0814" y="6148582"/>
            <a:ext cx="1503865" cy="41356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s With Text">
    <p:spTree>
      <p:nvGrpSpPr>
        <p:cNvPr id="1" name=""/>
        <p:cNvGrpSpPr/>
        <p:nvPr/>
      </p:nvGrpSpPr>
      <p:grpSpPr>
        <a:xfrm>
          <a:off x="0" y="0"/>
          <a:ext cx="0" cy="0"/>
          <a:chOff x="0" y="0"/>
          <a:chExt cx="0" cy="0"/>
        </a:xfrm>
      </p:grpSpPr>
      <p:sp>
        <p:nvSpPr>
          <p:cNvPr id="12" name="Freeform 6"/>
          <p:cNvSpPr>
            <a:spLocks noChangeAspect="1"/>
          </p:cNvSpPr>
          <p:nvPr/>
        </p:nvSpPr>
        <p:spPr bwMode="auto">
          <a:xfrm>
            <a:off x="804864" y="446088"/>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4" y="446088"/>
            <a:ext cx="2660650" cy="1618396"/>
          </a:xfrm>
          <a:prstGeom prst="rect">
            <a:avLst/>
          </a:prstGeom>
        </p:spPr>
        <p:txBody>
          <a:bodyPr anchor="ctr"/>
          <a:lstStyle>
            <a:lvl1pPr algn="l">
              <a:defRPr sz="1500" b="1"/>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804864" y="2260739"/>
            <a:ext cx="2660650" cy="3600311"/>
          </a:xfrm>
          <a:prstGeom prst="rect">
            <a:avLst/>
          </a:prstGeo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0814" y="6148582"/>
            <a:ext cx="1503865" cy="413563"/>
          </a:xfrm>
          <a:prstGeom prst="rect">
            <a:avLst/>
          </a:prstGeom>
        </p:spPr>
      </p:pic>
      <p:sp>
        <p:nvSpPr>
          <p:cNvPr id="10" name="Content Placeholder 2"/>
          <p:cNvSpPr>
            <a:spLocks noGrp="1"/>
          </p:cNvSpPr>
          <p:nvPr>
            <p:ph idx="10"/>
          </p:nvPr>
        </p:nvSpPr>
        <p:spPr>
          <a:xfrm>
            <a:off x="3641724" y="446088"/>
            <a:ext cx="4813907" cy="5414962"/>
          </a:xfrm>
          <a:prstGeom prst="rect">
            <a:avLst/>
          </a:prstGeom>
          <a:effectLst/>
        </p:spPr>
        <p:txBody>
          <a:bodyPr lIns="0" tIns="0" rIns="0" bIns="0">
            <a:normAutofit/>
          </a:bodyPr>
          <a:lstStyle>
            <a:lvl1pPr marL="257175" indent="-257175">
              <a:buClr>
                <a:schemeClr val="accent2"/>
              </a:buClr>
              <a:buSzPct val="100000"/>
              <a:buFont typeface="Arial" charset="0"/>
              <a:buChar char="•"/>
              <a:defRPr sz="3600">
                <a:latin typeface="+mn-lt"/>
                <a:ea typeface="Brandon Text" charset="0"/>
                <a:cs typeface="Brandon Text" charset="0"/>
              </a:defRPr>
            </a:lvl1pPr>
            <a:lvl2pPr marL="557213" indent="-214313">
              <a:buClr>
                <a:schemeClr val="accent2"/>
              </a:buClr>
              <a:buSzPct val="100000"/>
              <a:buFont typeface="Arial" charset="0"/>
              <a:buChar char="•"/>
              <a:defRPr sz="3600">
                <a:latin typeface="+mn-lt"/>
                <a:ea typeface="Brandon Text" charset="0"/>
                <a:cs typeface="Brandon Text" charset="0"/>
              </a:defRPr>
            </a:lvl2pPr>
            <a:lvl3pPr marL="857250" indent="-171450">
              <a:buClr>
                <a:schemeClr val="accent2"/>
              </a:buClr>
              <a:buSzPct val="100000"/>
              <a:buFont typeface="Arial" charset="0"/>
              <a:buChar char="•"/>
              <a:defRPr sz="2800">
                <a:latin typeface="+mn-lt"/>
                <a:ea typeface="Brandon Text" charset="0"/>
                <a:cs typeface="Brandon Text" charset="0"/>
              </a:defRPr>
            </a:lvl3pPr>
            <a:lvl4pPr marL="1200150" indent="-171450">
              <a:buClr>
                <a:schemeClr val="accent2"/>
              </a:buClr>
              <a:buSzPct val="100000"/>
              <a:buFont typeface="Arial" charset="0"/>
              <a:buChar char="•"/>
              <a:defRPr sz="2000">
                <a:latin typeface="+mn-lt"/>
                <a:ea typeface="Brandon Text" charset="0"/>
                <a:cs typeface="Brandon Text" charset="0"/>
              </a:defRPr>
            </a:lvl4pPr>
            <a:lvl5pPr marL="1543050" indent="-171450">
              <a:buClr>
                <a:schemeClr val="accent2"/>
              </a:buClr>
              <a:buSzPct val="100000"/>
              <a:buFont typeface="Arial" charset="0"/>
              <a:buChar char="•"/>
              <a:defRPr sz="2000">
                <a:latin typeface="+mn-lt"/>
                <a:ea typeface="Brandon Text" charset="0"/>
                <a:cs typeface="Brandon Text"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1468" y="5393933"/>
            <a:ext cx="7921064" cy="754649"/>
          </a:xfrm>
          <a:prstGeom prst="rect">
            <a:avLst/>
          </a:prstGeom>
        </p:spPr>
        <p:txBody>
          <a:bodyPr anchor="ctr">
            <a:normAutofit/>
          </a:bodyPr>
          <a:lstStyle>
            <a:lvl1pPr algn="l">
              <a:defRPr sz="18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1"/>
            <a:ext cx="9144000" cy="5208999"/>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200"/>
            </a:lvl1pPr>
          </a:lstStyle>
          <a:p>
            <a:r>
              <a:rPr lang="en-US" dirty="0" smtClean="0"/>
              <a:t>Drag picture to placeholder or click icon to add</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0814" y="6148582"/>
            <a:ext cx="1503865" cy="41356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ock Quote">
    <p:spTree>
      <p:nvGrpSpPr>
        <p:cNvPr id="1" name=""/>
        <p:cNvGrpSpPr/>
        <p:nvPr/>
      </p:nvGrpSpPr>
      <p:grpSpPr>
        <a:xfrm>
          <a:off x="0" y="0"/>
          <a:ext cx="0" cy="0"/>
          <a:chOff x="0" y="0"/>
          <a:chExt cx="0" cy="0"/>
        </a:xfrm>
      </p:grpSpPr>
      <p:sp>
        <p:nvSpPr>
          <p:cNvPr id="8" name="Freeform 6"/>
          <p:cNvSpPr>
            <a:spLocks noChangeAspect="1"/>
          </p:cNvSpPr>
          <p:nvPr/>
        </p:nvSpPr>
        <p:spPr bwMode="auto">
          <a:xfrm>
            <a:off x="473773" y="1081456"/>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38239" y="1238502"/>
            <a:ext cx="4420380" cy="2645912"/>
          </a:xfrm>
          <a:prstGeom prst="rect">
            <a:avLst/>
          </a:prstGeom>
        </p:spPr>
        <p:txBody>
          <a:bodyPr anchor="ctr"/>
          <a:lstStyle>
            <a:lvl1pPr algn="l">
              <a:defRPr sz="3150" b="1" cap="none"/>
            </a:lvl1pPr>
          </a:lstStyle>
          <a:p>
            <a:r>
              <a:rPr lang="en-US" dirty="0" smtClean="0"/>
              <a:t>Click to edit Master title style</a:t>
            </a:r>
            <a:endParaRPr lang="en-US" dirty="0"/>
          </a:p>
        </p:txBody>
      </p:sp>
      <p:sp>
        <p:nvSpPr>
          <p:cNvPr id="3" name="Text Placeholder 2"/>
          <p:cNvSpPr>
            <a:spLocks noGrp="1"/>
          </p:cNvSpPr>
          <p:nvPr>
            <p:ph type="body" idx="1"/>
          </p:nvPr>
        </p:nvSpPr>
        <p:spPr>
          <a:xfrm>
            <a:off x="639892" y="4477690"/>
            <a:ext cx="4418727" cy="713241"/>
          </a:xfrm>
          <a:prstGeom prst="rect">
            <a:avLst/>
          </a:prstGeom>
        </p:spPr>
        <p:txBody>
          <a:bodyPr anchor="t">
            <a:no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5680982" y="1081457"/>
            <a:ext cx="2857501" cy="4075465"/>
          </a:xfrm>
          <a:prstGeom prst="rect">
            <a:avLst/>
          </a:prstGeom>
        </p:spPr>
        <p:txBody>
          <a:bodyPr anchor="t"/>
          <a:lstStyle>
            <a:lvl1pPr marL="0" indent="0">
              <a:buFontTx/>
              <a:buNone/>
              <a:defRPr/>
            </a:lvl1pPr>
          </a:lstStyle>
          <a:p>
            <a:pPr lvl="0"/>
            <a:r>
              <a:rPr lang="en-US" smtClean="0"/>
              <a:t>Click to edit Master text styles</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0814" y="6148582"/>
            <a:ext cx="1503865" cy="41356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9" name="Freeform 6"/>
          <p:cNvSpPr>
            <a:spLocks noChangeAspect="1"/>
          </p:cNvSpPr>
          <p:nvPr/>
        </p:nvSpPr>
        <p:spPr bwMode="auto">
          <a:xfrm>
            <a:off x="845389" y="1022863"/>
            <a:ext cx="2740292" cy="1956643"/>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hasCustomPrompt="1"/>
          </p:nvPr>
        </p:nvSpPr>
        <p:spPr>
          <a:xfrm>
            <a:off x="1037611" y="1194164"/>
            <a:ext cx="2352861" cy="1497665"/>
          </a:xfrm>
          <a:prstGeom prst="rect">
            <a:avLst/>
          </a:prstGeom>
        </p:spPr>
        <p:txBody>
          <a:bodyPr anchor="ctr"/>
          <a:lstStyle>
            <a:lvl1pPr>
              <a:defRPr sz="3200" baseline="0"/>
            </a:lvl1pPr>
          </a:lstStyle>
          <a:p>
            <a:r>
              <a:rPr lang="en-US" dirty="0" smtClean="0"/>
              <a:t>Thank You</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0814" y="6148582"/>
            <a:ext cx="1503865" cy="413563"/>
          </a:xfrm>
          <a:prstGeom prst="rect">
            <a:avLst/>
          </a:prstGeom>
        </p:spPr>
      </p:pic>
      <p:sp>
        <p:nvSpPr>
          <p:cNvPr id="7" name="Text Placeholder 6"/>
          <p:cNvSpPr>
            <a:spLocks noGrp="1"/>
          </p:cNvSpPr>
          <p:nvPr>
            <p:ph type="body" sz="quarter" idx="10" hasCustomPrompt="1"/>
          </p:nvPr>
        </p:nvSpPr>
        <p:spPr>
          <a:xfrm>
            <a:off x="846138" y="3400425"/>
            <a:ext cx="7321550" cy="2506663"/>
          </a:xfrm>
          <a:prstGeom prst="rect">
            <a:avLst/>
          </a:prstGeom>
        </p:spPr>
        <p:txBody>
          <a:bodyPr/>
          <a:lstStyle>
            <a:lvl1pPr marL="0" indent="0">
              <a:buNone/>
              <a:defRPr sz="1800" baseline="0"/>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Presenter’s Name</a:t>
            </a:r>
          </a:p>
          <a:p>
            <a:pPr lvl="0"/>
            <a:r>
              <a:rPr lang="en-US" dirty="0" smtClean="0"/>
              <a:t>Presenter’s Title</a:t>
            </a:r>
          </a:p>
          <a:p>
            <a:pPr lvl="0"/>
            <a:r>
              <a:rPr lang="en-US" dirty="0" err="1" smtClean="0"/>
              <a:t>presentersname@foothill.edu</a:t>
            </a:r>
            <a:endParaRPr lang="en-US" dirty="0" smtClean="0"/>
          </a:p>
          <a:p>
            <a:pPr lvl="0"/>
            <a:r>
              <a:rPr lang="en-US" dirty="0" smtClean="0"/>
              <a:t>650.949.0000</a:t>
            </a:r>
          </a:p>
          <a:p>
            <a:pPr lvl="0"/>
            <a:endParaRPr lang="en-US" dirty="0" smtClean="0"/>
          </a:p>
          <a:p>
            <a:pPr lvl="0"/>
            <a:r>
              <a:rPr lang="en-US" dirty="0" err="1" smtClean="0"/>
              <a:t>foothill.edu</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dk1" tx1="lt1" bg2="dk2" tx2="lt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 id="2147483656" r:id="rId5"/>
    <p:sldLayoutId id="2147483657" r:id="rId6"/>
    <p:sldLayoutId id="2147483666" r:id="rId7"/>
    <p:sldLayoutId id="2147483661" r:id="rId8"/>
  </p:sldLayoutIdLst>
  <p:timing>
    <p:tnLst>
      <p:par>
        <p:cTn id="1" dur="indefinite" restart="never" nodeType="tmRoot"/>
      </p:par>
    </p:tnLst>
  </p:timing>
  <p:hf sldNum="0" hdr="0" ftr="0" dt="0"/>
  <p:txStyles>
    <p:titleStyle>
      <a:lvl1pPr algn="l" defTabSz="342900" rtl="0" eaLnBrk="1" latinLnBrk="0" hangingPunct="1">
        <a:spcBef>
          <a:spcPct val="0"/>
        </a:spcBef>
        <a:buNone/>
        <a:defRPr sz="3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ct val="20000"/>
        </a:spcBef>
        <a:spcAft>
          <a:spcPts val="450"/>
        </a:spcAft>
        <a:buClr>
          <a:schemeClr val="accent1"/>
        </a:buClr>
        <a:buFont typeface="Wingdings 2" charset="2"/>
        <a:buChar char=""/>
        <a:defRPr sz="1350" kern="1200">
          <a:solidFill>
            <a:schemeClr val="tx1"/>
          </a:solidFill>
          <a:latin typeface="+mn-lt"/>
          <a:ea typeface="+mn-ea"/>
          <a:cs typeface="+mn-cs"/>
        </a:defRPr>
      </a:lvl1pPr>
      <a:lvl2pPr marL="557213" indent="-214313" algn="l" defTabSz="342900" rtl="0" eaLnBrk="1" latinLnBrk="0" hangingPunct="1">
        <a:spcBef>
          <a:spcPct val="20000"/>
        </a:spcBef>
        <a:spcAft>
          <a:spcPts val="450"/>
        </a:spcAft>
        <a:buClr>
          <a:schemeClr val="accent1"/>
        </a:buClr>
        <a:buFont typeface="Wingdings 2" charset="2"/>
        <a:buChar char=""/>
        <a:defRPr sz="1200" kern="1200">
          <a:solidFill>
            <a:schemeClr val="tx1"/>
          </a:solidFill>
          <a:latin typeface="+mn-lt"/>
          <a:ea typeface="+mn-ea"/>
          <a:cs typeface="+mn-cs"/>
        </a:defRPr>
      </a:lvl2pPr>
      <a:lvl3pPr marL="857250" indent="-171450" algn="l" defTabSz="342900" rtl="0" eaLnBrk="1" latinLnBrk="0" hangingPunct="1">
        <a:spcBef>
          <a:spcPct val="20000"/>
        </a:spcBef>
        <a:spcAft>
          <a:spcPts val="450"/>
        </a:spcAft>
        <a:buClr>
          <a:schemeClr val="accent1"/>
        </a:buClr>
        <a:buFont typeface="Wingdings 2" charset="2"/>
        <a:buChar char=""/>
        <a:defRPr sz="1050" kern="1200">
          <a:solidFill>
            <a:schemeClr val="tx1"/>
          </a:solidFill>
          <a:latin typeface="+mn-lt"/>
          <a:ea typeface="+mn-ea"/>
          <a:cs typeface="+mn-cs"/>
        </a:defRPr>
      </a:lvl3pPr>
      <a:lvl4pPr marL="120015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4pPr>
      <a:lvl5pPr marL="154305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 for Success</a:t>
            </a:r>
            <a:endParaRPr lang="en-US" dirty="0"/>
          </a:p>
        </p:txBody>
      </p:sp>
      <p:sp>
        <p:nvSpPr>
          <p:cNvPr id="3" name="Text Placeholder 2"/>
          <p:cNvSpPr>
            <a:spLocks noGrp="1"/>
          </p:cNvSpPr>
          <p:nvPr>
            <p:ph type="body" sz="quarter" idx="10"/>
          </p:nvPr>
        </p:nvSpPr>
        <p:spPr/>
        <p:txBody>
          <a:bodyPr/>
          <a:lstStyle/>
          <a:p>
            <a:r>
              <a:rPr lang="en-US" dirty="0" smtClean="0"/>
              <a:t>Local Goal Setting Part 1</a:t>
            </a:r>
          </a:p>
          <a:p>
            <a:r>
              <a:rPr lang="en-US" dirty="0" smtClean="0"/>
              <a:t>Academic Senate ▪ April 2, 2019</a:t>
            </a:r>
            <a:endParaRPr lang="en-US" dirty="0"/>
          </a:p>
        </p:txBody>
      </p:sp>
    </p:spTree>
    <p:extLst>
      <p:ext uri="{BB962C8B-B14F-4D97-AF65-F5344CB8AC3E}">
        <p14:creationId xmlns:p14="http://schemas.microsoft.com/office/powerpoint/2010/main" val="1304749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1A: Associate Degrees</a:t>
            </a:r>
            <a:endParaRPr lang="en-US" dirty="0"/>
          </a:p>
        </p:txBody>
      </p:sp>
      <p:sp>
        <p:nvSpPr>
          <p:cNvPr id="3" name="Content Placeholder 2"/>
          <p:cNvSpPr>
            <a:spLocks noGrp="1"/>
          </p:cNvSpPr>
          <p:nvPr>
            <p:ph idx="1"/>
          </p:nvPr>
        </p:nvSpPr>
        <p:spPr>
          <a:xfrm>
            <a:off x="457200" y="2633177"/>
            <a:ext cx="8245011" cy="1176824"/>
          </a:xfrm>
        </p:spPr>
        <p:txBody>
          <a:bodyPr/>
          <a:lstStyle/>
          <a:p>
            <a:r>
              <a:rPr lang="en-US" dirty="0" smtClean="0"/>
              <a:t>Increase all students who earned an associate degree (inc. ADTs)</a:t>
            </a:r>
          </a:p>
          <a:p>
            <a:pPr lvl="1"/>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208619024"/>
              </p:ext>
            </p:extLst>
          </p:nvPr>
        </p:nvGraphicFramePr>
        <p:xfrm>
          <a:off x="457198" y="3931654"/>
          <a:ext cx="8245013" cy="975360"/>
        </p:xfrm>
        <a:graphic>
          <a:graphicData uri="http://schemas.openxmlformats.org/drawingml/2006/table">
            <a:tbl>
              <a:tblPr firstRow="1" bandRow="1">
                <a:tableStyleId>{5C22544A-7EE6-4342-B048-85BDC9FD1C3A}</a:tableStyleId>
              </a:tblPr>
              <a:tblGrid>
                <a:gridCol w="1177859">
                  <a:extLst>
                    <a:ext uri="{9D8B030D-6E8A-4147-A177-3AD203B41FA5}">
                      <a16:colId xmlns:a16="http://schemas.microsoft.com/office/drawing/2014/main" val="3263790951"/>
                    </a:ext>
                  </a:extLst>
                </a:gridCol>
                <a:gridCol w="1177859">
                  <a:extLst>
                    <a:ext uri="{9D8B030D-6E8A-4147-A177-3AD203B41FA5}">
                      <a16:colId xmlns:a16="http://schemas.microsoft.com/office/drawing/2014/main" val="179688967"/>
                    </a:ext>
                  </a:extLst>
                </a:gridCol>
                <a:gridCol w="1177859">
                  <a:extLst>
                    <a:ext uri="{9D8B030D-6E8A-4147-A177-3AD203B41FA5}">
                      <a16:colId xmlns:a16="http://schemas.microsoft.com/office/drawing/2014/main" val="2447077651"/>
                    </a:ext>
                  </a:extLst>
                </a:gridCol>
                <a:gridCol w="1177859">
                  <a:extLst>
                    <a:ext uri="{9D8B030D-6E8A-4147-A177-3AD203B41FA5}">
                      <a16:colId xmlns:a16="http://schemas.microsoft.com/office/drawing/2014/main" val="1224440483"/>
                    </a:ext>
                  </a:extLst>
                </a:gridCol>
                <a:gridCol w="1177859">
                  <a:extLst>
                    <a:ext uri="{9D8B030D-6E8A-4147-A177-3AD203B41FA5}">
                      <a16:colId xmlns:a16="http://schemas.microsoft.com/office/drawing/2014/main" val="542633429"/>
                    </a:ext>
                  </a:extLst>
                </a:gridCol>
                <a:gridCol w="1177859">
                  <a:extLst>
                    <a:ext uri="{9D8B030D-6E8A-4147-A177-3AD203B41FA5}">
                      <a16:colId xmlns:a16="http://schemas.microsoft.com/office/drawing/2014/main" val="1060305947"/>
                    </a:ext>
                  </a:extLst>
                </a:gridCol>
                <a:gridCol w="1177859">
                  <a:extLst>
                    <a:ext uri="{9D8B030D-6E8A-4147-A177-3AD203B41FA5}">
                      <a16:colId xmlns:a16="http://schemas.microsoft.com/office/drawing/2014/main" val="3124497174"/>
                    </a:ext>
                  </a:extLst>
                </a:gridCol>
              </a:tblGrid>
              <a:tr h="370840">
                <a:tc>
                  <a:txBody>
                    <a:bodyPr/>
                    <a:lstStyle/>
                    <a:p>
                      <a:pPr algn="ctr"/>
                      <a:r>
                        <a:rPr lang="en-US" sz="1600" dirty="0" smtClean="0"/>
                        <a:t>2016-17</a:t>
                      </a:r>
                      <a:br>
                        <a:rPr lang="en-US" sz="1600" dirty="0" smtClean="0"/>
                      </a:br>
                      <a:r>
                        <a:rPr lang="en-US" sz="1600" dirty="0" smtClean="0"/>
                        <a:t>Baseline</a:t>
                      </a:r>
                      <a:endParaRPr lang="en-US" sz="1600" dirty="0"/>
                    </a:p>
                  </a:txBody>
                  <a:tcPr anchor="ctr"/>
                </a:tc>
                <a:tc>
                  <a:txBody>
                    <a:bodyPr/>
                    <a:lstStyle/>
                    <a:p>
                      <a:pPr algn="ctr"/>
                      <a:r>
                        <a:rPr lang="en-US" sz="1600" dirty="0" smtClean="0"/>
                        <a:t>2017-18</a:t>
                      </a:r>
                      <a:endParaRPr lang="en-US" sz="1600" dirty="0"/>
                    </a:p>
                  </a:txBody>
                  <a:tcPr anchor="ctr"/>
                </a:tc>
                <a:tc>
                  <a:txBody>
                    <a:bodyPr/>
                    <a:lstStyle/>
                    <a:p>
                      <a:pPr algn="ctr"/>
                      <a:r>
                        <a:rPr lang="en-US" sz="1600" dirty="0" smtClean="0"/>
                        <a:t>2018-19</a:t>
                      </a:r>
                      <a:endParaRPr lang="en-US" sz="1600" dirty="0"/>
                    </a:p>
                  </a:txBody>
                  <a:tcPr anchor="ctr">
                    <a:solidFill>
                      <a:schemeClr val="accent1">
                        <a:lumMod val="40000"/>
                        <a:lumOff val="60000"/>
                      </a:schemeClr>
                    </a:solidFill>
                  </a:tcPr>
                </a:tc>
                <a:tc>
                  <a:txBody>
                    <a:bodyPr/>
                    <a:lstStyle/>
                    <a:p>
                      <a:pPr algn="ctr"/>
                      <a:r>
                        <a:rPr lang="en-US" sz="1600" dirty="0" smtClean="0"/>
                        <a:t>2019-20</a:t>
                      </a:r>
                      <a:endParaRPr lang="en-US" sz="1600" dirty="0"/>
                    </a:p>
                  </a:txBody>
                  <a:tcPr anchor="ctr">
                    <a:solidFill>
                      <a:schemeClr val="accent1">
                        <a:lumMod val="40000"/>
                        <a:lumOff val="60000"/>
                      </a:schemeClr>
                    </a:solidFill>
                  </a:tcPr>
                </a:tc>
                <a:tc>
                  <a:txBody>
                    <a:bodyPr/>
                    <a:lstStyle/>
                    <a:p>
                      <a:pPr algn="ctr"/>
                      <a:r>
                        <a:rPr lang="en-US" sz="1600" dirty="0" smtClean="0"/>
                        <a:t>2020-21</a:t>
                      </a:r>
                      <a:endParaRPr lang="en-US" sz="1600" dirty="0"/>
                    </a:p>
                  </a:txBody>
                  <a:tcPr anchor="ctr">
                    <a:solidFill>
                      <a:schemeClr val="accent1">
                        <a:lumMod val="40000"/>
                        <a:lumOff val="60000"/>
                      </a:schemeClr>
                    </a:solidFill>
                  </a:tcPr>
                </a:tc>
                <a:tc>
                  <a:txBody>
                    <a:bodyPr/>
                    <a:lstStyle/>
                    <a:p>
                      <a:pPr algn="ctr"/>
                      <a:r>
                        <a:rPr lang="en-US" sz="1600" dirty="0" smtClean="0"/>
                        <a:t>2021-22</a:t>
                      </a:r>
                      <a:br>
                        <a:rPr lang="en-US" sz="1600" dirty="0" smtClean="0"/>
                      </a:br>
                      <a:r>
                        <a:rPr lang="en-US" sz="1600" dirty="0" smtClean="0"/>
                        <a:t>Goal</a:t>
                      </a:r>
                      <a:endParaRPr lang="en-US" sz="1600" dirty="0"/>
                    </a:p>
                  </a:txBody>
                  <a:tcPr anchor="ctr"/>
                </a:tc>
                <a:tc>
                  <a:txBody>
                    <a:bodyPr/>
                    <a:lstStyle/>
                    <a:p>
                      <a:pPr algn="ctr"/>
                      <a:r>
                        <a:rPr lang="en-US" dirty="0" smtClean="0"/>
                        <a:t>% Increase</a:t>
                      </a:r>
                      <a:br>
                        <a:rPr lang="en-US" dirty="0" smtClean="0"/>
                      </a:br>
                      <a:r>
                        <a:rPr lang="en-US" dirty="0" smtClean="0"/>
                        <a:t>Proposed</a:t>
                      </a:r>
                      <a:endParaRPr lang="en-US" dirty="0"/>
                    </a:p>
                  </a:txBody>
                  <a:tcPr anchor="ctr"/>
                </a:tc>
                <a:extLst>
                  <a:ext uri="{0D108BD9-81ED-4DB2-BD59-A6C34878D82A}">
                    <a16:rowId xmlns:a16="http://schemas.microsoft.com/office/drawing/2014/main" val="604696601"/>
                  </a:ext>
                </a:extLst>
              </a:tr>
              <a:tr h="370840">
                <a:tc>
                  <a:txBody>
                    <a:bodyPr/>
                    <a:lstStyle/>
                    <a:p>
                      <a:pPr algn="ctr"/>
                      <a:r>
                        <a:rPr lang="en-US" sz="2000" b="1" dirty="0" smtClean="0"/>
                        <a:t>997</a:t>
                      </a:r>
                      <a:endParaRPr lang="en-US" sz="2000" b="1" dirty="0"/>
                    </a:p>
                  </a:txBody>
                  <a:tcPr anchor="ctr"/>
                </a:tc>
                <a:tc>
                  <a:txBody>
                    <a:bodyPr/>
                    <a:lstStyle/>
                    <a:p>
                      <a:pPr algn="ctr"/>
                      <a:r>
                        <a:rPr lang="en-US" sz="1600" dirty="0" smtClean="0"/>
                        <a:t>944</a:t>
                      </a:r>
                      <a:endParaRPr lang="en-US" sz="1600" dirty="0"/>
                    </a:p>
                  </a:txBody>
                  <a:tcPr anchor="ctr"/>
                </a:tc>
                <a:tc>
                  <a:txBody>
                    <a:bodyPr/>
                    <a:lstStyle/>
                    <a:p>
                      <a:pPr algn="ctr"/>
                      <a:r>
                        <a:rPr lang="en-US" sz="1600" dirty="0" smtClean="0"/>
                        <a:t>1,020</a:t>
                      </a:r>
                      <a:endParaRPr lang="en-US" sz="1600" dirty="0"/>
                    </a:p>
                  </a:txBody>
                  <a:tcPr anchor="ctr">
                    <a:solidFill>
                      <a:schemeClr val="accent1">
                        <a:lumMod val="20000"/>
                        <a:lumOff val="80000"/>
                      </a:schemeClr>
                    </a:solidFill>
                  </a:tcPr>
                </a:tc>
                <a:tc>
                  <a:txBody>
                    <a:bodyPr/>
                    <a:lstStyle/>
                    <a:p>
                      <a:pPr algn="ctr"/>
                      <a:r>
                        <a:rPr lang="en-US" sz="1600" dirty="0" smtClean="0"/>
                        <a:t>1,095</a:t>
                      </a:r>
                      <a:endParaRPr lang="en-US" sz="1600" dirty="0"/>
                    </a:p>
                  </a:txBody>
                  <a:tcPr anchor="ctr">
                    <a:solidFill>
                      <a:schemeClr val="accent1">
                        <a:lumMod val="20000"/>
                        <a:lumOff val="80000"/>
                      </a:schemeClr>
                    </a:solidFill>
                  </a:tcPr>
                </a:tc>
                <a:tc>
                  <a:txBody>
                    <a:bodyPr/>
                    <a:lstStyle/>
                    <a:p>
                      <a:pPr algn="ctr"/>
                      <a:r>
                        <a:rPr lang="en-US" sz="1600" dirty="0" smtClean="0"/>
                        <a:t>1,171</a:t>
                      </a:r>
                      <a:endParaRPr lang="en-US" sz="1600" dirty="0"/>
                    </a:p>
                  </a:txBody>
                  <a:tcPr anchor="ctr">
                    <a:solidFill>
                      <a:schemeClr val="accent1">
                        <a:lumMod val="20000"/>
                        <a:lumOff val="80000"/>
                      </a:schemeClr>
                    </a:solidFill>
                  </a:tcPr>
                </a:tc>
                <a:tc>
                  <a:txBody>
                    <a:bodyPr/>
                    <a:lstStyle/>
                    <a:p>
                      <a:pPr algn="ctr"/>
                      <a:r>
                        <a:rPr lang="en-US" sz="2000" b="1" dirty="0" smtClean="0"/>
                        <a:t>1,246</a:t>
                      </a:r>
                      <a:endParaRPr lang="en-US" sz="2000" b="1" dirty="0"/>
                    </a:p>
                  </a:txBody>
                  <a:tcPr anchor="ctr"/>
                </a:tc>
                <a:tc>
                  <a:txBody>
                    <a:bodyPr/>
                    <a:lstStyle/>
                    <a:p>
                      <a:pPr algn="ctr"/>
                      <a:r>
                        <a:rPr lang="en-US" sz="2000" b="1" dirty="0" smtClean="0"/>
                        <a:t>25%</a:t>
                      </a:r>
                      <a:endParaRPr lang="en-US" sz="2000" b="1" dirty="0"/>
                    </a:p>
                  </a:txBody>
                  <a:tcPr anchor="ctr"/>
                </a:tc>
                <a:extLst>
                  <a:ext uri="{0D108BD9-81ED-4DB2-BD59-A6C34878D82A}">
                    <a16:rowId xmlns:a16="http://schemas.microsoft.com/office/drawing/2014/main" val="807870893"/>
                  </a:ext>
                </a:extLst>
              </a:tr>
            </a:tbl>
          </a:graphicData>
        </a:graphic>
      </p:graphicFrame>
      <p:sp>
        <p:nvSpPr>
          <p:cNvPr id="6" name="Content Placeholder 2"/>
          <p:cNvSpPr txBox="1">
            <a:spLocks/>
          </p:cNvSpPr>
          <p:nvPr/>
        </p:nvSpPr>
        <p:spPr>
          <a:xfrm>
            <a:off x="449180" y="4967303"/>
            <a:ext cx="8694820" cy="1529749"/>
          </a:xfrm>
          <a:prstGeom prst="rect">
            <a:avLst/>
          </a:prstGeom>
          <a:effectLst/>
        </p:spPr>
        <p:txBody>
          <a:bodyPr lIns="0" tIns="0" rIns="0" bIns="0">
            <a:noAutofit/>
          </a:bodyPr>
          <a:lstStyle>
            <a:lvl1pPr marL="257175" indent="-257175"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1pPr>
            <a:lvl2pPr marL="557213" indent="-214313"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2pPr>
            <a:lvl3pPr marL="857250" indent="-171450" algn="l" defTabSz="342900" rtl="0" eaLnBrk="1" latinLnBrk="0" hangingPunct="1">
              <a:spcBef>
                <a:spcPct val="20000"/>
              </a:spcBef>
              <a:spcAft>
                <a:spcPts val="450"/>
              </a:spcAft>
              <a:buClr>
                <a:schemeClr val="accent2"/>
              </a:buClr>
              <a:buSzPct val="100000"/>
              <a:buFont typeface="Arial" charset="0"/>
              <a:buChar char="•"/>
              <a:defRPr sz="2800" kern="1200">
                <a:solidFill>
                  <a:schemeClr val="tx1"/>
                </a:solidFill>
                <a:latin typeface="+mn-lt"/>
                <a:ea typeface="Brandon Text" charset="0"/>
                <a:cs typeface="Brandon Text" charset="0"/>
              </a:defRPr>
            </a:lvl3pPr>
            <a:lvl4pPr marL="12001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4pPr>
            <a:lvl5pPr marL="15430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a:lstStyle>
          <a:p>
            <a:r>
              <a:rPr lang="en-US" dirty="0" smtClean="0"/>
              <a:t>2016-17 to 2017-18: -5%</a:t>
            </a:r>
          </a:p>
          <a:p>
            <a:r>
              <a:rPr lang="en-US" sz="3400" dirty="0" smtClean="0"/>
              <a:t>Roughly </a:t>
            </a:r>
            <a:r>
              <a:rPr lang="en-US" sz="3400" dirty="0" smtClean="0"/>
              <a:t>76</a:t>
            </a:r>
            <a:r>
              <a:rPr lang="en-US" sz="3400" dirty="0" smtClean="0"/>
              <a:t> </a:t>
            </a:r>
            <a:r>
              <a:rPr lang="en-US" sz="3400" dirty="0" smtClean="0"/>
              <a:t>add’l students annually</a:t>
            </a:r>
            <a:endParaRPr lang="en-US" sz="3400" dirty="0"/>
          </a:p>
        </p:txBody>
      </p:sp>
    </p:spTree>
    <p:extLst>
      <p:ext uri="{BB962C8B-B14F-4D97-AF65-F5344CB8AC3E}">
        <p14:creationId xmlns:p14="http://schemas.microsoft.com/office/powerpoint/2010/main" val="3369849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1B: Certificates</a:t>
            </a:r>
            <a:endParaRPr lang="en-US" dirty="0"/>
          </a:p>
        </p:txBody>
      </p:sp>
      <p:sp>
        <p:nvSpPr>
          <p:cNvPr id="3" name="Content Placeholder 2"/>
          <p:cNvSpPr>
            <a:spLocks noGrp="1"/>
          </p:cNvSpPr>
          <p:nvPr>
            <p:ph idx="1"/>
          </p:nvPr>
        </p:nvSpPr>
        <p:spPr>
          <a:xfrm>
            <a:off x="457200" y="2633177"/>
            <a:ext cx="8245011" cy="1184844"/>
          </a:xfrm>
        </p:spPr>
        <p:txBody>
          <a:bodyPr>
            <a:normAutofit/>
          </a:bodyPr>
          <a:lstStyle/>
          <a:p>
            <a:r>
              <a:rPr lang="en-US" dirty="0" smtClean="0"/>
              <a:t>Increase all students who earned a CO approved certificate</a:t>
            </a:r>
          </a:p>
        </p:txBody>
      </p:sp>
      <p:graphicFrame>
        <p:nvGraphicFramePr>
          <p:cNvPr id="4" name="Table 3"/>
          <p:cNvGraphicFramePr>
            <a:graphicFrameLocks noGrp="1"/>
          </p:cNvGraphicFramePr>
          <p:nvPr>
            <p:extLst>
              <p:ext uri="{D42A27DB-BD31-4B8C-83A1-F6EECF244321}">
                <p14:modId xmlns:p14="http://schemas.microsoft.com/office/powerpoint/2010/main" val="3889092963"/>
              </p:ext>
            </p:extLst>
          </p:nvPr>
        </p:nvGraphicFramePr>
        <p:xfrm>
          <a:off x="457198" y="3867486"/>
          <a:ext cx="8245013" cy="975360"/>
        </p:xfrm>
        <a:graphic>
          <a:graphicData uri="http://schemas.openxmlformats.org/drawingml/2006/table">
            <a:tbl>
              <a:tblPr firstRow="1" bandRow="1">
                <a:tableStyleId>{5C22544A-7EE6-4342-B048-85BDC9FD1C3A}</a:tableStyleId>
              </a:tblPr>
              <a:tblGrid>
                <a:gridCol w="1177859">
                  <a:extLst>
                    <a:ext uri="{9D8B030D-6E8A-4147-A177-3AD203B41FA5}">
                      <a16:colId xmlns:a16="http://schemas.microsoft.com/office/drawing/2014/main" val="3263790951"/>
                    </a:ext>
                  </a:extLst>
                </a:gridCol>
                <a:gridCol w="1177859">
                  <a:extLst>
                    <a:ext uri="{9D8B030D-6E8A-4147-A177-3AD203B41FA5}">
                      <a16:colId xmlns:a16="http://schemas.microsoft.com/office/drawing/2014/main" val="179688967"/>
                    </a:ext>
                  </a:extLst>
                </a:gridCol>
                <a:gridCol w="1177859">
                  <a:extLst>
                    <a:ext uri="{9D8B030D-6E8A-4147-A177-3AD203B41FA5}">
                      <a16:colId xmlns:a16="http://schemas.microsoft.com/office/drawing/2014/main" val="2447077651"/>
                    </a:ext>
                  </a:extLst>
                </a:gridCol>
                <a:gridCol w="1177859">
                  <a:extLst>
                    <a:ext uri="{9D8B030D-6E8A-4147-A177-3AD203B41FA5}">
                      <a16:colId xmlns:a16="http://schemas.microsoft.com/office/drawing/2014/main" val="1224440483"/>
                    </a:ext>
                  </a:extLst>
                </a:gridCol>
                <a:gridCol w="1177859">
                  <a:extLst>
                    <a:ext uri="{9D8B030D-6E8A-4147-A177-3AD203B41FA5}">
                      <a16:colId xmlns:a16="http://schemas.microsoft.com/office/drawing/2014/main" val="542633429"/>
                    </a:ext>
                  </a:extLst>
                </a:gridCol>
                <a:gridCol w="1177859">
                  <a:extLst>
                    <a:ext uri="{9D8B030D-6E8A-4147-A177-3AD203B41FA5}">
                      <a16:colId xmlns:a16="http://schemas.microsoft.com/office/drawing/2014/main" val="1060305947"/>
                    </a:ext>
                  </a:extLst>
                </a:gridCol>
                <a:gridCol w="1177859">
                  <a:extLst>
                    <a:ext uri="{9D8B030D-6E8A-4147-A177-3AD203B41FA5}">
                      <a16:colId xmlns:a16="http://schemas.microsoft.com/office/drawing/2014/main" val="3124497174"/>
                    </a:ext>
                  </a:extLst>
                </a:gridCol>
              </a:tblGrid>
              <a:tr h="370840">
                <a:tc>
                  <a:txBody>
                    <a:bodyPr/>
                    <a:lstStyle/>
                    <a:p>
                      <a:pPr algn="ctr"/>
                      <a:r>
                        <a:rPr lang="en-US" sz="1600" dirty="0" smtClean="0"/>
                        <a:t>2016-17</a:t>
                      </a:r>
                      <a:br>
                        <a:rPr lang="en-US" sz="1600" dirty="0" smtClean="0"/>
                      </a:br>
                      <a:r>
                        <a:rPr lang="en-US" sz="1600" dirty="0" smtClean="0"/>
                        <a:t>Baseline</a:t>
                      </a:r>
                      <a:endParaRPr lang="en-US" sz="1600" dirty="0"/>
                    </a:p>
                  </a:txBody>
                  <a:tcPr anchor="ctr"/>
                </a:tc>
                <a:tc>
                  <a:txBody>
                    <a:bodyPr/>
                    <a:lstStyle/>
                    <a:p>
                      <a:pPr algn="ctr"/>
                      <a:r>
                        <a:rPr lang="en-US" sz="1600" dirty="0" smtClean="0"/>
                        <a:t>2017-18</a:t>
                      </a:r>
                      <a:endParaRPr lang="en-US" sz="1600" dirty="0"/>
                    </a:p>
                  </a:txBody>
                  <a:tcPr anchor="ctr"/>
                </a:tc>
                <a:tc>
                  <a:txBody>
                    <a:bodyPr/>
                    <a:lstStyle/>
                    <a:p>
                      <a:pPr algn="ctr"/>
                      <a:r>
                        <a:rPr lang="en-US" sz="1600" dirty="0" smtClean="0"/>
                        <a:t>2018-19</a:t>
                      </a:r>
                      <a:endParaRPr lang="en-US" sz="1600" dirty="0"/>
                    </a:p>
                  </a:txBody>
                  <a:tcPr anchor="ctr">
                    <a:solidFill>
                      <a:schemeClr val="accent1">
                        <a:lumMod val="40000"/>
                        <a:lumOff val="60000"/>
                      </a:schemeClr>
                    </a:solidFill>
                  </a:tcPr>
                </a:tc>
                <a:tc>
                  <a:txBody>
                    <a:bodyPr/>
                    <a:lstStyle/>
                    <a:p>
                      <a:pPr algn="ctr"/>
                      <a:r>
                        <a:rPr lang="en-US" sz="1600" dirty="0" smtClean="0"/>
                        <a:t>2019-20</a:t>
                      </a:r>
                      <a:endParaRPr lang="en-US" sz="1600" dirty="0"/>
                    </a:p>
                  </a:txBody>
                  <a:tcPr anchor="ctr">
                    <a:solidFill>
                      <a:schemeClr val="accent1">
                        <a:lumMod val="40000"/>
                        <a:lumOff val="60000"/>
                      </a:schemeClr>
                    </a:solidFill>
                  </a:tcPr>
                </a:tc>
                <a:tc>
                  <a:txBody>
                    <a:bodyPr/>
                    <a:lstStyle/>
                    <a:p>
                      <a:pPr algn="ctr"/>
                      <a:r>
                        <a:rPr lang="en-US" sz="1600" dirty="0" smtClean="0"/>
                        <a:t>2020-21</a:t>
                      </a:r>
                      <a:endParaRPr lang="en-US" sz="1600" dirty="0"/>
                    </a:p>
                  </a:txBody>
                  <a:tcPr anchor="ctr">
                    <a:solidFill>
                      <a:schemeClr val="accent1">
                        <a:lumMod val="40000"/>
                        <a:lumOff val="60000"/>
                      </a:schemeClr>
                    </a:solidFill>
                  </a:tcPr>
                </a:tc>
                <a:tc>
                  <a:txBody>
                    <a:bodyPr/>
                    <a:lstStyle/>
                    <a:p>
                      <a:pPr algn="ctr"/>
                      <a:r>
                        <a:rPr lang="en-US" sz="1600" dirty="0" smtClean="0"/>
                        <a:t>2021-22</a:t>
                      </a:r>
                      <a:br>
                        <a:rPr lang="en-US" sz="1600" dirty="0" smtClean="0"/>
                      </a:br>
                      <a:r>
                        <a:rPr lang="en-US" sz="1600" dirty="0" smtClean="0"/>
                        <a:t>Goal</a:t>
                      </a:r>
                      <a:endParaRPr lang="en-US" sz="1600" dirty="0"/>
                    </a:p>
                  </a:txBody>
                  <a:tcPr anchor="ctr"/>
                </a:tc>
                <a:tc>
                  <a:txBody>
                    <a:bodyPr/>
                    <a:lstStyle/>
                    <a:p>
                      <a:pPr algn="ctr"/>
                      <a:r>
                        <a:rPr lang="en-US" dirty="0" smtClean="0"/>
                        <a:t>% Increase</a:t>
                      </a:r>
                      <a:br>
                        <a:rPr lang="en-US" dirty="0" smtClean="0"/>
                      </a:br>
                      <a:r>
                        <a:rPr lang="en-US" dirty="0" smtClean="0"/>
                        <a:t>Proposed</a:t>
                      </a:r>
                      <a:endParaRPr lang="en-US" dirty="0"/>
                    </a:p>
                  </a:txBody>
                  <a:tcPr anchor="ctr"/>
                </a:tc>
                <a:extLst>
                  <a:ext uri="{0D108BD9-81ED-4DB2-BD59-A6C34878D82A}">
                    <a16:rowId xmlns:a16="http://schemas.microsoft.com/office/drawing/2014/main" val="604696601"/>
                  </a:ext>
                </a:extLst>
              </a:tr>
              <a:tr h="370840">
                <a:tc>
                  <a:txBody>
                    <a:bodyPr/>
                    <a:lstStyle/>
                    <a:p>
                      <a:pPr algn="ctr"/>
                      <a:r>
                        <a:rPr lang="en-US" sz="2000" b="1" dirty="0" smtClean="0"/>
                        <a:t>572</a:t>
                      </a:r>
                      <a:endParaRPr lang="en-US" sz="2000" b="1" dirty="0"/>
                    </a:p>
                  </a:txBody>
                  <a:tcPr anchor="ctr"/>
                </a:tc>
                <a:tc>
                  <a:txBody>
                    <a:bodyPr/>
                    <a:lstStyle/>
                    <a:p>
                      <a:pPr algn="ctr"/>
                      <a:r>
                        <a:rPr lang="en-US" sz="1600" dirty="0" smtClean="0"/>
                        <a:t>812</a:t>
                      </a:r>
                      <a:endParaRPr lang="en-US" sz="1600" dirty="0"/>
                    </a:p>
                  </a:txBody>
                  <a:tcPr anchor="ctr"/>
                </a:tc>
                <a:tc>
                  <a:txBody>
                    <a:bodyPr/>
                    <a:lstStyle/>
                    <a:p>
                      <a:pPr algn="ctr"/>
                      <a:r>
                        <a:rPr lang="en-US" sz="1600" dirty="0" smtClean="0"/>
                        <a:t>824</a:t>
                      </a:r>
                      <a:endParaRPr lang="en-US" sz="1600" dirty="0"/>
                    </a:p>
                  </a:txBody>
                  <a:tcPr anchor="ctr">
                    <a:solidFill>
                      <a:schemeClr val="accent1">
                        <a:lumMod val="20000"/>
                        <a:lumOff val="80000"/>
                      </a:schemeClr>
                    </a:solidFill>
                  </a:tcPr>
                </a:tc>
                <a:tc>
                  <a:txBody>
                    <a:bodyPr/>
                    <a:lstStyle/>
                    <a:p>
                      <a:pPr algn="ctr"/>
                      <a:r>
                        <a:rPr lang="en-US" sz="1600" dirty="0" smtClean="0"/>
                        <a:t>835</a:t>
                      </a:r>
                      <a:endParaRPr lang="en-US" sz="1600" dirty="0"/>
                    </a:p>
                  </a:txBody>
                  <a:tcPr anchor="ctr">
                    <a:solidFill>
                      <a:schemeClr val="accent1">
                        <a:lumMod val="20000"/>
                        <a:lumOff val="80000"/>
                      </a:schemeClr>
                    </a:solidFill>
                  </a:tcPr>
                </a:tc>
                <a:tc>
                  <a:txBody>
                    <a:bodyPr/>
                    <a:lstStyle/>
                    <a:p>
                      <a:pPr algn="ctr"/>
                      <a:r>
                        <a:rPr lang="en-US" sz="1600" dirty="0" smtClean="0"/>
                        <a:t>847</a:t>
                      </a:r>
                      <a:endParaRPr lang="en-US" sz="1600" dirty="0"/>
                    </a:p>
                  </a:txBody>
                  <a:tcPr anchor="ctr">
                    <a:solidFill>
                      <a:schemeClr val="accent1">
                        <a:lumMod val="20000"/>
                        <a:lumOff val="80000"/>
                      </a:schemeClr>
                    </a:solidFill>
                  </a:tcPr>
                </a:tc>
                <a:tc>
                  <a:txBody>
                    <a:bodyPr/>
                    <a:lstStyle/>
                    <a:p>
                      <a:pPr algn="ctr"/>
                      <a:r>
                        <a:rPr lang="en-US" sz="2000" b="1" dirty="0" smtClean="0"/>
                        <a:t>860</a:t>
                      </a:r>
                      <a:endParaRPr lang="en-US" sz="2000" b="1" dirty="0"/>
                    </a:p>
                  </a:txBody>
                  <a:tcPr anchor="ctr"/>
                </a:tc>
                <a:tc>
                  <a:txBody>
                    <a:bodyPr/>
                    <a:lstStyle/>
                    <a:p>
                      <a:pPr algn="ctr"/>
                      <a:r>
                        <a:rPr lang="en-US" sz="2000" b="1" dirty="0" smtClean="0"/>
                        <a:t>50%</a:t>
                      </a:r>
                      <a:endParaRPr lang="en-US" sz="2000" b="1" dirty="0"/>
                    </a:p>
                  </a:txBody>
                  <a:tcPr anchor="ctr"/>
                </a:tc>
                <a:extLst>
                  <a:ext uri="{0D108BD9-81ED-4DB2-BD59-A6C34878D82A}">
                    <a16:rowId xmlns:a16="http://schemas.microsoft.com/office/drawing/2014/main" val="807870893"/>
                  </a:ext>
                </a:extLst>
              </a:tr>
            </a:tbl>
          </a:graphicData>
        </a:graphic>
      </p:graphicFrame>
      <p:sp>
        <p:nvSpPr>
          <p:cNvPr id="5" name="Content Placeholder 2"/>
          <p:cNvSpPr txBox="1">
            <a:spLocks/>
          </p:cNvSpPr>
          <p:nvPr/>
        </p:nvSpPr>
        <p:spPr>
          <a:xfrm>
            <a:off x="449180" y="4967303"/>
            <a:ext cx="8694820" cy="1529749"/>
          </a:xfrm>
          <a:prstGeom prst="rect">
            <a:avLst/>
          </a:prstGeom>
          <a:effectLst/>
        </p:spPr>
        <p:txBody>
          <a:bodyPr lIns="0" tIns="0" rIns="0" bIns="0">
            <a:noAutofit/>
          </a:bodyPr>
          <a:lstStyle>
            <a:lvl1pPr marL="257175" indent="-257175"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1pPr>
            <a:lvl2pPr marL="557213" indent="-214313"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2pPr>
            <a:lvl3pPr marL="857250" indent="-171450" algn="l" defTabSz="342900" rtl="0" eaLnBrk="1" latinLnBrk="0" hangingPunct="1">
              <a:spcBef>
                <a:spcPct val="20000"/>
              </a:spcBef>
              <a:spcAft>
                <a:spcPts val="450"/>
              </a:spcAft>
              <a:buClr>
                <a:schemeClr val="accent2"/>
              </a:buClr>
              <a:buSzPct val="100000"/>
              <a:buFont typeface="Arial" charset="0"/>
              <a:buChar char="•"/>
              <a:defRPr sz="2800" kern="1200">
                <a:solidFill>
                  <a:schemeClr val="tx1"/>
                </a:solidFill>
                <a:latin typeface="+mn-lt"/>
                <a:ea typeface="Brandon Text" charset="0"/>
                <a:cs typeface="Brandon Text" charset="0"/>
              </a:defRPr>
            </a:lvl3pPr>
            <a:lvl4pPr marL="12001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4pPr>
            <a:lvl5pPr marL="15430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a:lstStyle>
          <a:p>
            <a:r>
              <a:rPr lang="en-US" dirty="0" smtClean="0"/>
              <a:t>2016-17 to 2017-18: +42%</a:t>
            </a:r>
          </a:p>
          <a:p>
            <a:r>
              <a:rPr lang="en-US" sz="3400" dirty="0" smtClean="0"/>
              <a:t>Roughly 12 add’l students annually</a:t>
            </a:r>
            <a:endParaRPr lang="en-US" sz="3400" dirty="0"/>
          </a:p>
        </p:txBody>
      </p:sp>
      <p:sp>
        <p:nvSpPr>
          <p:cNvPr id="6" name="Rectangle 5"/>
          <p:cNvSpPr/>
          <p:nvPr/>
        </p:nvSpPr>
        <p:spPr>
          <a:xfrm>
            <a:off x="457200" y="6317939"/>
            <a:ext cx="6841958" cy="261610"/>
          </a:xfrm>
          <a:prstGeom prst="rect">
            <a:avLst/>
          </a:prstGeom>
        </p:spPr>
        <p:txBody>
          <a:bodyPr wrap="square">
            <a:spAutoFit/>
          </a:bodyPr>
          <a:lstStyle/>
          <a:p>
            <a:r>
              <a:rPr lang="en-US" sz="1100" dirty="0" smtClean="0"/>
              <a:t>Note: Certificate increase primarily due to IGETC/CSU Studies, Apprenticeship programs</a:t>
            </a:r>
            <a:endParaRPr lang="en-US" sz="1100" dirty="0"/>
          </a:p>
        </p:txBody>
      </p:sp>
    </p:spTree>
    <p:extLst>
      <p:ext uri="{BB962C8B-B14F-4D97-AF65-F5344CB8AC3E}">
        <p14:creationId xmlns:p14="http://schemas.microsoft.com/office/powerpoint/2010/main" val="1387520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7188"/>
            <a:ext cx="8432800" cy="970450"/>
          </a:xfrm>
        </p:spPr>
        <p:txBody>
          <a:bodyPr/>
          <a:lstStyle/>
          <a:p>
            <a:r>
              <a:rPr lang="en-US" dirty="0" smtClean="0"/>
              <a:t>Goal 1C: Vision Goal Completion</a:t>
            </a:r>
            <a:endParaRPr lang="en-US" dirty="0"/>
          </a:p>
        </p:txBody>
      </p:sp>
      <p:sp>
        <p:nvSpPr>
          <p:cNvPr id="3" name="Content Placeholder 2"/>
          <p:cNvSpPr>
            <a:spLocks noGrp="1"/>
          </p:cNvSpPr>
          <p:nvPr>
            <p:ph idx="1"/>
          </p:nvPr>
        </p:nvSpPr>
        <p:spPr/>
        <p:txBody>
          <a:bodyPr/>
          <a:lstStyle/>
          <a:p>
            <a:r>
              <a:rPr lang="en-US" dirty="0" smtClean="0"/>
              <a:t>Increase all students who attain the Vision Goal Completion definition</a:t>
            </a:r>
          </a:p>
          <a:p>
            <a:pPr lv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61801746"/>
              </p:ext>
            </p:extLst>
          </p:nvPr>
        </p:nvGraphicFramePr>
        <p:xfrm>
          <a:off x="457198" y="3867486"/>
          <a:ext cx="8245013" cy="975360"/>
        </p:xfrm>
        <a:graphic>
          <a:graphicData uri="http://schemas.openxmlformats.org/drawingml/2006/table">
            <a:tbl>
              <a:tblPr firstRow="1" bandRow="1">
                <a:tableStyleId>{5C22544A-7EE6-4342-B048-85BDC9FD1C3A}</a:tableStyleId>
              </a:tblPr>
              <a:tblGrid>
                <a:gridCol w="1177859">
                  <a:extLst>
                    <a:ext uri="{9D8B030D-6E8A-4147-A177-3AD203B41FA5}">
                      <a16:colId xmlns:a16="http://schemas.microsoft.com/office/drawing/2014/main" val="3263790951"/>
                    </a:ext>
                  </a:extLst>
                </a:gridCol>
                <a:gridCol w="1177859">
                  <a:extLst>
                    <a:ext uri="{9D8B030D-6E8A-4147-A177-3AD203B41FA5}">
                      <a16:colId xmlns:a16="http://schemas.microsoft.com/office/drawing/2014/main" val="179688967"/>
                    </a:ext>
                  </a:extLst>
                </a:gridCol>
                <a:gridCol w="1177859">
                  <a:extLst>
                    <a:ext uri="{9D8B030D-6E8A-4147-A177-3AD203B41FA5}">
                      <a16:colId xmlns:a16="http://schemas.microsoft.com/office/drawing/2014/main" val="2447077651"/>
                    </a:ext>
                  </a:extLst>
                </a:gridCol>
                <a:gridCol w="1177859">
                  <a:extLst>
                    <a:ext uri="{9D8B030D-6E8A-4147-A177-3AD203B41FA5}">
                      <a16:colId xmlns:a16="http://schemas.microsoft.com/office/drawing/2014/main" val="1224440483"/>
                    </a:ext>
                  </a:extLst>
                </a:gridCol>
                <a:gridCol w="1177859">
                  <a:extLst>
                    <a:ext uri="{9D8B030D-6E8A-4147-A177-3AD203B41FA5}">
                      <a16:colId xmlns:a16="http://schemas.microsoft.com/office/drawing/2014/main" val="542633429"/>
                    </a:ext>
                  </a:extLst>
                </a:gridCol>
                <a:gridCol w="1177859">
                  <a:extLst>
                    <a:ext uri="{9D8B030D-6E8A-4147-A177-3AD203B41FA5}">
                      <a16:colId xmlns:a16="http://schemas.microsoft.com/office/drawing/2014/main" val="1060305947"/>
                    </a:ext>
                  </a:extLst>
                </a:gridCol>
                <a:gridCol w="1177859">
                  <a:extLst>
                    <a:ext uri="{9D8B030D-6E8A-4147-A177-3AD203B41FA5}">
                      <a16:colId xmlns:a16="http://schemas.microsoft.com/office/drawing/2014/main" val="3124497174"/>
                    </a:ext>
                  </a:extLst>
                </a:gridCol>
              </a:tblGrid>
              <a:tr h="370840">
                <a:tc>
                  <a:txBody>
                    <a:bodyPr/>
                    <a:lstStyle/>
                    <a:p>
                      <a:pPr algn="ctr"/>
                      <a:r>
                        <a:rPr lang="en-US" sz="1600" dirty="0" smtClean="0"/>
                        <a:t>2016-17</a:t>
                      </a:r>
                      <a:br>
                        <a:rPr lang="en-US" sz="1600" dirty="0" smtClean="0"/>
                      </a:br>
                      <a:r>
                        <a:rPr lang="en-US" sz="1600" dirty="0" smtClean="0"/>
                        <a:t>Baseline</a:t>
                      </a:r>
                      <a:endParaRPr lang="en-US" sz="1600" dirty="0"/>
                    </a:p>
                  </a:txBody>
                  <a:tcPr anchor="ctr"/>
                </a:tc>
                <a:tc>
                  <a:txBody>
                    <a:bodyPr/>
                    <a:lstStyle/>
                    <a:p>
                      <a:pPr algn="ctr"/>
                      <a:r>
                        <a:rPr lang="en-US" sz="1600" dirty="0" smtClean="0"/>
                        <a:t>2017-18</a:t>
                      </a:r>
                      <a:endParaRPr lang="en-US" sz="1600" dirty="0"/>
                    </a:p>
                  </a:txBody>
                  <a:tcPr anchor="ctr"/>
                </a:tc>
                <a:tc>
                  <a:txBody>
                    <a:bodyPr/>
                    <a:lstStyle/>
                    <a:p>
                      <a:pPr algn="ctr"/>
                      <a:r>
                        <a:rPr lang="en-US" sz="1600" dirty="0" smtClean="0"/>
                        <a:t>2018-19</a:t>
                      </a:r>
                      <a:endParaRPr lang="en-US" sz="1600" dirty="0"/>
                    </a:p>
                  </a:txBody>
                  <a:tcPr anchor="ctr">
                    <a:solidFill>
                      <a:schemeClr val="accent1">
                        <a:lumMod val="40000"/>
                        <a:lumOff val="60000"/>
                      </a:schemeClr>
                    </a:solidFill>
                  </a:tcPr>
                </a:tc>
                <a:tc>
                  <a:txBody>
                    <a:bodyPr/>
                    <a:lstStyle/>
                    <a:p>
                      <a:pPr algn="ctr"/>
                      <a:r>
                        <a:rPr lang="en-US" sz="1600" dirty="0" smtClean="0"/>
                        <a:t>2019-20</a:t>
                      </a:r>
                      <a:endParaRPr lang="en-US" sz="1600" dirty="0"/>
                    </a:p>
                  </a:txBody>
                  <a:tcPr anchor="ctr">
                    <a:solidFill>
                      <a:schemeClr val="accent1">
                        <a:lumMod val="40000"/>
                        <a:lumOff val="60000"/>
                      </a:schemeClr>
                    </a:solidFill>
                  </a:tcPr>
                </a:tc>
                <a:tc>
                  <a:txBody>
                    <a:bodyPr/>
                    <a:lstStyle/>
                    <a:p>
                      <a:pPr algn="ctr"/>
                      <a:r>
                        <a:rPr lang="en-US" sz="1600" dirty="0" smtClean="0"/>
                        <a:t>2020-21</a:t>
                      </a:r>
                      <a:endParaRPr lang="en-US" sz="1600" dirty="0"/>
                    </a:p>
                  </a:txBody>
                  <a:tcPr anchor="ctr">
                    <a:solidFill>
                      <a:schemeClr val="accent1">
                        <a:lumMod val="40000"/>
                        <a:lumOff val="60000"/>
                      </a:schemeClr>
                    </a:solidFill>
                  </a:tcPr>
                </a:tc>
                <a:tc>
                  <a:txBody>
                    <a:bodyPr/>
                    <a:lstStyle/>
                    <a:p>
                      <a:pPr algn="ctr"/>
                      <a:r>
                        <a:rPr lang="en-US" sz="1600" dirty="0" smtClean="0"/>
                        <a:t>2021-22</a:t>
                      </a:r>
                      <a:br>
                        <a:rPr lang="en-US" sz="1600" dirty="0" smtClean="0"/>
                      </a:br>
                      <a:r>
                        <a:rPr lang="en-US" sz="1600" dirty="0" smtClean="0"/>
                        <a:t>Goal</a:t>
                      </a:r>
                      <a:endParaRPr lang="en-US" sz="1600" dirty="0"/>
                    </a:p>
                  </a:txBody>
                  <a:tcPr anchor="ctr"/>
                </a:tc>
                <a:tc>
                  <a:txBody>
                    <a:bodyPr/>
                    <a:lstStyle/>
                    <a:p>
                      <a:pPr algn="ctr"/>
                      <a:r>
                        <a:rPr lang="en-US" dirty="0" smtClean="0"/>
                        <a:t>% Increase</a:t>
                      </a:r>
                      <a:br>
                        <a:rPr lang="en-US" dirty="0" smtClean="0"/>
                      </a:br>
                      <a:r>
                        <a:rPr lang="en-US" dirty="0" smtClean="0"/>
                        <a:t>Proposed</a:t>
                      </a:r>
                      <a:endParaRPr lang="en-US" dirty="0"/>
                    </a:p>
                  </a:txBody>
                  <a:tcPr anchor="ctr"/>
                </a:tc>
                <a:extLst>
                  <a:ext uri="{0D108BD9-81ED-4DB2-BD59-A6C34878D82A}">
                    <a16:rowId xmlns:a16="http://schemas.microsoft.com/office/drawing/2014/main" val="604696601"/>
                  </a:ext>
                </a:extLst>
              </a:tr>
              <a:tr h="370840">
                <a:tc>
                  <a:txBody>
                    <a:bodyPr/>
                    <a:lstStyle/>
                    <a:p>
                      <a:pPr algn="ctr"/>
                      <a:r>
                        <a:rPr lang="en-US" sz="2000" b="1" dirty="0" smtClean="0"/>
                        <a:t>1,280</a:t>
                      </a:r>
                      <a:endParaRPr lang="en-US" sz="2000" b="1" dirty="0"/>
                    </a:p>
                  </a:txBody>
                  <a:tcPr anchor="ctr"/>
                </a:tc>
                <a:tc>
                  <a:txBody>
                    <a:bodyPr/>
                    <a:lstStyle/>
                    <a:p>
                      <a:pPr algn="ctr"/>
                      <a:r>
                        <a:rPr lang="en-US" sz="1600" dirty="0" smtClean="0"/>
                        <a:t>1,332</a:t>
                      </a:r>
                      <a:endParaRPr lang="en-US" sz="1600" dirty="0"/>
                    </a:p>
                  </a:txBody>
                  <a:tcPr anchor="ctr"/>
                </a:tc>
                <a:tc>
                  <a:txBody>
                    <a:bodyPr/>
                    <a:lstStyle/>
                    <a:p>
                      <a:pPr algn="ctr"/>
                      <a:r>
                        <a:rPr lang="en-US" sz="1600" dirty="0" smtClean="0"/>
                        <a:t>1,399</a:t>
                      </a:r>
                      <a:endParaRPr lang="en-US" sz="1600" dirty="0"/>
                    </a:p>
                  </a:txBody>
                  <a:tcPr anchor="ctr">
                    <a:solidFill>
                      <a:schemeClr val="accent1">
                        <a:lumMod val="20000"/>
                        <a:lumOff val="80000"/>
                      </a:schemeClr>
                    </a:solidFill>
                  </a:tcPr>
                </a:tc>
                <a:tc>
                  <a:txBody>
                    <a:bodyPr/>
                    <a:lstStyle/>
                    <a:p>
                      <a:pPr algn="ctr"/>
                      <a:r>
                        <a:rPr lang="en-US" sz="1600" dirty="0" smtClean="0"/>
                        <a:t>1,466</a:t>
                      </a:r>
                      <a:endParaRPr lang="en-US" sz="1600" dirty="0"/>
                    </a:p>
                  </a:txBody>
                  <a:tcPr anchor="ctr">
                    <a:solidFill>
                      <a:schemeClr val="accent1">
                        <a:lumMod val="20000"/>
                        <a:lumOff val="80000"/>
                      </a:schemeClr>
                    </a:solidFill>
                  </a:tcPr>
                </a:tc>
                <a:tc>
                  <a:txBody>
                    <a:bodyPr/>
                    <a:lstStyle/>
                    <a:p>
                      <a:pPr algn="ctr"/>
                      <a:r>
                        <a:rPr lang="en-US" sz="1600" dirty="0" smtClean="0"/>
                        <a:t>1,533</a:t>
                      </a:r>
                      <a:endParaRPr lang="en-US" sz="1600" dirty="0"/>
                    </a:p>
                  </a:txBody>
                  <a:tcPr anchor="ctr">
                    <a:solidFill>
                      <a:schemeClr val="accent1">
                        <a:lumMod val="20000"/>
                        <a:lumOff val="80000"/>
                      </a:schemeClr>
                    </a:solidFill>
                  </a:tcPr>
                </a:tc>
                <a:tc>
                  <a:txBody>
                    <a:bodyPr/>
                    <a:lstStyle/>
                    <a:p>
                      <a:pPr algn="ctr"/>
                      <a:r>
                        <a:rPr lang="en-US" sz="2000" b="1" dirty="0" smtClean="0"/>
                        <a:t>1,600</a:t>
                      </a:r>
                      <a:endParaRPr lang="en-US" sz="2000" b="1" dirty="0"/>
                    </a:p>
                  </a:txBody>
                  <a:tcPr anchor="ctr"/>
                </a:tc>
                <a:tc>
                  <a:txBody>
                    <a:bodyPr/>
                    <a:lstStyle/>
                    <a:p>
                      <a:pPr algn="ctr"/>
                      <a:r>
                        <a:rPr lang="en-US" sz="2000" b="1" dirty="0" smtClean="0"/>
                        <a:t>25%</a:t>
                      </a:r>
                      <a:endParaRPr lang="en-US" sz="2000" b="1" dirty="0"/>
                    </a:p>
                  </a:txBody>
                  <a:tcPr anchor="ctr"/>
                </a:tc>
                <a:extLst>
                  <a:ext uri="{0D108BD9-81ED-4DB2-BD59-A6C34878D82A}">
                    <a16:rowId xmlns:a16="http://schemas.microsoft.com/office/drawing/2014/main" val="807870893"/>
                  </a:ext>
                </a:extLst>
              </a:tr>
            </a:tbl>
          </a:graphicData>
        </a:graphic>
      </p:graphicFrame>
      <p:sp>
        <p:nvSpPr>
          <p:cNvPr id="6" name="Content Placeholder 2"/>
          <p:cNvSpPr txBox="1">
            <a:spLocks/>
          </p:cNvSpPr>
          <p:nvPr/>
        </p:nvSpPr>
        <p:spPr>
          <a:xfrm>
            <a:off x="449180" y="4967303"/>
            <a:ext cx="8694820" cy="1529749"/>
          </a:xfrm>
          <a:prstGeom prst="rect">
            <a:avLst/>
          </a:prstGeom>
          <a:effectLst/>
        </p:spPr>
        <p:txBody>
          <a:bodyPr lIns="0" tIns="0" rIns="0" bIns="0">
            <a:noAutofit/>
          </a:bodyPr>
          <a:lstStyle>
            <a:lvl1pPr marL="257175" indent="-257175"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1pPr>
            <a:lvl2pPr marL="557213" indent="-214313"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2pPr>
            <a:lvl3pPr marL="857250" indent="-171450" algn="l" defTabSz="342900" rtl="0" eaLnBrk="1" latinLnBrk="0" hangingPunct="1">
              <a:spcBef>
                <a:spcPct val="20000"/>
              </a:spcBef>
              <a:spcAft>
                <a:spcPts val="450"/>
              </a:spcAft>
              <a:buClr>
                <a:schemeClr val="accent2"/>
              </a:buClr>
              <a:buSzPct val="100000"/>
              <a:buFont typeface="Arial" charset="0"/>
              <a:buChar char="•"/>
              <a:defRPr sz="2800" kern="1200">
                <a:solidFill>
                  <a:schemeClr val="tx1"/>
                </a:solidFill>
                <a:latin typeface="+mn-lt"/>
                <a:ea typeface="Brandon Text" charset="0"/>
                <a:cs typeface="Brandon Text" charset="0"/>
              </a:defRPr>
            </a:lvl3pPr>
            <a:lvl4pPr marL="12001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4pPr>
            <a:lvl5pPr marL="15430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a:lstStyle>
          <a:p>
            <a:r>
              <a:rPr lang="en-US" dirty="0" smtClean="0"/>
              <a:t>2016-17 to 2017-18: +4%</a:t>
            </a:r>
          </a:p>
          <a:p>
            <a:r>
              <a:rPr lang="en-US" sz="3400" dirty="0" smtClean="0"/>
              <a:t>Roughly </a:t>
            </a:r>
            <a:r>
              <a:rPr lang="en-US" sz="3400" dirty="0" smtClean="0"/>
              <a:t>67</a:t>
            </a:r>
            <a:r>
              <a:rPr lang="en-US" sz="3400" dirty="0" smtClean="0"/>
              <a:t> </a:t>
            </a:r>
            <a:r>
              <a:rPr lang="en-US" sz="3400" dirty="0" smtClean="0"/>
              <a:t>add’l students annually</a:t>
            </a:r>
            <a:endParaRPr lang="en-US" sz="3400" dirty="0"/>
          </a:p>
        </p:txBody>
      </p:sp>
      <p:sp>
        <p:nvSpPr>
          <p:cNvPr id="7" name="TextBox 6"/>
          <p:cNvSpPr txBox="1"/>
          <p:nvPr/>
        </p:nvSpPr>
        <p:spPr>
          <a:xfrm>
            <a:off x="449180" y="6291029"/>
            <a:ext cx="6833936" cy="415498"/>
          </a:xfrm>
          <a:prstGeom prst="rect">
            <a:avLst/>
          </a:prstGeom>
          <a:effectLst/>
        </p:spPr>
        <p:txBody>
          <a:bodyPr wrap="square" rtlCol="0" anchor="t">
            <a:spAutoFit/>
          </a:bodyPr>
          <a:lstStyle/>
          <a:p>
            <a:r>
              <a:rPr lang="en-US" sz="1000" b="0" dirty="0" smtClean="0"/>
              <a:t>Note: Vision Goal Completion defined as the </a:t>
            </a:r>
            <a:r>
              <a:rPr lang="en-US" sz="1000" b="0" u="sng" dirty="0" smtClean="0"/>
              <a:t>unduplicated</a:t>
            </a:r>
            <a:r>
              <a:rPr lang="en-US" sz="1000" b="0" dirty="0" smtClean="0"/>
              <a:t> count of students earning a CO certificate, degree, and enrolled in selected or </a:t>
            </a:r>
            <a:r>
              <a:rPr lang="en-US" sz="1100" b="0" dirty="0" smtClean="0"/>
              <a:t>previous</a:t>
            </a:r>
            <a:r>
              <a:rPr lang="en-US" sz="1000" b="0" dirty="0" smtClean="0"/>
              <a:t> year</a:t>
            </a:r>
          </a:p>
        </p:txBody>
      </p:sp>
    </p:spTree>
    <p:extLst>
      <p:ext uri="{BB962C8B-B14F-4D97-AF65-F5344CB8AC3E}">
        <p14:creationId xmlns:p14="http://schemas.microsoft.com/office/powerpoint/2010/main" val="6809818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2: Transfer</a:t>
            </a:r>
            <a:endParaRPr lang="en-US" dirty="0"/>
          </a:p>
        </p:txBody>
      </p:sp>
      <p:sp>
        <p:nvSpPr>
          <p:cNvPr id="3" name="Content Placeholder 2"/>
          <p:cNvSpPr>
            <a:spLocks noGrp="1"/>
          </p:cNvSpPr>
          <p:nvPr>
            <p:ph idx="1"/>
          </p:nvPr>
        </p:nvSpPr>
        <p:spPr/>
        <p:txBody>
          <a:bodyPr/>
          <a:lstStyle/>
          <a:p>
            <a:r>
              <a:rPr lang="en-US" u="sng" dirty="0" smtClean="0"/>
              <a:t>System goal:</a:t>
            </a:r>
            <a:r>
              <a:rPr lang="en-US" dirty="0" smtClean="0"/>
              <a:t> Increase by 35% transferring annually to CSU/UC</a:t>
            </a:r>
          </a:p>
          <a:p>
            <a:r>
              <a:rPr lang="en-US" u="sng" dirty="0" smtClean="0"/>
              <a:t>College proposed goal:</a:t>
            </a:r>
            <a:r>
              <a:rPr lang="en-US" dirty="0" smtClean="0"/>
              <a:t> Increase by 25% annual ADT awards </a:t>
            </a:r>
            <a:r>
              <a:rPr lang="en-US" i="1" dirty="0" smtClean="0"/>
              <a:t>and</a:t>
            </a:r>
            <a:r>
              <a:rPr lang="en-US" dirty="0" smtClean="0"/>
              <a:t> transfers to CSU/UC </a:t>
            </a:r>
          </a:p>
        </p:txBody>
      </p:sp>
    </p:spTree>
    <p:extLst>
      <p:ext uri="{BB962C8B-B14F-4D97-AF65-F5344CB8AC3E}">
        <p14:creationId xmlns:p14="http://schemas.microsoft.com/office/powerpoint/2010/main" val="29263467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2A: </a:t>
            </a:r>
            <a:br>
              <a:rPr lang="en-US" dirty="0" smtClean="0"/>
            </a:br>
            <a:r>
              <a:rPr lang="en-US" dirty="0" smtClean="0"/>
              <a:t>Associate Degree for Transfer</a:t>
            </a:r>
            <a:endParaRPr lang="en-US" dirty="0"/>
          </a:p>
        </p:txBody>
      </p:sp>
      <p:sp>
        <p:nvSpPr>
          <p:cNvPr id="3" name="Content Placeholder 2"/>
          <p:cNvSpPr>
            <a:spLocks noGrp="1"/>
          </p:cNvSpPr>
          <p:nvPr>
            <p:ph idx="1"/>
          </p:nvPr>
        </p:nvSpPr>
        <p:spPr>
          <a:xfrm>
            <a:off x="457200" y="2633176"/>
            <a:ext cx="8382000" cy="3705979"/>
          </a:xfrm>
        </p:spPr>
        <p:txBody>
          <a:bodyPr/>
          <a:lstStyle/>
          <a:p>
            <a:r>
              <a:rPr lang="en-US" dirty="0" smtClean="0"/>
              <a:t>Increase all students who earned an Associate Degree for Transfer (ADT)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13386611"/>
              </p:ext>
            </p:extLst>
          </p:nvPr>
        </p:nvGraphicFramePr>
        <p:xfrm>
          <a:off x="457198" y="3867486"/>
          <a:ext cx="8245013" cy="975360"/>
        </p:xfrm>
        <a:graphic>
          <a:graphicData uri="http://schemas.openxmlformats.org/drawingml/2006/table">
            <a:tbl>
              <a:tblPr firstRow="1" bandRow="1">
                <a:tableStyleId>{5C22544A-7EE6-4342-B048-85BDC9FD1C3A}</a:tableStyleId>
              </a:tblPr>
              <a:tblGrid>
                <a:gridCol w="1177859">
                  <a:extLst>
                    <a:ext uri="{9D8B030D-6E8A-4147-A177-3AD203B41FA5}">
                      <a16:colId xmlns:a16="http://schemas.microsoft.com/office/drawing/2014/main" val="3263790951"/>
                    </a:ext>
                  </a:extLst>
                </a:gridCol>
                <a:gridCol w="1177859">
                  <a:extLst>
                    <a:ext uri="{9D8B030D-6E8A-4147-A177-3AD203B41FA5}">
                      <a16:colId xmlns:a16="http://schemas.microsoft.com/office/drawing/2014/main" val="179688967"/>
                    </a:ext>
                  </a:extLst>
                </a:gridCol>
                <a:gridCol w="1177859">
                  <a:extLst>
                    <a:ext uri="{9D8B030D-6E8A-4147-A177-3AD203B41FA5}">
                      <a16:colId xmlns:a16="http://schemas.microsoft.com/office/drawing/2014/main" val="2447077651"/>
                    </a:ext>
                  </a:extLst>
                </a:gridCol>
                <a:gridCol w="1177859">
                  <a:extLst>
                    <a:ext uri="{9D8B030D-6E8A-4147-A177-3AD203B41FA5}">
                      <a16:colId xmlns:a16="http://schemas.microsoft.com/office/drawing/2014/main" val="1224440483"/>
                    </a:ext>
                  </a:extLst>
                </a:gridCol>
                <a:gridCol w="1177859">
                  <a:extLst>
                    <a:ext uri="{9D8B030D-6E8A-4147-A177-3AD203B41FA5}">
                      <a16:colId xmlns:a16="http://schemas.microsoft.com/office/drawing/2014/main" val="542633429"/>
                    </a:ext>
                  </a:extLst>
                </a:gridCol>
                <a:gridCol w="1177859">
                  <a:extLst>
                    <a:ext uri="{9D8B030D-6E8A-4147-A177-3AD203B41FA5}">
                      <a16:colId xmlns:a16="http://schemas.microsoft.com/office/drawing/2014/main" val="1060305947"/>
                    </a:ext>
                  </a:extLst>
                </a:gridCol>
                <a:gridCol w="1177859">
                  <a:extLst>
                    <a:ext uri="{9D8B030D-6E8A-4147-A177-3AD203B41FA5}">
                      <a16:colId xmlns:a16="http://schemas.microsoft.com/office/drawing/2014/main" val="3124497174"/>
                    </a:ext>
                  </a:extLst>
                </a:gridCol>
              </a:tblGrid>
              <a:tr h="370840">
                <a:tc>
                  <a:txBody>
                    <a:bodyPr/>
                    <a:lstStyle/>
                    <a:p>
                      <a:pPr algn="ctr"/>
                      <a:r>
                        <a:rPr lang="en-US" sz="1600" dirty="0" smtClean="0"/>
                        <a:t>2016-17</a:t>
                      </a:r>
                      <a:br>
                        <a:rPr lang="en-US" sz="1600" dirty="0" smtClean="0"/>
                      </a:br>
                      <a:r>
                        <a:rPr lang="en-US" sz="1600" dirty="0" smtClean="0"/>
                        <a:t>Baseline</a:t>
                      </a:r>
                      <a:endParaRPr lang="en-US" sz="1600" dirty="0"/>
                    </a:p>
                  </a:txBody>
                  <a:tcPr anchor="ctr"/>
                </a:tc>
                <a:tc>
                  <a:txBody>
                    <a:bodyPr/>
                    <a:lstStyle/>
                    <a:p>
                      <a:pPr algn="ctr"/>
                      <a:r>
                        <a:rPr lang="en-US" sz="1600" dirty="0" smtClean="0"/>
                        <a:t>2017-18</a:t>
                      </a:r>
                      <a:endParaRPr lang="en-US" sz="1600" dirty="0"/>
                    </a:p>
                  </a:txBody>
                  <a:tcPr anchor="ctr"/>
                </a:tc>
                <a:tc>
                  <a:txBody>
                    <a:bodyPr/>
                    <a:lstStyle/>
                    <a:p>
                      <a:pPr algn="ctr"/>
                      <a:r>
                        <a:rPr lang="en-US" sz="1600" dirty="0" smtClean="0"/>
                        <a:t>2018-19</a:t>
                      </a:r>
                      <a:endParaRPr lang="en-US" sz="1600" dirty="0"/>
                    </a:p>
                  </a:txBody>
                  <a:tcPr anchor="ctr">
                    <a:solidFill>
                      <a:schemeClr val="accent1">
                        <a:lumMod val="40000"/>
                        <a:lumOff val="60000"/>
                      </a:schemeClr>
                    </a:solidFill>
                  </a:tcPr>
                </a:tc>
                <a:tc>
                  <a:txBody>
                    <a:bodyPr/>
                    <a:lstStyle/>
                    <a:p>
                      <a:pPr algn="ctr"/>
                      <a:r>
                        <a:rPr lang="en-US" sz="1600" dirty="0" smtClean="0"/>
                        <a:t>2019-20</a:t>
                      </a:r>
                      <a:endParaRPr lang="en-US" sz="1600" dirty="0"/>
                    </a:p>
                  </a:txBody>
                  <a:tcPr anchor="ctr">
                    <a:solidFill>
                      <a:schemeClr val="accent1">
                        <a:lumMod val="40000"/>
                        <a:lumOff val="60000"/>
                      </a:schemeClr>
                    </a:solidFill>
                  </a:tcPr>
                </a:tc>
                <a:tc>
                  <a:txBody>
                    <a:bodyPr/>
                    <a:lstStyle/>
                    <a:p>
                      <a:pPr algn="ctr"/>
                      <a:r>
                        <a:rPr lang="en-US" sz="1600" dirty="0" smtClean="0"/>
                        <a:t>2020-21</a:t>
                      </a:r>
                      <a:endParaRPr lang="en-US" sz="1600" dirty="0"/>
                    </a:p>
                  </a:txBody>
                  <a:tcPr anchor="ctr">
                    <a:solidFill>
                      <a:schemeClr val="accent1">
                        <a:lumMod val="40000"/>
                        <a:lumOff val="60000"/>
                      </a:schemeClr>
                    </a:solidFill>
                  </a:tcPr>
                </a:tc>
                <a:tc>
                  <a:txBody>
                    <a:bodyPr/>
                    <a:lstStyle/>
                    <a:p>
                      <a:pPr algn="ctr"/>
                      <a:r>
                        <a:rPr lang="en-US" sz="1600" dirty="0" smtClean="0"/>
                        <a:t>2021-22</a:t>
                      </a:r>
                      <a:br>
                        <a:rPr lang="en-US" sz="1600" dirty="0" smtClean="0"/>
                      </a:br>
                      <a:r>
                        <a:rPr lang="en-US" sz="1600" dirty="0" smtClean="0"/>
                        <a:t>Goal</a:t>
                      </a:r>
                      <a:endParaRPr lang="en-US" sz="1600" dirty="0"/>
                    </a:p>
                  </a:txBody>
                  <a:tcPr anchor="ctr"/>
                </a:tc>
                <a:tc>
                  <a:txBody>
                    <a:bodyPr/>
                    <a:lstStyle/>
                    <a:p>
                      <a:pPr algn="ctr"/>
                      <a:r>
                        <a:rPr lang="en-US" dirty="0" smtClean="0"/>
                        <a:t>% Increase</a:t>
                      </a:r>
                      <a:br>
                        <a:rPr lang="en-US" dirty="0" smtClean="0"/>
                      </a:br>
                      <a:r>
                        <a:rPr lang="en-US" dirty="0" smtClean="0"/>
                        <a:t>Proposed</a:t>
                      </a:r>
                      <a:endParaRPr lang="en-US" dirty="0"/>
                    </a:p>
                  </a:txBody>
                  <a:tcPr anchor="ctr"/>
                </a:tc>
                <a:extLst>
                  <a:ext uri="{0D108BD9-81ED-4DB2-BD59-A6C34878D82A}">
                    <a16:rowId xmlns:a16="http://schemas.microsoft.com/office/drawing/2014/main" val="604696601"/>
                  </a:ext>
                </a:extLst>
              </a:tr>
              <a:tr h="370840">
                <a:tc>
                  <a:txBody>
                    <a:bodyPr/>
                    <a:lstStyle/>
                    <a:p>
                      <a:pPr algn="ctr"/>
                      <a:r>
                        <a:rPr lang="en-US" sz="2000" b="1" dirty="0" smtClean="0"/>
                        <a:t>457</a:t>
                      </a:r>
                      <a:endParaRPr lang="en-US" sz="2000" b="1" dirty="0"/>
                    </a:p>
                  </a:txBody>
                  <a:tcPr anchor="ctr"/>
                </a:tc>
                <a:tc>
                  <a:txBody>
                    <a:bodyPr/>
                    <a:lstStyle/>
                    <a:p>
                      <a:pPr algn="ctr"/>
                      <a:r>
                        <a:rPr lang="en-US" sz="1600" dirty="0" smtClean="0"/>
                        <a:t>478</a:t>
                      </a:r>
                      <a:endParaRPr lang="en-US" sz="1600" dirty="0"/>
                    </a:p>
                  </a:txBody>
                  <a:tcPr anchor="ctr"/>
                </a:tc>
                <a:tc>
                  <a:txBody>
                    <a:bodyPr/>
                    <a:lstStyle/>
                    <a:p>
                      <a:pPr algn="ctr"/>
                      <a:r>
                        <a:rPr lang="en-US" sz="1600" dirty="0" smtClean="0"/>
                        <a:t>501</a:t>
                      </a:r>
                      <a:endParaRPr lang="en-US" sz="1600" dirty="0"/>
                    </a:p>
                  </a:txBody>
                  <a:tcPr anchor="ctr">
                    <a:solidFill>
                      <a:schemeClr val="accent1">
                        <a:lumMod val="20000"/>
                        <a:lumOff val="80000"/>
                      </a:schemeClr>
                    </a:solidFill>
                  </a:tcPr>
                </a:tc>
                <a:tc>
                  <a:txBody>
                    <a:bodyPr/>
                    <a:lstStyle/>
                    <a:p>
                      <a:pPr algn="ctr"/>
                      <a:r>
                        <a:rPr lang="en-US" sz="1600" dirty="0" smtClean="0"/>
                        <a:t>525</a:t>
                      </a:r>
                      <a:endParaRPr lang="en-US" sz="1600" dirty="0"/>
                    </a:p>
                  </a:txBody>
                  <a:tcPr anchor="ctr">
                    <a:solidFill>
                      <a:schemeClr val="accent1">
                        <a:lumMod val="20000"/>
                        <a:lumOff val="80000"/>
                      </a:schemeClr>
                    </a:solidFill>
                  </a:tcPr>
                </a:tc>
                <a:tc>
                  <a:txBody>
                    <a:bodyPr/>
                    <a:lstStyle/>
                    <a:p>
                      <a:pPr algn="ctr"/>
                      <a:r>
                        <a:rPr lang="en-US" sz="1600" dirty="0" smtClean="0"/>
                        <a:t>548</a:t>
                      </a:r>
                      <a:endParaRPr lang="en-US" sz="1600" dirty="0"/>
                    </a:p>
                  </a:txBody>
                  <a:tcPr anchor="ctr">
                    <a:solidFill>
                      <a:schemeClr val="accent1">
                        <a:lumMod val="20000"/>
                        <a:lumOff val="80000"/>
                      </a:schemeClr>
                    </a:solidFill>
                  </a:tcPr>
                </a:tc>
                <a:tc>
                  <a:txBody>
                    <a:bodyPr/>
                    <a:lstStyle/>
                    <a:p>
                      <a:pPr algn="ctr"/>
                      <a:r>
                        <a:rPr lang="en-US" sz="2000" b="1" dirty="0" smtClean="0"/>
                        <a:t>571</a:t>
                      </a:r>
                      <a:endParaRPr lang="en-US" sz="2000" b="1" dirty="0"/>
                    </a:p>
                  </a:txBody>
                  <a:tcPr anchor="ctr"/>
                </a:tc>
                <a:tc>
                  <a:txBody>
                    <a:bodyPr/>
                    <a:lstStyle/>
                    <a:p>
                      <a:pPr algn="ctr"/>
                      <a:r>
                        <a:rPr lang="en-US" sz="2000" b="1" dirty="0" smtClean="0"/>
                        <a:t>25%</a:t>
                      </a:r>
                      <a:endParaRPr lang="en-US" sz="2000" b="1" dirty="0"/>
                    </a:p>
                  </a:txBody>
                  <a:tcPr anchor="ctr"/>
                </a:tc>
                <a:extLst>
                  <a:ext uri="{0D108BD9-81ED-4DB2-BD59-A6C34878D82A}">
                    <a16:rowId xmlns:a16="http://schemas.microsoft.com/office/drawing/2014/main" val="807870893"/>
                  </a:ext>
                </a:extLst>
              </a:tr>
            </a:tbl>
          </a:graphicData>
        </a:graphic>
      </p:graphicFrame>
      <p:sp>
        <p:nvSpPr>
          <p:cNvPr id="5" name="Content Placeholder 2"/>
          <p:cNvSpPr txBox="1">
            <a:spLocks/>
          </p:cNvSpPr>
          <p:nvPr/>
        </p:nvSpPr>
        <p:spPr>
          <a:xfrm>
            <a:off x="449180" y="4967303"/>
            <a:ext cx="8694820" cy="1529749"/>
          </a:xfrm>
          <a:prstGeom prst="rect">
            <a:avLst/>
          </a:prstGeom>
          <a:effectLst/>
        </p:spPr>
        <p:txBody>
          <a:bodyPr lIns="0" tIns="0" rIns="0" bIns="0">
            <a:noAutofit/>
          </a:bodyPr>
          <a:lstStyle>
            <a:lvl1pPr marL="257175" indent="-257175"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1pPr>
            <a:lvl2pPr marL="557213" indent="-214313"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2pPr>
            <a:lvl3pPr marL="857250" indent="-171450" algn="l" defTabSz="342900" rtl="0" eaLnBrk="1" latinLnBrk="0" hangingPunct="1">
              <a:spcBef>
                <a:spcPct val="20000"/>
              </a:spcBef>
              <a:spcAft>
                <a:spcPts val="450"/>
              </a:spcAft>
              <a:buClr>
                <a:schemeClr val="accent2"/>
              </a:buClr>
              <a:buSzPct val="100000"/>
              <a:buFont typeface="Arial" charset="0"/>
              <a:buChar char="•"/>
              <a:defRPr sz="2800" kern="1200">
                <a:solidFill>
                  <a:schemeClr val="tx1"/>
                </a:solidFill>
                <a:latin typeface="+mn-lt"/>
                <a:ea typeface="Brandon Text" charset="0"/>
                <a:cs typeface="Brandon Text" charset="0"/>
              </a:defRPr>
            </a:lvl3pPr>
            <a:lvl4pPr marL="12001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4pPr>
            <a:lvl5pPr marL="15430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a:lstStyle>
          <a:p>
            <a:r>
              <a:rPr lang="en-US" dirty="0" smtClean="0"/>
              <a:t>2016-17 to 2017-18: +5%</a:t>
            </a:r>
          </a:p>
          <a:p>
            <a:r>
              <a:rPr lang="en-US" sz="3400" dirty="0" smtClean="0"/>
              <a:t>Roughly 23 add’l students annually</a:t>
            </a:r>
            <a:endParaRPr lang="en-US" sz="3400" dirty="0"/>
          </a:p>
        </p:txBody>
      </p:sp>
    </p:spTree>
    <p:extLst>
      <p:ext uri="{BB962C8B-B14F-4D97-AF65-F5344CB8AC3E}">
        <p14:creationId xmlns:p14="http://schemas.microsoft.com/office/powerpoint/2010/main" val="4142548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2B: Transfer to CSU/UC</a:t>
            </a:r>
            <a:endParaRPr lang="en-US" dirty="0"/>
          </a:p>
        </p:txBody>
      </p:sp>
      <p:sp>
        <p:nvSpPr>
          <p:cNvPr id="3" name="Content Placeholder 2"/>
          <p:cNvSpPr>
            <a:spLocks noGrp="1"/>
          </p:cNvSpPr>
          <p:nvPr>
            <p:ph idx="1"/>
          </p:nvPr>
        </p:nvSpPr>
        <p:spPr/>
        <p:txBody>
          <a:bodyPr/>
          <a:lstStyle/>
          <a:p>
            <a:r>
              <a:rPr lang="en-US" dirty="0" smtClean="0"/>
              <a:t>Increase all students who transferred to a CSU/UC</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41439907"/>
              </p:ext>
            </p:extLst>
          </p:nvPr>
        </p:nvGraphicFramePr>
        <p:xfrm>
          <a:off x="457198" y="3867486"/>
          <a:ext cx="8245013" cy="975360"/>
        </p:xfrm>
        <a:graphic>
          <a:graphicData uri="http://schemas.openxmlformats.org/drawingml/2006/table">
            <a:tbl>
              <a:tblPr firstRow="1" bandRow="1">
                <a:tableStyleId>{5C22544A-7EE6-4342-B048-85BDC9FD1C3A}</a:tableStyleId>
              </a:tblPr>
              <a:tblGrid>
                <a:gridCol w="1177859">
                  <a:extLst>
                    <a:ext uri="{9D8B030D-6E8A-4147-A177-3AD203B41FA5}">
                      <a16:colId xmlns:a16="http://schemas.microsoft.com/office/drawing/2014/main" val="3263790951"/>
                    </a:ext>
                  </a:extLst>
                </a:gridCol>
                <a:gridCol w="1177859">
                  <a:extLst>
                    <a:ext uri="{9D8B030D-6E8A-4147-A177-3AD203B41FA5}">
                      <a16:colId xmlns:a16="http://schemas.microsoft.com/office/drawing/2014/main" val="179688967"/>
                    </a:ext>
                  </a:extLst>
                </a:gridCol>
                <a:gridCol w="1177859">
                  <a:extLst>
                    <a:ext uri="{9D8B030D-6E8A-4147-A177-3AD203B41FA5}">
                      <a16:colId xmlns:a16="http://schemas.microsoft.com/office/drawing/2014/main" val="2447077651"/>
                    </a:ext>
                  </a:extLst>
                </a:gridCol>
                <a:gridCol w="1177859">
                  <a:extLst>
                    <a:ext uri="{9D8B030D-6E8A-4147-A177-3AD203B41FA5}">
                      <a16:colId xmlns:a16="http://schemas.microsoft.com/office/drawing/2014/main" val="1224440483"/>
                    </a:ext>
                  </a:extLst>
                </a:gridCol>
                <a:gridCol w="1177859">
                  <a:extLst>
                    <a:ext uri="{9D8B030D-6E8A-4147-A177-3AD203B41FA5}">
                      <a16:colId xmlns:a16="http://schemas.microsoft.com/office/drawing/2014/main" val="542633429"/>
                    </a:ext>
                  </a:extLst>
                </a:gridCol>
                <a:gridCol w="1177859">
                  <a:extLst>
                    <a:ext uri="{9D8B030D-6E8A-4147-A177-3AD203B41FA5}">
                      <a16:colId xmlns:a16="http://schemas.microsoft.com/office/drawing/2014/main" val="1060305947"/>
                    </a:ext>
                  </a:extLst>
                </a:gridCol>
                <a:gridCol w="1177859">
                  <a:extLst>
                    <a:ext uri="{9D8B030D-6E8A-4147-A177-3AD203B41FA5}">
                      <a16:colId xmlns:a16="http://schemas.microsoft.com/office/drawing/2014/main" val="3124497174"/>
                    </a:ext>
                  </a:extLst>
                </a:gridCol>
              </a:tblGrid>
              <a:tr h="370840">
                <a:tc>
                  <a:txBody>
                    <a:bodyPr/>
                    <a:lstStyle/>
                    <a:p>
                      <a:pPr algn="ctr"/>
                      <a:r>
                        <a:rPr lang="en-US" sz="1600" dirty="0" smtClean="0"/>
                        <a:t>2016-17</a:t>
                      </a:r>
                      <a:br>
                        <a:rPr lang="en-US" sz="1600" dirty="0" smtClean="0"/>
                      </a:br>
                      <a:r>
                        <a:rPr lang="en-US" sz="1600" dirty="0" smtClean="0"/>
                        <a:t>Baseline</a:t>
                      </a:r>
                      <a:endParaRPr lang="en-US" sz="1600" dirty="0"/>
                    </a:p>
                  </a:txBody>
                  <a:tcPr anchor="ctr"/>
                </a:tc>
                <a:tc>
                  <a:txBody>
                    <a:bodyPr/>
                    <a:lstStyle/>
                    <a:p>
                      <a:pPr algn="ctr"/>
                      <a:r>
                        <a:rPr lang="en-US" sz="1600" dirty="0" smtClean="0"/>
                        <a:t>2017-18</a:t>
                      </a:r>
                      <a:endParaRPr lang="en-US" sz="1600" dirty="0"/>
                    </a:p>
                  </a:txBody>
                  <a:tcPr anchor="ctr"/>
                </a:tc>
                <a:tc>
                  <a:txBody>
                    <a:bodyPr/>
                    <a:lstStyle/>
                    <a:p>
                      <a:pPr algn="ctr"/>
                      <a:r>
                        <a:rPr lang="en-US" sz="1600" dirty="0" smtClean="0"/>
                        <a:t>2018-19</a:t>
                      </a:r>
                      <a:endParaRPr lang="en-US" sz="1600" dirty="0"/>
                    </a:p>
                  </a:txBody>
                  <a:tcPr anchor="ctr">
                    <a:solidFill>
                      <a:schemeClr val="accent1">
                        <a:lumMod val="40000"/>
                        <a:lumOff val="60000"/>
                      </a:schemeClr>
                    </a:solidFill>
                  </a:tcPr>
                </a:tc>
                <a:tc>
                  <a:txBody>
                    <a:bodyPr/>
                    <a:lstStyle/>
                    <a:p>
                      <a:pPr algn="ctr"/>
                      <a:r>
                        <a:rPr lang="en-US" sz="1600" dirty="0" smtClean="0"/>
                        <a:t>2019-20</a:t>
                      </a:r>
                      <a:endParaRPr lang="en-US" sz="1600" dirty="0"/>
                    </a:p>
                  </a:txBody>
                  <a:tcPr anchor="ctr">
                    <a:solidFill>
                      <a:schemeClr val="accent1">
                        <a:lumMod val="40000"/>
                        <a:lumOff val="60000"/>
                      </a:schemeClr>
                    </a:solidFill>
                  </a:tcPr>
                </a:tc>
                <a:tc>
                  <a:txBody>
                    <a:bodyPr/>
                    <a:lstStyle/>
                    <a:p>
                      <a:pPr algn="ctr"/>
                      <a:r>
                        <a:rPr lang="en-US" sz="1600" dirty="0" smtClean="0"/>
                        <a:t>2020-21</a:t>
                      </a:r>
                      <a:endParaRPr lang="en-US" sz="1600" dirty="0"/>
                    </a:p>
                  </a:txBody>
                  <a:tcPr anchor="ctr">
                    <a:solidFill>
                      <a:schemeClr val="accent1">
                        <a:lumMod val="40000"/>
                        <a:lumOff val="60000"/>
                      </a:schemeClr>
                    </a:solidFill>
                  </a:tcPr>
                </a:tc>
                <a:tc>
                  <a:txBody>
                    <a:bodyPr/>
                    <a:lstStyle/>
                    <a:p>
                      <a:pPr algn="ctr"/>
                      <a:r>
                        <a:rPr lang="en-US" sz="1600" dirty="0" smtClean="0"/>
                        <a:t>2021-22</a:t>
                      </a:r>
                      <a:br>
                        <a:rPr lang="en-US" sz="1600" dirty="0" smtClean="0"/>
                      </a:br>
                      <a:r>
                        <a:rPr lang="en-US" sz="1600" dirty="0" smtClean="0"/>
                        <a:t>Goal</a:t>
                      </a:r>
                      <a:endParaRPr lang="en-US" sz="1600" dirty="0"/>
                    </a:p>
                  </a:txBody>
                  <a:tcPr anchor="ctr"/>
                </a:tc>
                <a:tc>
                  <a:txBody>
                    <a:bodyPr/>
                    <a:lstStyle/>
                    <a:p>
                      <a:pPr algn="ctr"/>
                      <a:r>
                        <a:rPr lang="en-US" dirty="0" smtClean="0"/>
                        <a:t>% Increase</a:t>
                      </a:r>
                      <a:br>
                        <a:rPr lang="en-US" dirty="0" smtClean="0"/>
                      </a:br>
                      <a:r>
                        <a:rPr lang="en-US" dirty="0" smtClean="0"/>
                        <a:t>Proposed</a:t>
                      </a:r>
                      <a:endParaRPr lang="en-US" dirty="0"/>
                    </a:p>
                  </a:txBody>
                  <a:tcPr anchor="ctr"/>
                </a:tc>
                <a:extLst>
                  <a:ext uri="{0D108BD9-81ED-4DB2-BD59-A6C34878D82A}">
                    <a16:rowId xmlns:a16="http://schemas.microsoft.com/office/drawing/2014/main" val="604696601"/>
                  </a:ext>
                </a:extLst>
              </a:tr>
              <a:tr h="370840">
                <a:tc>
                  <a:txBody>
                    <a:bodyPr/>
                    <a:lstStyle/>
                    <a:p>
                      <a:pPr algn="ctr"/>
                      <a:r>
                        <a:rPr lang="en-US" sz="2000" b="1" dirty="0" smtClean="0"/>
                        <a:t>1,602</a:t>
                      </a:r>
                      <a:endParaRPr lang="en-US" sz="2000" b="1" dirty="0"/>
                    </a:p>
                  </a:txBody>
                  <a:tcPr anchor="ctr"/>
                </a:tc>
                <a:tc>
                  <a:txBody>
                    <a:bodyPr/>
                    <a:lstStyle/>
                    <a:p>
                      <a:pPr algn="ctr"/>
                      <a:r>
                        <a:rPr lang="en-US" sz="1600" dirty="0" smtClean="0"/>
                        <a:t>1,827</a:t>
                      </a:r>
                      <a:endParaRPr lang="en-US" sz="1600" dirty="0"/>
                    </a:p>
                  </a:txBody>
                  <a:tcPr anchor="ctr"/>
                </a:tc>
                <a:tc>
                  <a:txBody>
                    <a:bodyPr/>
                    <a:lstStyle/>
                    <a:p>
                      <a:pPr algn="ctr"/>
                      <a:r>
                        <a:rPr lang="en-US" sz="1600" dirty="0" smtClean="0"/>
                        <a:t>1,871</a:t>
                      </a:r>
                      <a:endParaRPr lang="en-US" sz="1600" dirty="0"/>
                    </a:p>
                  </a:txBody>
                  <a:tcPr anchor="ctr">
                    <a:solidFill>
                      <a:schemeClr val="accent1">
                        <a:lumMod val="20000"/>
                        <a:lumOff val="80000"/>
                      </a:schemeClr>
                    </a:solidFill>
                  </a:tcPr>
                </a:tc>
                <a:tc>
                  <a:txBody>
                    <a:bodyPr/>
                    <a:lstStyle/>
                    <a:p>
                      <a:pPr algn="ctr"/>
                      <a:r>
                        <a:rPr lang="en-US" sz="1600" dirty="0" smtClean="0"/>
                        <a:t>1,915</a:t>
                      </a:r>
                      <a:endParaRPr lang="en-US" sz="1600" dirty="0"/>
                    </a:p>
                  </a:txBody>
                  <a:tcPr anchor="ctr">
                    <a:solidFill>
                      <a:schemeClr val="accent1">
                        <a:lumMod val="20000"/>
                        <a:lumOff val="80000"/>
                      </a:schemeClr>
                    </a:solidFill>
                  </a:tcPr>
                </a:tc>
                <a:tc>
                  <a:txBody>
                    <a:bodyPr/>
                    <a:lstStyle/>
                    <a:p>
                      <a:pPr algn="ctr"/>
                      <a:r>
                        <a:rPr lang="en-US" sz="1600" dirty="0" smtClean="0"/>
                        <a:t>1,959</a:t>
                      </a:r>
                      <a:endParaRPr lang="en-US" sz="1600" dirty="0"/>
                    </a:p>
                  </a:txBody>
                  <a:tcPr anchor="ctr">
                    <a:solidFill>
                      <a:schemeClr val="accent1">
                        <a:lumMod val="20000"/>
                        <a:lumOff val="80000"/>
                      </a:schemeClr>
                    </a:solidFill>
                  </a:tcPr>
                </a:tc>
                <a:tc>
                  <a:txBody>
                    <a:bodyPr/>
                    <a:lstStyle/>
                    <a:p>
                      <a:pPr algn="ctr"/>
                      <a:r>
                        <a:rPr lang="en-US" sz="2000" b="1" dirty="0" smtClean="0"/>
                        <a:t>2,003</a:t>
                      </a:r>
                      <a:endParaRPr lang="en-US" sz="2000" b="1" dirty="0"/>
                    </a:p>
                  </a:txBody>
                  <a:tcPr anchor="ctr"/>
                </a:tc>
                <a:tc>
                  <a:txBody>
                    <a:bodyPr/>
                    <a:lstStyle/>
                    <a:p>
                      <a:pPr algn="ctr"/>
                      <a:r>
                        <a:rPr lang="en-US" sz="2000" b="1" dirty="0" smtClean="0"/>
                        <a:t>25%</a:t>
                      </a:r>
                      <a:endParaRPr lang="en-US" sz="2000" b="1" dirty="0"/>
                    </a:p>
                  </a:txBody>
                  <a:tcPr anchor="ctr"/>
                </a:tc>
                <a:extLst>
                  <a:ext uri="{0D108BD9-81ED-4DB2-BD59-A6C34878D82A}">
                    <a16:rowId xmlns:a16="http://schemas.microsoft.com/office/drawing/2014/main" val="807870893"/>
                  </a:ext>
                </a:extLst>
              </a:tr>
            </a:tbl>
          </a:graphicData>
        </a:graphic>
      </p:graphicFrame>
      <p:sp>
        <p:nvSpPr>
          <p:cNvPr id="5" name="Content Placeholder 2"/>
          <p:cNvSpPr txBox="1">
            <a:spLocks/>
          </p:cNvSpPr>
          <p:nvPr/>
        </p:nvSpPr>
        <p:spPr>
          <a:xfrm>
            <a:off x="449180" y="4967303"/>
            <a:ext cx="8694820" cy="1529749"/>
          </a:xfrm>
          <a:prstGeom prst="rect">
            <a:avLst/>
          </a:prstGeom>
          <a:effectLst/>
        </p:spPr>
        <p:txBody>
          <a:bodyPr lIns="0" tIns="0" rIns="0" bIns="0">
            <a:noAutofit/>
          </a:bodyPr>
          <a:lstStyle>
            <a:lvl1pPr marL="257175" indent="-257175"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1pPr>
            <a:lvl2pPr marL="557213" indent="-214313"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2pPr>
            <a:lvl3pPr marL="857250" indent="-171450" algn="l" defTabSz="342900" rtl="0" eaLnBrk="1" latinLnBrk="0" hangingPunct="1">
              <a:spcBef>
                <a:spcPct val="20000"/>
              </a:spcBef>
              <a:spcAft>
                <a:spcPts val="450"/>
              </a:spcAft>
              <a:buClr>
                <a:schemeClr val="accent2"/>
              </a:buClr>
              <a:buSzPct val="100000"/>
              <a:buFont typeface="Arial" charset="0"/>
              <a:buChar char="•"/>
              <a:defRPr sz="2800" kern="1200">
                <a:solidFill>
                  <a:schemeClr val="tx1"/>
                </a:solidFill>
                <a:latin typeface="+mn-lt"/>
                <a:ea typeface="Brandon Text" charset="0"/>
                <a:cs typeface="Brandon Text" charset="0"/>
              </a:defRPr>
            </a:lvl3pPr>
            <a:lvl4pPr marL="12001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4pPr>
            <a:lvl5pPr marL="15430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a:lstStyle>
          <a:p>
            <a:r>
              <a:rPr lang="en-US" dirty="0" smtClean="0"/>
              <a:t>2016-17 to 2017-18: +14%</a:t>
            </a:r>
          </a:p>
          <a:p>
            <a:r>
              <a:rPr lang="en-US" sz="3400" dirty="0" smtClean="0"/>
              <a:t>Roughly 44 add’l students annually</a:t>
            </a:r>
            <a:endParaRPr lang="en-US" sz="3400" dirty="0"/>
          </a:p>
        </p:txBody>
      </p:sp>
      <p:sp>
        <p:nvSpPr>
          <p:cNvPr id="6" name="Rectangle 5"/>
          <p:cNvSpPr/>
          <p:nvPr/>
        </p:nvSpPr>
        <p:spPr>
          <a:xfrm>
            <a:off x="457200" y="6206081"/>
            <a:ext cx="6841958" cy="430887"/>
          </a:xfrm>
          <a:prstGeom prst="rect">
            <a:avLst/>
          </a:prstGeom>
        </p:spPr>
        <p:txBody>
          <a:bodyPr wrap="square">
            <a:spAutoFit/>
          </a:bodyPr>
          <a:lstStyle/>
          <a:p>
            <a:r>
              <a:rPr lang="en-US" sz="1100" dirty="0"/>
              <a:t>Note: </a:t>
            </a:r>
            <a:r>
              <a:rPr lang="en-US" sz="1100" dirty="0" smtClean="0"/>
              <a:t>NOVA lists 2016-17 as baseline but system will be relying on 2015-16 for baseline due to the lag in transfer data.</a:t>
            </a:r>
            <a:endParaRPr lang="en-US" sz="1100" dirty="0"/>
          </a:p>
        </p:txBody>
      </p:sp>
    </p:spTree>
    <p:extLst>
      <p:ext uri="{BB962C8B-B14F-4D97-AF65-F5344CB8AC3E}">
        <p14:creationId xmlns:p14="http://schemas.microsoft.com/office/powerpoint/2010/main" val="4949565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3: Unit Accumulation</a:t>
            </a:r>
            <a:endParaRPr lang="en-US" dirty="0"/>
          </a:p>
        </p:txBody>
      </p:sp>
      <p:sp>
        <p:nvSpPr>
          <p:cNvPr id="3" name="Content Placeholder 2"/>
          <p:cNvSpPr>
            <a:spLocks noGrp="1"/>
          </p:cNvSpPr>
          <p:nvPr>
            <p:ph idx="1"/>
          </p:nvPr>
        </p:nvSpPr>
        <p:spPr>
          <a:xfrm>
            <a:off x="457200" y="2633176"/>
            <a:ext cx="8574505" cy="3705979"/>
          </a:xfrm>
        </p:spPr>
        <p:txBody>
          <a:bodyPr/>
          <a:lstStyle/>
          <a:p>
            <a:r>
              <a:rPr lang="en-US" u="sng" dirty="0" smtClean="0"/>
              <a:t>System goal:</a:t>
            </a:r>
            <a:r>
              <a:rPr lang="en-US" dirty="0" smtClean="0"/>
              <a:t> Decrease avg number of units accumulated by roughly 10%</a:t>
            </a:r>
          </a:p>
          <a:p>
            <a:r>
              <a:rPr lang="en-US" u="sng" dirty="0" smtClean="0"/>
              <a:t>College proposed goal:</a:t>
            </a:r>
            <a:r>
              <a:rPr lang="en-US" dirty="0" smtClean="0"/>
              <a:t> Decrease avg number of units accumulated by 10%</a:t>
            </a:r>
            <a:endParaRPr lang="en-US" dirty="0"/>
          </a:p>
        </p:txBody>
      </p:sp>
      <p:sp>
        <p:nvSpPr>
          <p:cNvPr id="5" name="Rectangle 4"/>
          <p:cNvSpPr/>
          <p:nvPr/>
        </p:nvSpPr>
        <p:spPr>
          <a:xfrm>
            <a:off x="457200" y="6206081"/>
            <a:ext cx="6841958" cy="430887"/>
          </a:xfrm>
          <a:prstGeom prst="rect">
            <a:avLst/>
          </a:prstGeom>
        </p:spPr>
        <p:txBody>
          <a:bodyPr wrap="square">
            <a:spAutoFit/>
          </a:bodyPr>
          <a:lstStyle/>
          <a:p>
            <a:r>
              <a:rPr lang="en-US" sz="1100" dirty="0"/>
              <a:t>Note: </a:t>
            </a:r>
            <a:r>
              <a:rPr lang="en-US" sz="1100" dirty="0" smtClean="0"/>
              <a:t>CCCCO indicates a decrease from approximately 90 to 79 total units; quarter unit conversation would be 135 to 118.5, reflecting a 12% decrease</a:t>
            </a:r>
            <a:endParaRPr lang="en-US" sz="1100" dirty="0"/>
          </a:p>
        </p:txBody>
      </p:sp>
    </p:spTree>
    <p:extLst>
      <p:ext uri="{BB962C8B-B14F-4D97-AF65-F5344CB8AC3E}">
        <p14:creationId xmlns:p14="http://schemas.microsoft.com/office/powerpoint/2010/main" val="42293633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3A: Unit Accumulation by Associate Degree Earners</a:t>
            </a:r>
            <a:endParaRPr lang="en-US" dirty="0"/>
          </a:p>
        </p:txBody>
      </p:sp>
      <p:sp>
        <p:nvSpPr>
          <p:cNvPr id="3" name="Content Placeholder 2"/>
          <p:cNvSpPr>
            <a:spLocks noGrp="1"/>
          </p:cNvSpPr>
          <p:nvPr>
            <p:ph idx="1"/>
          </p:nvPr>
        </p:nvSpPr>
        <p:spPr>
          <a:xfrm>
            <a:off x="457200" y="2633176"/>
            <a:ext cx="8478253" cy="3705979"/>
          </a:xfrm>
        </p:spPr>
        <p:txBody>
          <a:bodyPr/>
          <a:lstStyle/>
          <a:p>
            <a:r>
              <a:rPr lang="en-US" dirty="0" smtClean="0"/>
              <a:t>Decrease average number of units among all associate degree earners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14625368"/>
              </p:ext>
            </p:extLst>
          </p:nvPr>
        </p:nvGraphicFramePr>
        <p:xfrm>
          <a:off x="360946" y="3867486"/>
          <a:ext cx="8478253" cy="975360"/>
        </p:xfrm>
        <a:graphic>
          <a:graphicData uri="http://schemas.openxmlformats.org/drawingml/2006/table">
            <a:tbl>
              <a:tblPr firstRow="1" bandRow="1">
                <a:tableStyleId>{5C22544A-7EE6-4342-B048-85BDC9FD1C3A}</a:tableStyleId>
              </a:tblPr>
              <a:tblGrid>
                <a:gridCol w="1211179">
                  <a:extLst>
                    <a:ext uri="{9D8B030D-6E8A-4147-A177-3AD203B41FA5}">
                      <a16:colId xmlns:a16="http://schemas.microsoft.com/office/drawing/2014/main" val="3263790951"/>
                    </a:ext>
                  </a:extLst>
                </a:gridCol>
                <a:gridCol w="1211179">
                  <a:extLst>
                    <a:ext uri="{9D8B030D-6E8A-4147-A177-3AD203B41FA5}">
                      <a16:colId xmlns:a16="http://schemas.microsoft.com/office/drawing/2014/main" val="179688967"/>
                    </a:ext>
                  </a:extLst>
                </a:gridCol>
                <a:gridCol w="1211179">
                  <a:extLst>
                    <a:ext uri="{9D8B030D-6E8A-4147-A177-3AD203B41FA5}">
                      <a16:colId xmlns:a16="http://schemas.microsoft.com/office/drawing/2014/main" val="2447077651"/>
                    </a:ext>
                  </a:extLst>
                </a:gridCol>
                <a:gridCol w="1211179">
                  <a:extLst>
                    <a:ext uri="{9D8B030D-6E8A-4147-A177-3AD203B41FA5}">
                      <a16:colId xmlns:a16="http://schemas.microsoft.com/office/drawing/2014/main" val="1224440483"/>
                    </a:ext>
                  </a:extLst>
                </a:gridCol>
                <a:gridCol w="1211179">
                  <a:extLst>
                    <a:ext uri="{9D8B030D-6E8A-4147-A177-3AD203B41FA5}">
                      <a16:colId xmlns:a16="http://schemas.microsoft.com/office/drawing/2014/main" val="542633429"/>
                    </a:ext>
                  </a:extLst>
                </a:gridCol>
                <a:gridCol w="1211179">
                  <a:extLst>
                    <a:ext uri="{9D8B030D-6E8A-4147-A177-3AD203B41FA5}">
                      <a16:colId xmlns:a16="http://schemas.microsoft.com/office/drawing/2014/main" val="1060305947"/>
                    </a:ext>
                  </a:extLst>
                </a:gridCol>
                <a:gridCol w="1211179">
                  <a:extLst>
                    <a:ext uri="{9D8B030D-6E8A-4147-A177-3AD203B41FA5}">
                      <a16:colId xmlns:a16="http://schemas.microsoft.com/office/drawing/2014/main" val="3124497174"/>
                    </a:ext>
                  </a:extLst>
                </a:gridCol>
              </a:tblGrid>
              <a:tr h="370840">
                <a:tc>
                  <a:txBody>
                    <a:bodyPr/>
                    <a:lstStyle/>
                    <a:p>
                      <a:pPr algn="ctr"/>
                      <a:r>
                        <a:rPr lang="en-US" sz="1600" dirty="0" smtClean="0"/>
                        <a:t>2016-17</a:t>
                      </a:r>
                      <a:br>
                        <a:rPr lang="en-US" sz="1600" dirty="0" smtClean="0"/>
                      </a:br>
                      <a:r>
                        <a:rPr lang="en-US" sz="1600" dirty="0" smtClean="0"/>
                        <a:t>Baseline</a:t>
                      </a:r>
                      <a:endParaRPr lang="en-US" sz="1600" dirty="0"/>
                    </a:p>
                  </a:txBody>
                  <a:tcPr anchor="ctr"/>
                </a:tc>
                <a:tc>
                  <a:txBody>
                    <a:bodyPr/>
                    <a:lstStyle/>
                    <a:p>
                      <a:pPr algn="ctr"/>
                      <a:r>
                        <a:rPr lang="en-US" sz="1600" dirty="0" smtClean="0"/>
                        <a:t>2017-18</a:t>
                      </a:r>
                      <a:endParaRPr lang="en-US" sz="1600" dirty="0"/>
                    </a:p>
                  </a:txBody>
                  <a:tcPr anchor="ctr"/>
                </a:tc>
                <a:tc>
                  <a:txBody>
                    <a:bodyPr/>
                    <a:lstStyle/>
                    <a:p>
                      <a:pPr algn="ctr"/>
                      <a:r>
                        <a:rPr lang="en-US" sz="1600" dirty="0" smtClean="0"/>
                        <a:t>2018-19</a:t>
                      </a:r>
                      <a:endParaRPr lang="en-US" sz="1600" dirty="0"/>
                    </a:p>
                  </a:txBody>
                  <a:tcPr anchor="ctr">
                    <a:solidFill>
                      <a:schemeClr val="accent1">
                        <a:lumMod val="40000"/>
                        <a:lumOff val="60000"/>
                      </a:schemeClr>
                    </a:solidFill>
                  </a:tcPr>
                </a:tc>
                <a:tc>
                  <a:txBody>
                    <a:bodyPr/>
                    <a:lstStyle/>
                    <a:p>
                      <a:pPr algn="ctr"/>
                      <a:r>
                        <a:rPr lang="en-US" sz="1600" dirty="0" smtClean="0"/>
                        <a:t>2019-20</a:t>
                      </a:r>
                      <a:endParaRPr lang="en-US" sz="1600" dirty="0"/>
                    </a:p>
                  </a:txBody>
                  <a:tcPr anchor="ctr">
                    <a:solidFill>
                      <a:schemeClr val="accent1">
                        <a:lumMod val="40000"/>
                        <a:lumOff val="60000"/>
                      </a:schemeClr>
                    </a:solidFill>
                  </a:tcPr>
                </a:tc>
                <a:tc>
                  <a:txBody>
                    <a:bodyPr/>
                    <a:lstStyle/>
                    <a:p>
                      <a:pPr algn="ctr"/>
                      <a:r>
                        <a:rPr lang="en-US" sz="1600" dirty="0" smtClean="0"/>
                        <a:t>2020-21</a:t>
                      </a:r>
                      <a:endParaRPr lang="en-US" sz="1600" dirty="0"/>
                    </a:p>
                  </a:txBody>
                  <a:tcPr anchor="ctr">
                    <a:solidFill>
                      <a:schemeClr val="accent1">
                        <a:lumMod val="40000"/>
                        <a:lumOff val="60000"/>
                      </a:schemeClr>
                    </a:solidFill>
                  </a:tcPr>
                </a:tc>
                <a:tc>
                  <a:txBody>
                    <a:bodyPr/>
                    <a:lstStyle/>
                    <a:p>
                      <a:pPr algn="ctr"/>
                      <a:r>
                        <a:rPr lang="en-US" sz="1600" dirty="0" smtClean="0"/>
                        <a:t>2021-22</a:t>
                      </a:r>
                      <a:br>
                        <a:rPr lang="en-US" sz="1600" dirty="0" smtClean="0"/>
                      </a:br>
                      <a:r>
                        <a:rPr lang="en-US" sz="1600" dirty="0" smtClean="0"/>
                        <a:t>Goal</a:t>
                      </a:r>
                      <a:endParaRPr lang="en-US" sz="1600" dirty="0"/>
                    </a:p>
                  </a:txBody>
                  <a:tcPr anchor="ctr"/>
                </a:tc>
                <a:tc>
                  <a:txBody>
                    <a:bodyPr/>
                    <a:lstStyle/>
                    <a:p>
                      <a:pPr algn="ctr"/>
                      <a:r>
                        <a:rPr lang="en-US" dirty="0" smtClean="0"/>
                        <a:t>% Decrease</a:t>
                      </a:r>
                      <a:br>
                        <a:rPr lang="en-US" dirty="0" smtClean="0"/>
                      </a:br>
                      <a:r>
                        <a:rPr lang="en-US" dirty="0" smtClean="0"/>
                        <a:t>Proposed</a:t>
                      </a:r>
                      <a:endParaRPr lang="en-US" dirty="0"/>
                    </a:p>
                  </a:txBody>
                  <a:tcPr anchor="ctr"/>
                </a:tc>
                <a:extLst>
                  <a:ext uri="{0D108BD9-81ED-4DB2-BD59-A6C34878D82A}">
                    <a16:rowId xmlns:a16="http://schemas.microsoft.com/office/drawing/2014/main" val="604696601"/>
                  </a:ext>
                </a:extLst>
              </a:tr>
              <a:tr h="370840">
                <a:tc>
                  <a:txBody>
                    <a:bodyPr/>
                    <a:lstStyle/>
                    <a:p>
                      <a:pPr algn="ctr"/>
                      <a:r>
                        <a:rPr lang="en-US" sz="2000" b="1" dirty="0" smtClean="0"/>
                        <a:t>142.23</a:t>
                      </a:r>
                      <a:endParaRPr lang="en-US" sz="2000" b="1" dirty="0"/>
                    </a:p>
                  </a:txBody>
                  <a:tcPr anchor="ctr"/>
                </a:tc>
                <a:tc>
                  <a:txBody>
                    <a:bodyPr/>
                    <a:lstStyle/>
                    <a:p>
                      <a:pPr algn="ctr"/>
                      <a:r>
                        <a:rPr lang="en-US" sz="1600" dirty="0" smtClean="0"/>
                        <a:t>136.48</a:t>
                      </a:r>
                      <a:endParaRPr lang="en-US" sz="1600" dirty="0"/>
                    </a:p>
                  </a:txBody>
                  <a:tcPr anchor="ctr"/>
                </a:tc>
                <a:tc>
                  <a:txBody>
                    <a:bodyPr/>
                    <a:lstStyle/>
                    <a:p>
                      <a:pPr algn="ctr"/>
                      <a:r>
                        <a:rPr lang="en-US" sz="1600" dirty="0" smtClean="0"/>
                        <a:t>134.36</a:t>
                      </a:r>
                      <a:endParaRPr lang="en-US" sz="1600" dirty="0"/>
                    </a:p>
                  </a:txBody>
                  <a:tcPr anchor="ctr">
                    <a:solidFill>
                      <a:schemeClr val="accent1">
                        <a:lumMod val="20000"/>
                        <a:lumOff val="80000"/>
                      </a:schemeClr>
                    </a:solidFill>
                  </a:tcPr>
                </a:tc>
                <a:tc>
                  <a:txBody>
                    <a:bodyPr/>
                    <a:lstStyle/>
                    <a:p>
                      <a:pPr algn="ctr"/>
                      <a:r>
                        <a:rPr lang="en-US" sz="1600" dirty="0" smtClean="0"/>
                        <a:t>132.24</a:t>
                      </a:r>
                      <a:endParaRPr lang="en-US" sz="1600" dirty="0"/>
                    </a:p>
                  </a:txBody>
                  <a:tcPr anchor="ctr">
                    <a:solidFill>
                      <a:schemeClr val="accent1">
                        <a:lumMod val="20000"/>
                        <a:lumOff val="80000"/>
                      </a:schemeClr>
                    </a:solidFill>
                  </a:tcPr>
                </a:tc>
                <a:tc>
                  <a:txBody>
                    <a:bodyPr/>
                    <a:lstStyle/>
                    <a:p>
                      <a:pPr algn="ctr"/>
                      <a:r>
                        <a:rPr lang="en-US" sz="1600" dirty="0" smtClean="0"/>
                        <a:t>130.12</a:t>
                      </a:r>
                      <a:endParaRPr lang="en-US" sz="1600" dirty="0"/>
                    </a:p>
                  </a:txBody>
                  <a:tcPr anchor="ctr">
                    <a:solidFill>
                      <a:schemeClr val="accent1">
                        <a:lumMod val="20000"/>
                        <a:lumOff val="80000"/>
                      </a:schemeClr>
                    </a:solidFill>
                  </a:tcPr>
                </a:tc>
                <a:tc>
                  <a:txBody>
                    <a:bodyPr/>
                    <a:lstStyle/>
                    <a:p>
                      <a:pPr algn="ctr"/>
                      <a:r>
                        <a:rPr lang="en-US" sz="2000" b="1" dirty="0" smtClean="0"/>
                        <a:t>128.01</a:t>
                      </a:r>
                      <a:endParaRPr lang="en-US" sz="2000" b="1" dirty="0"/>
                    </a:p>
                  </a:txBody>
                  <a:tcPr anchor="ctr"/>
                </a:tc>
                <a:tc>
                  <a:txBody>
                    <a:bodyPr/>
                    <a:lstStyle/>
                    <a:p>
                      <a:pPr algn="ctr"/>
                      <a:r>
                        <a:rPr lang="en-US" sz="2000" b="1" dirty="0" smtClean="0"/>
                        <a:t>10%</a:t>
                      </a:r>
                      <a:endParaRPr lang="en-US" sz="2000" b="1" dirty="0"/>
                    </a:p>
                  </a:txBody>
                  <a:tcPr anchor="ctr"/>
                </a:tc>
                <a:extLst>
                  <a:ext uri="{0D108BD9-81ED-4DB2-BD59-A6C34878D82A}">
                    <a16:rowId xmlns:a16="http://schemas.microsoft.com/office/drawing/2014/main" val="807870893"/>
                  </a:ext>
                </a:extLst>
              </a:tr>
            </a:tbl>
          </a:graphicData>
        </a:graphic>
      </p:graphicFrame>
      <p:sp>
        <p:nvSpPr>
          <p:cNvPr id="5" name="Content Placeholder 2"/>
          <p:cNvSpPr txBox="1">
            <a:spLocks/>
          </p:cNvSpPr>
          <p:nvPr/>
        </p:nvSpPr>
        <p:spPr>
          <a:xfrm>
            <a:off x="449180" y="4967303"/>
            <a:ext cx="8694820" cy="1529749"/>
          </a:xfrm>
          <a:prstGeom prst="rect">
            <a:avLst/>
          </a:prstGeom>
          <a:effectLst/>
        </p:spPr>
        <p:txBody>
          <a:bodyPr lIns="0" tIns="0" rIns="0" bIns="0">
            <a:noAutofit/>
          </a:bodyPr>
          <a:lstStyle>
            <a:lvl1pPr marL="257175" indent="-257175"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1pPr>
            <a:lvl2pPr marL="557213" indent="-214313"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2pPr>
            <a:lvl3pPr marL="857250" indent="-171450" algn="l" defTabSz="342900" rtl="0" eaLnBrk="1" latinLnBrk="0" hangingPunct="1">
              <a:spcBef>
                <a:spcPct val="20000"/>
              </a:spcBef>
              <a:spcAft>
                <a:spcPts val="450"/>
              </a:spcAft>
              <a:buClr>
                <a:schemeClr val="accent2"/>
              </a:buClr>
              <a:buSzPct val="100000"/>
              <a:buFont typeface="Arial" charset="0"/>
              <a:buChar char="•"/>
              <a:defRPr sz="2800" kern="1200">
                <a:solidFill>
                  <a:schemeClr val="tx1"/>
                </a:solidFill>
                <a:latin typeface="+mn-lt"/>
                <a:ea typeface="Brandon Text" charset="0"/>
                <a:cs typeface="Brandon Text" charset="0"/>
              </a:defRPr>
            </a:lvl3pPr>
            <a:lvl4pPr marL="12001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4pPr>
            <a:lvl5pPr marL="15430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a:lstStyle>
          <a:p>
            <a:r>
              <a:rPr lang="en-US" dirty="0" smtClean="0"/>
              <a:t>2016-17 to 2017-18: -4%</a:t>
            </a:r>
          </a:p>
          <a:p>
            <a:r>
              <a:rPr lang="en-US" sz="3400" dirty="0" smtClean="0"/>
              <a:t>Roughly 2.12 unit decrease annually</a:t>
            </a:r>
            <a:endParaRPr lang="en-US" sz="3400" dirty="0"/>
          </a:p>
        </p:txBody>
      </p:sp>
    </p:spTree>
    <p:extLst>
      <p:ext uri="{BB962C8B-B14F-4D97-AF65-F5344CB8AC3E}">
        <p14:creationId xmlns:p14="http://schemas.microsoft.com/office/powerpoint/2010/main" val="36558421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420" y="2486345"/>
            <a:ext cx="4708990" cy="4010707"/>
          </a:xfrm>
        </p:spPr>
        <p:txBody>
          <a:bodyPr>
            <a:normAutofit fontScale="92500"/>
          </a:bodyPr>
          <a:lstStyle/>
          <a:p>
            <a:r>
              <a:rPr lang="en-US" dirty="0" smtClean="0"/>
              <a:t>Psychology (ADT)</a:t>
            </a:r>
          </a:p>
          <a:p>
            <a:r>
              <a:rPr lang="en-US" dirty="0" smtClean="0"/>
              <a:t>Gen Studies: Social Science</a:t>
            </a:r>
          </a:p>
          <a:p>
            <a:r>
              <a:rPr lang="en-US" dirty="0" smtClean="0"/>
              <a:t>Biological Sciences</a:t>
            </a:r>
          </a:p>
          <a:p>
            <a:r>
              <a:rPr lang="en-US" dirty="0" smtClean="0"/>
              <a:t>Business Admin (ADT)</a:t>
            </a:r>
          </a:p>
          <a:p>
            <a:r>
              <a:rPr lang="en-US" dirty="0" smtClean="0"/>
              <a:t>Comm Studies (ADT)</a:t>
            </a:r>
            <a:endParaRPr lang="en-US" dirty="0"/>
          </a:p>
        </p:txBody>
      </p:sp>
      <p:sp>
        <p:nvSpPr>
          <p:cNvPr id="4" name="Content Placeholder 3"/>
          <p:cNvSpPr>
            <a:spLocks noGrp="1"/>
          </p:cNvSpPr>
          <p:nvPr>
            <p:ph idx="10"/>
          </p:nvPr>
        </p:nvSpPr>
        <p:spPr>
          <a:xfrm>
            <a:off x="4869410" y="2486346"/>
            <a:ext cx="4178336" cy="3662236"/>
          </a:xfrm>
        </p:spPr>
        <p:txBody>
          <a:bodyPr>
            <a:normAutofit fontScale="92500"/>
          </a:bodyPr>
          <a:lstStyle/>
          <a:p>
            <a:r>
              <a:rPr lang="en-US" dirty="0" smtClean="0"/>
              <a:t>Mathematics (ADT)</a:t>
            </a:r>
          </a:p>
          <a:p>
            <a:r>
              <a:rPr lang="en-US" dirty="0" smtClean="0"/>
              <a:t>Sociology (ADT)</a:t>
            </a:r>
          </a:p>
          <a:p>
            <a:r>
              <a:rPr lang="en-US" dirty="0" smtClean="0"/>
              <a:t>Economics (ADT)</a:t>
            </a:r>
          </a:p>
          <a:p>
            <a:r>
              <a:rPr lang="en-US" dirty="0" smtClean="0"/>
              <a:t>Comm Studies</a:t>
            </a:r>
          </a:p>
          <a:p>
            <a:r>
              <a:rPr lang="en-US" dirty="0" smtClean="0"/>
              <a:t>Vet Tech</a:t>
            </a:r>
          </a:p>
          <a:p>
            <a:endParaRPr lang="en-US" dirty="0"/>
          </a:p>
        </p:txBody>
      </p:sp>
      <p:sp>
        <p:nvSpPr>
          <p:cNvPr id="5" name="Title 1"/>
          <p:cNvSpPr>
            <a:spLocks noGrp="1"/>
          </p:cNvSpPr>
          <p:nvPr>
            <p:ph type="title"/>
          </p:nvPr>
        </p:nvSpPr>
        <p:spPr>
          <a:xfrm>
            <a:off x="457200" y="447188"/>
            <a:ext cx="8558462" cy="970450"/>
          </a:xfrm>
        </p:spPr>
        <p:txBody>
          <a:bodyPr/>
          <a:lstStyle/>
          <a:p>
            <a:r>
              <a:rPr lang="en-US" dirty="0" smtClean="0"/>
              <a:t>Goal 3: Top 10 Degrees 2017-18</a:t>
            </a:r>
            <a:endParaRPr lang="en-US" dirty="0"/>
          </a:p>
        </p:txBody>
      </p:sp>
      <p:sp>
        <p:nvSpPr>
          <p:cNvPr id="6" name="Rectangle 5"/>
          <p:cNvSpPr/>
          <p:nvPr/>
        </p:nvSpPr>
        <p:spPr>
          <a:xfrm>
            <a:off x="265325" y="6293960"/>
            <a:ext cx="6921537" cy="430887"/>
          </a:xfrm>
          <a:prstGeom prst="rect">
            <a:avLst/>
          </a:prstGeom>
        </p:spPr>
        <p:txBody>
          <a:bodyPr wrap="square">
            <a:spAutoFit/>
          </a:bodyPr>
          <a:lstStyle/>
          <a:p>
            <a:r>
              <a:rPr lang="en-US" sz="1100" dirty="0"/>
              <a:t>Note: </a:t>
            </a:r>
            <a:r>
              <a:rPr lang="en-US" sz="1100" dirty="0" smtClean="0"/>
              <a:t>Associate degrees awarded ranged from 112 (Psychology-ADT) to 27 (Vet Tech), representing 57% of all associate degrees awarded</a:t>
            </a:r>
            <a:endParaRPr lang="en-US" sz="1100" dirty="0"/>
          </a:p>
        </p:txBody>
      </p:sp>
    </p:spTree>
    <p:extLst>
      <p:ext uri="{BB962C8B-B14F-4D97-AF65-F5344CB8AC3E}">
        <p14:creationId xmlns:p14="http://schemas.microsoft.com/office/powerpoint/2010/main" val="41200777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4: Workforce</a:t>
            </a:r>
            <a:endParaRPr lang="en-US" dirty="0"/>
          </a:p>
        </p:txBody>
      </p:sp>
      <p:sp>
        <p:nvSpPr>
          <p:cNvPr id="3" name="Content Placeholder 2"/>
          <p:cNvSpPr>
            <a:spLocks noGrp="1"/>
          </p:cNvSpPr>
          <p:nvPr>
            <p:ph idx="1"/>
          </p:nvPr>
        </p:nvSpPr>
        <p:spPr/>
        <p:txBody>
          <a:bodyPr>
            <a:normAutofit fontScale="92500" lnSpcReduction="20000"/>
          </a:bodyPr>
          <a:lstStyle/>
          <a:p>
            <a:r>
              <a:rPr lang="en-US" u="sng" dirty="0" smtClean="0"/>
              <a:t>System goal:</a:t>
            </a:r>
            <a:r>
              <a:rPr lang="en-US" dirty="0" smtClean="0"/>
              <a:t> Increase percent who report being employed in field of study from 69% to 76% (+9%)</a:t>
            </a:r>
          </a:p>
          <a:p>
            <a:r>
              <a:rPr lang="en-US" u="sng" dirty="0" smtClean="0"/>
              <a:t>College proposed goal 4A &amp; 4B:</a:t>
            </a:r>
            <a:r>
              <a:rPr lang="en-US" dirty="0" smtClean="0"/>
              <a:t> Increase by 9% median annual earnings </a:t>
            </a:r>
            <a:r>
              <a:rPr lang="en-US" i="1" dirty="0" smtClean="0"/>
              <a:t>and</a:t>
            </a:r>
            <a:r>
              <a:rPr lang="en-US" dirty="0" smtClean="0"/>
              <a:t> attain a living wage </a:t>
            </a:r>
          </a:p>
          <a:p>
            <a:r>
              <a:rPr lang="en-US" u="sng" dirty="0" smtClean="0"/>
              <a:t>College proposed goal 4C:</a:t>
            </a:r>
            <a:r>
              <a:rPr lang="en-US" dirty="0" smtClean="0"/>
              <a:t> Increase by 2% of job related to field of study</a:t>
            </a:r>
            <a:endParaRPr lang="en-US" dirty="0"/>
          </a:p>
        </p:txBody>
      </p:sp>
    </p:spTree>
    <p:extLst>
      <p:ext uri="{BB962C8B-B14F-4D97-AF65-F5344CB8AC3E}">
        <p14:creationId xmlns:p14="http://schemas.microsoft.com/office/powerpoint/2010/main" val="2495215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Context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Board of Governors adopted in September 2017</a:t>
            </a:r>
          </a:p>
          <a:p>
            <a:r>
              <a:rPr lang="en-US" dirty="0" smtClean="0"/>
              <a:t>Six goals </a:t>
            </a:r>
          </a:p>
          <a:p>
            <a:r>
              <a:rPr lang="en-US" dirty="0" smtClean="0"/>
              <a:t>Five-year timeline</a:t>
            </a:r>
          </a:p>
          <a:p>
            <a:r>
              <a:rPr lang="en-US" dirty="0"/>
              <a:t>Language in the new funding formula calls on districts to adopt goals that are aligned with the Vision for Success</a:t>
            </a:r>
          </a:p>
          <a:p>
            <a:endParaRPr lang="en-US" dirty="0" smtClean="0"/>
          </a:p>
          <a:p>
            <a:endParaRPr lang="en-US" dirty="0"/>
          </a:p>
        </p:txBody>
      </p:sp>
    </p:spTree>
    <p:extLst>
      <p:ext uri="{BB962C8B-B14F-4D97-AF65-F5344CB8AC3E}">
        <p14:creationId xmlns:p14="http://schemas.microsoft.com/office/powerpoint/2010/main" val="8853635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4A: Annual Earnings</a:t>
            </a:r>
            <a:endParaRPr lang="en-US" dirty="0"/>
          </a:p>
        </p:txBody>
      </p:sp>
      <p:sp>
        <p:nvSpPr>
          <p:cNvPr id="3" name="Content Placeholder 2"/>
          <p:cNvSpPr>
            <a:spLocks noGrp="1"/>
          </p:cNvSpPr>
          <p:nvPr>
            <p:ph idx="1"/>
          </p:nvPr>
        </p:nvSpPr>
        <p:spPr/>
        <p:txBody>
          <a:bodyPr/>
          <a:lstStyle/>
          <a:p>
            <a:r>
              <a:rPr lang="en-US" dirty="0" smtClean="0"/>
              <a:t>Increase median annual earnings of all students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71163796"/>
              </p:ext>
            </p:extLst>
          </p:nvPr>
        </p:nvGraphicFramePr>
        <p:xfrm>
          <a:off x="457198" y="3867486"/>
          <a:ext cx="8245013" cy="975360"/>
        </p:xfrm>
        <a:graphic>
          <a:graphicData uri="http://schemas.openxmlformats.org/drawingml/2006/table">
            <a:tbl>
              <a:tblPr firstRow="1" bandRow="1">
                <a:tableStyleId>{5C22544A-7EE6-4342-B048-85BDC9FD1C3A}</a:tableStyleId>
              </a:tblPr>
              <a:tblGrid>
                <a:gridCol w="1177859">
                  <a:extLst>
                    <a:ext uri="{9D8B030D-6E8A-4147-A177-3AD203B41FA5}">
                      <a16:colId xmlns:a16="http://schemas.microsoft.com/office/drawing/2014/main" val="3263790951"/>
                    </a:ext>
                  </a:extLst>
                </a:gridCol>
                <a:gridCol w="1177859">
                  <a:extLst>
                    <a:ext uri="{9D8B030D-6E8A-4147-A177-3AD203B41FA5}">
                      <a16:colId xmlns:a16="http://schemas.microsoft.com/office/drawing/2014/main" val="179688967"/>
                    </a:ext>
                  </a:extLst>
                </a:gridCol>
                <a:gridCol w="1177859">
                  <a:extLst>
                    <a:ext uri="{9D8B030D-6E8A-4147-A177-3AD203B41FA5}">
                      <a16:colId xmlns:a16="http://schemas.microsoft.com/office/drawing/2014/main" val="2447077651"/>
                    </a:ext>
                  </a:extLst>
                </a:gridCol>
                <a:gridCol w="1177859">
                  <a:extLst>
                    <a:ext uri="{9D8B030D-6E8A-4147-A177-3AD203B41FA5}">
                      <a16:colId xmlns:a16="http://schemas.microsoft.com/office/drawing/2014/main" val="1224440483"/>
                    </a:ext>
                  </a:extLst>
                </a:gridCol>
                <a:gridCol w="1177859">
                  <a:extLst>
                    <a:ext uri="{9D8B030D-6E8A-4147-A177-3AD203B41FA5}">
                      <a16:colId xmlns:a16="http://schemas.microsoft.com/office/drawing/2014/main" val="542633429"/>
                    </a:ext>
                  </a:extLst>
                </a:gridCol>
                <a:gridCol w="1177859">
                  <a:extLst>
                    <a:ext uri="{9D8B030D-6E8A-4147-A177-3AD203B41FA5}">
                      <a16:colId xmlns:a16="http://schemas.microsoft.com/office/drawing/2014/main" val="1060305947"/>
                    </a:ext>
                  </a:extLst>
                </a:gridCol>
                <a:gridCol w="1177859">
                  <a:extLst>
                    <a:ext uri="{9D8B030D-6E8A-4147-A177-3AD203B41FA5}">
                      <a16:colId xmlns:a16="http://schemas.microsoft.com/office/drawing/2014/main" val="3124497174"/>
                    </a:ext>
                  </a:extLst>
                </a:gridCol>
              </a:tblGrid>
              <a:tr h="370840">
                <a:tc>
                  <a:txBody>
                    <a:bodyPr/>
                    <a:lstStyle/>
                    <a:p>
                      <a:pPr algn="ctr"/>
                      <a:r>
                        <a:rPr lang="en-US" sz="1600" dirty="0" smtClean="0"/>
                        <a:t>2016-17</a:t>
                      </a:r>
                      <a:br>
                        <a:rPr lang="en-US" sz="1600" dirty="0" smtClean="0"/>
                      </a:br>
                      <a:r>
                        <a:rPr lang="en-US" sz="1600" dirty="0" smtClean="0"/>
                        <a:t>Baseline</a:t>
                      </a:r>
                      <a:endParaRPr lang="en-US" sz="1600" dirty="0"/>
                    </a:p>
                  </a:txBody>
                  <a:tcPr anchor="ctr"/>
                </a:tc>
                <a:tc>
                  <a:txBody>
                    <a:bodyPr/>
                    <a:lstStyle/>
                    <a:p>
                      <a:pPr algn="ctr"/>
                      <a:r>
                        <a:rPr lang="en-US" sz="1600" dirty="0" smtClean="0"/>
                        <a:t>2017-18</a:t>
                      </a:r>
                      <a:endParaRPr lang="en-US" sz="1600" dirty="0"/>
                    </a:p>
                  </a:txBody>
                  <a:tcPr anchor="ctr"/>
                </a:tc>
                <a:tc>
                  <a:txBody>
                    <a:bodyPr/>
                    <a:lstStyle/>
                    <a:p>
                      <a:pPr algn="ctr"/>
                      <a:r>
                        <a:rPr lang="en-US" sz="1600" dirty="0" smtClean="0"/>
                        <a:t>2018-19</a:t>
                      </a:r>
                      <a:endParaRPr lang="en-US" sz="1600" dirty="0"/>
                    </a:p>
                  </a:txBody>
                  <a:tcPr anchor="ctr">
                    <a:solidFill>
                      <a:schemeClr val="accent1">
                        <a:lumMod val="40000"/>
                        <a:lumOff val="60000"/>
                      </a:schemeClr>
                    </a:solidFill>
                  </a:tcPr>
                </a:tc>
                <a:tc>
                  <a:txBody>
                    <a:bodyPr/>
                    <a:lstStyle/>
                    <a:p>
                      <a:pPr algn="ctr"/>
                      <a:r>
                        <a:rPr lang="en-US" sz="1600" dirty="0" smtClean="0"/>
                        <a:t>2019-20</a:t>
                      </a:r>
                      <a:endParaRPr lang="en-US" sz="1600" dirty="0"/>
                    </a:p>
                  </a:txBody>
                  <a:tcPr anchor="ctr">
                    <a:solidFill>
                      <a:schemeClr val="accent1">
                        <a:lumMod val="40000"/>
                        <a:lumOff val="60000"/>
                      </a:schemeClr>
                    </a:solidFill>
                  </a:tcPr>
                </a:tc>
                <a:tc>
                  <a:txBody>
                    <a:bodyPr/>
                    <a:lstStyle/>
                    <a:p>
                      <a:pPr algn="ctr"/>
                      <a:r>
                        <a:rPr lang="en-US" sz="1600" dirty="0" smtClean="0"/>
                        <a:t>2020-21</a:t>
                      </a:r>
                      <a:endParaRPr lang="en-US" sz="1600" dirty="0"/>
                    </a:p>
                  </a:txBody>
                  <a:tcPr anchor="ctr">
                    <a:solidFill>
                      <a:schemeClr val="accent1">
                        <a:lumMod val="40000"/>
                        <a:lumOff val="60000"/>
                      </a:schemeClr>
                    </a:solidFill>
                  </a:tcPr>
                </a:tc>
                <a:tc>
                  <a:txBody>
                    <a:bodyPr/>
                    <a:lstStyle/>
                    <a:p>
                      <a:pPr algn="ctr"/>
                      <a:r>
                        <a:rPr lang="en-US" sz="1600" dirty="0" smtClean="0"/>
                        <a:t>2021-22</a:t>
                      </a:r>
                      <a:br>
                        <a:rPr lang="en-US" sz="1600" dirty="0" smtClean="0"/>
                      </a:br>
                      <a:r>
                        <a:rPr lang="en-US" sz="1600" dirty="0" smtClean="0"/>
                        <a:t>Goal</a:t>
                      </a:r>
                      <a:endParaRPr lang="en-US" sz="1600" dirty="0"/>
                    </a:p>
                  </a:txBody>
                  <a:tcPr anchor="ctr"/>
                </a:tc>
                <a:tc>
                  <a:txBody>
                    <a:bodyPr/>
                    <a:lstStyle/>
                    <a:p>
                      <a:pPr algn="ctr"/>
                      <a:r>
                        <a:rPr lang="en-US" dirty="0" smtClean="0"/>
                        <a:t>% Increase</a:t>
                      </a:r>
                      <a:br>
                        <a:rPr lang="en-US" dirty="0" smtClean="0"/>
                      </a:br>
                      <a:r>
                        <a:rPr lang="en-US" dirty="0" smtClean="0"/>
                        <a:t>Proposed</a:t>
                      </a:r>
                      <a:endParaRPr lang="en-US" dirty="0"/>
                    </a:p>
                  </a:txBody>
                  <a:tcPr anchor="ctr"/>
                </a:tc>
                <a:extLst>
                  <a:ext uri="{0D108BD9-81ED-4DB2-BD59-A6C34878D82A}">
                    <a16:rowId xmlns:a16="http://schemas.microsoft.com/office/drawing/2014/main" val="604696601"/>
                  </a:ext>
                </a:extLst>
              </a:tr>
              <a:tr h="370840">
                <a:tc>
                  <a:txBody>
                    <a:bodyPr/>
                    <a:lstStyle/>
                    <a:p>
                      <a:pPr algn="ctr"/>
                      <a:r>
                        <a:rPr lang="en-US" sz="2000" b="1" dirty="0" smtClean="0"/>
                        <a:t>$53,760</a:t>
                      </a:r>
                      <a:endParaRPr lang="en-US" sz="2000" b="1" dirty="0"/>
                    </a:p>
                  </a:txBody>
                  <a:tcPr anchor="ctr"/>
                </a:tc>
                <a:tc>
                  <a:txBody>
                    <a:bodyPr/>
                    <a:lstStyle/>
                    <a:p>
                      <a:pPr algn="ctr"/>
                      <a:r>
                        <a:rPr lang="en-US" sz="1600" dirty="0" smtClean="0"/>
                        <a:t>$56,656</a:t>
                      </a:r>
                      <a:endParaRPr lang="en-US" sz="1600" dirty="0"/>
                    </a:p>
                  </a:txBody>
                  <a:tcPr anchor="ctr"/>
                </a:tc>
                <a:tc>
                  <a:txBody>
                    <a:bodyPr/>
                    <a:lstStyle/>
                    <a:p>
                      <a:pPr algn="ctr"/>
                      <a:r>
                        <a:rPr lang="en-US" sz="1600" dirty="0" smtClean="0"/>
                        <a:t>$</a:t>
                      </a:r>
                      <a:r>
                        <a:rPr lang="en-US" sz="1600" dirty="0" smtClean="0"/>
                        <a:t>57,142</a:t>
                      </a:r>
                      <a:endParaRPr lang="en-US" sz="1600" dirty="0"/>
                    </a:p>
                  </a:txBody>
                  <a:tcPr anchor="ctr">
                    <a:solidFill>
                      <a:schemeClr val="accent1">
                        <a:lumMod val="20000"/>
                        <a:lumOff val="80000"/>
                      </a:schemeClr>
                    </a:solidFill>
                  </a:tcPr>
                </a:tc>
                <a:tc>
                  <a:txBody>
                    <a:bodyPr/>
                    <a:lstStyle/>
                    <a:p>
                      <a:pPr algn="ctr"/>
                      <a:r>
                        <a:rPr lang="en-US" sz="1600" dirty="0" smtClean="0"/>
                        <a:t>$</a:t>
                      </a:r>
                      <a:r>
                        <a:rPr lang="en-US" sz="1600" dirty="0" smtClean="0"/>
                        <a:t>57,627</a:t>
                      </a:r>
                      <a:endParaRPr lang="en-US" sz="1600" dirty="0"/>
                    </a:p>
                  </a:txBody>
                  <a:tcPr anchor="ctr">
                    <a:solidFill>
                      <a:schemeClr val="accent1">
                        <a:lumMod val="20000"/>
                        <a:lumOff val="80000"/>
                      </a:schemeClr>
                    </a:solidFill>
                  </a:tcPr>
                </a:tc>
                <a:tc>
                  <a:txBody>
                    <a:bodyPr/>
                    <a:lstStyle/>
                    <a:p>
                      <a:pPr algn="ctr"/>
                      <a:r>
                        <a:rPr lang="en-US" sz="1600" dirty="0" smtClean="0"/>
                        <a:t>$</a:t>
                      </a:r>
                      <a:r>
                        <a:rPr lang="en-US" sz="1600" dirty="0" smtClean="0"/>
                        <a:t>58,113</a:t>
                      </a:r>
                      <a:endParaRPr lang="en-US" sz="1600" dirty="0"/>
                    </a:p>
                  </a:txBody>
                  <a:tcPr anchor="ctr">
                    <a:solidFill>
                      <a:schemeClr val="accent1">
                        <a:lumMod val="20000"/>
                        <a:lumOff val="80000"/>
                      </a:schemeClr>
                    </a:solidFill>
                  </a:tcPr>
                </a:tc>
                <a:tc>
                  <a:txBody>
                    <a:bodyPr/>
                    <a:lstStyle/>
                    <a:p>
                      <a:pPr algn="ctr"/>
                      <a:r>
                        <a:rPr lang="en-US" sz="2000" b="1" dirty="0" smtClean="0"/>
                        <a:t>$</a:t>
                      </a:r>
                      <a:r>
                        <a:rPr lang="en-US" sz="2000" b="1" dirty="0" smtClean="0"/>
                        <a:t>58,598</a:t>
                      </a:r>
                      <a:endParaRPr lang="en-US" sz="2000" b="1" dirty="0"/>
                    </a:p>
                  </a:txBody>
                  <a:tcPr anchor="ctr"/>
                </a:tc>
                <a:tc>
                  <a:txBody>
                    <a:bodyPr/>
                    <a:lstStyle/>
                    <a:p>
                      <a:pPr algn="ctr"/>
                      <a:r>
                        <a:rPr lang="en-US" sz="2000" b="1" dirty="0" smtClean="0"/>
                        <a:t>9%</a:t>
                      </a:r>
                      <a:endParaRPr lang="en-US" sz="2000" b="1" dirty="0"/>
                    </a:p>
                  </a:txBody>
                  <a:tcPr anchor="ctr"/>
                </a:tc>
                <a:extLst>
                  <a:ext uri="{0D108BD9-81ED-4DB2-BD59-A6C34878D82A}">
                    <a16:rowId xmlns:a16="http://schemas.microsoft.com/office/drawing/2014/main" val="807870893"/>
                  </a:ext>
                </a:extLst>
              </a:tr>
            </a:tbl>
          </a:graphicData>
        </a:graphic>
      </p:graphicFrame>
      <p:sp>
        <p:nvSpPr>
          <p:cNvPr id="5" name="Content Placeholder 2"/>
          <p:cNvSpPr txBox="1">
            <a:spLocks/>
          </p:cNvSpPr>
          <p:nvPr/>
        </p:nvSpPr>
        <p:spPr>
          <a:xfrm>
            <a:off x="449180" y="4967303"/>
            <a:ext cx="8694820" cy="1529749"/>
          </a:xfrm>
          <a:prstGeom prst="rect">
            <a:avLst/>
          </a:prstGeom>
          <a:effectLst/>
        </p:spPr>
        <p:txBody>
          <a:bodyPr lIns="0" tIns="0" rIns="0" bIns="0">
            <a:noAutofit/>
          </a:bodyPr>
          <a:lstStyle>
            <a:lvl1pPr marL="257175" indent="-257175"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1pPr>
            <a:lvl2pPr marL="557213" indent="-214313"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2pPr>
            <a:lvl3pPr marL="857250" indent="-171450" algn="l" defTabSz="342900" rtl="0" eaLnBrk="1" latinLnBrk="0" hangingPunct="1">
              <a:spcBef>
                <a:spcPct val="20000"/>
              </a:spcBef>
              <a:spcAft>
                <a:spcPts val="450"/>
              </a:spcAft>
              <a:buClr>
                <a:schemeClr val="accent2"/>
              </a:buClr>
              <a:buSzPct val="100000"/>
              <a:buFont typeface="Arial" charset="0"/>
              <a:buChar char="•"/>
              <a:defRPr sz="2800" kern="1200">
                <a:solidFill>
                  <a:schemeClr val="tx1"/>
                </a:solidFill>
                <a:latin typeface="+mn-lt"/>
                <a:ea typeface="Brandon Text" charset="0"/>
                <a:cs typeface="Brandon Text" charset="0"/>
              </a:defRPr>
            </a:lvl3pPr>
            <a:lvl4pPr marL="12001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4pPr>
            <a:lvl5pPr marL="15430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a:lstStyle>
          <a:p>
            <a:r>
              <a:rPr lang="en-US" dirty="0" smtClean="0"/>
              <a:t>2016-17 to 2017-18: +5%</a:t>
            </a:r>
          </a:p>
          <a:p>
            <a:r>
              <a:rPr lang="en-US" sz="3400" dirty="0" smtClean="0"/>
              <a:t>Roughly $485 increase annually</a:t>
            </a:r>
            <a:endParaRPr lang="en-US" sz="3400" dirty="0"/>
          </a:p>
        </p:txBody>
      </p:sp>
      <p:sp>
        <p:nvSpPr>
          <p:cNvPr id="6" name="Rectangle 5"/>
          <p:cNvSpPr/>
          <p:nvPr/>
        </p:nvSpPr>
        <p:spPr>
          <a:xfrm>
            <a:off x="449180" y="6261442"/>
            <a:ext cx="6730554" cy="430887"/>
          </a:xfrm>
          <a:prstGeom prst="rect">
            <a:avLst/>
          </a:prstGeom>
        </p:spPr>
        <p:txBody>
          <a:bodyPr wrap="square">
            <a:spAutoFit/>
          </a:bodyPr>
          <a:lstStyle/>
          <a:p>
            <a:r>
              <a:rPr lang="en-US" sz="1100" dirty="0"/>
              <a:t>Note: NOVA lists 2016-17 as baseline but system will be relying on 2015-16 for baseline due to the lag in </a:t>
            </a:r>
            <a:r>
              <a:rPr lang="en-US" sz="1100" dirty="0" smtClean="0"/>
              <a:t>earnings data</a:t>
            </a:r>
            <a:r>
              <a:rPr lang="en-US" sz="1100" dirty="0"/>
              <a:t>.</a:t>
            </a:r>
          </a:p>
        </p:txBody>
      </p:sp>
    </p:spTree>
    <p:extLst>
      <p:ext uri="{BB962C8B-B14F-4D97-AF65-F5344CB8AC3E}">
        <p14:creationId xmlns:p14="http://schemas.microsoft.com/office/powerpoint/2010/main" val="2164385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4B: Living Wage</a:t>
            </a:r>
            <a:endParaRPr lang="en-US" dirty="0"/>
          </a:p>
        </p:txBody>
      </p:sp>
      <p:sp>
        <p:nvSpPr>
          <p:cNvPr id="3" name="Content Placeholder 2"/>
          <p:cNvSpPr>
            <a:spLocks noGrp="1"/>
          </p:cNvSpPr>
          <p:nvPr>
            <p:ph idx="1"/>
          </p:nvPr>
        </p:nvSpPr>
        <p:spPr/>
        <p:txBody>
          <a:bodyPr/>
          <a:lstStyle/>
          <a:p>
            <a:r>
              <a:rPr lang="en-US" dirty="0" smtClean="0"/>
              <a:t>Increase all students who attained the living wage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22946638"/>
              </p:ext>
            </p:extLst>
          </p:nvPr>
        </p:nvGraphicFramePr>
        <p:xfrm>
          <a:off x="457198" y="3867486"/>
          <a:ext cx="8245013" cy="975360"/>
        </p:xfrm>
        <a:graphic>
          <a:graphicData uri="http://schemas.openxmlformats.org/drawingml/2006/table">
            <a:tbl>
              <a:tblPr firstRow="1" bandRow="1">
                <a:tableStyleId>{5C22544A-7EE6-4342-B048-85BDC9FD1C3A}</a:tableStyleId>
              </a:tblPr>
              <a:tblGrid>
                <a:gridCol w="1177859">
                  <a:extLst>
                    <a:ext uri="{9D8B030D-6E8A-4147-A177-3AD203B41FA5}">
                      <a16:colId xmlns:a16="http://schemas.microsoft.com/office/drawing/2014/main" val="3263790951"/>
                    </a:ext>
                  </a:extLst>
                </a:gridCol>
                <a:gridCol w="1177859">
                  <a:extLst>
                    <a:ext uri="{9D8B030D-6E8A-4147-A177-3AD203B41FA5}">
                      <a16:colId xmlns:a16="http://schemas.microsoft.com/office/drawing/2014/main" val="179688967"/>
                    </a:ext>
                  </a:extLst>
                </a:gridCol>
                <a:gridCol w="1177859">
                  <a:extLst>
                    <a:ext uri="{9D8B030D-6E8A-4147-A177-3AD203B41FA5}">
                      <a16:colId xmlns:a16="http://schemas.microsoft.com/office/drawing/2014/main" val="2447077651"/>
                    </a:ext>
                  </a:extLst>
                </a:gridCol>
                <a:gridCol w="1177859">
                  <a:extLst>
                    <a:ext uri="{9D8B030D-6E8A-4147-A177-3AD203B41FA5}">
                      <a16:colId xmlns:a16="http://schemas.microsoft.com/office/drawing/2014/main" val="1224440483"/>
                    </a:ext>
                  </a:extLst>
                </a:gridCol>
                <a:gridCol w="1177859">
                  <a:extLst>
                    <a:ext uri="{9D8B030D-6E8A-4147-A177-3AD203B41FA5}">
                      <a16:colId xmlns:a16="http://schemas.microsoft.com/office/drawing/2014/main" val="542633429"/>
                    </a:ext>
                  </a:extLst>
                </a:gridCol>
                <a:gridCol w="1177859">
                  <a:extLst>
                    <a:ext uri="{9D8B030D-6E8A-4147-A177-3AD203B41FA5}">
                      <a16:colId xmlns:a16="http://schemas.microsoft.com/office/drawing/2014/main" val="1060305947"/>
                    </a:ext>
                  </a:extLst>
                </a:gridCol>
                <a:gridCol w="1177859">
                  <a:extLst>
                    <a:ext uri="{9D8B030D-6E8A-4147-A177-3AD203B41FA5}">
                      <a16:colId xmlns:a16="http://schemas.microsoft.com/office/drawing/2014/main" val="3124497174"/>
                    </a:ext>
                  </a:extLst>
                </a:gridCol>
              </a:tblGrid>
              <a:tr h="370840">
                <a:tc>
                  <a:txBody>
                    <a:bodyPr/>
                    <a:lstStyle/>
                    <a:p>
                      <a:pPr algn="ctr"/>
                      <a:r>
                        <a:rPr lang="en-US" sz="1600" dirty="0" smtClean="0"/>
                        <a:t>2016-17</a:t>
                      </a:r>
                      <a:br>
                        <a:rPr lang="en-US" sz="1600" dirty="0" smtClean="0"/>
                      </a:br>
                      <a:r>
                        <a:rPr lang="en-US" sz="1600" dirty="0" smtClean="0"/>
                        <a:t>Baseline</a:t>
                      </a:r>
                      <a:endParaRPr lang="en-US" sz="1600" dirty="0"/>
                    </a:p>
                  </a:txBody>
                  <a:tcPr anchor="ctr"/>
                </a:tc>
                <a:tc>
                  <a:txBody>
                    <a:bodyPr/>
                    <a:lstStyle/>
                    <a:p>
                      <a:pPr algn="ctr"/>
                      <a:r>
                        <a:rPr lang="en-US" sz="1600" dirty="0" smtClean="0"/>
                        <a:t>2017-18</a:t>
                      </a:r>
                      <a:endParaRPr lang="en-US" sz="1600" dirty="0"/>
                    </a:p>
                  </a:txBody>
                  <a:tcPr anchor="ctr"/>
                </a:tc>
                <a:tc>
                  <a:txBody>
                    <a:bodyPr/>
                    <a:lstStyle/>
                    <a:p>
                      <a:pPr algn="ctr"/>
                      <a:r>
                        <a:rPr lang="en-US" sz="1600" dirty="0" smtClean="0"/>
                        <a:t>2018-19</a:t>
                      </a:r>
                      <a:endParaRPr lang="en-US" sz="1600" dirty="0"/>
                    </a:p>
                  </a:txBody>
                  <a:tcPr anchor="ctr">
                    <a:solidFill>
                      <a:schemeClr val="accent1">
                        <a:lumMod val="40000"/>
                        <a:lumOff val="60000"/>
                      </a:schemeClr>
                    </a:solidFill>
                  </a:tcPr>
                </a:tc>
                <a:tc>
                  <a:txBody>
                    <a:bodyPr/>
                    <a:lstStyle/>
                    <a:p>
                      <a:pPr algn="ctr"/>
                      <a:r>
                        <a:rPr lang="en-US" sz="1600" dirty="0" smtClean="0"/>
                        <a:t>2019-20</a:t>
                      </a:r>
                      <a:endParaRPr lang="en-US" sz="1600" dirty="0"/>
                    </a:p>
                  </a:txBody>
                  <a:tcPr anchor="ctr">
                    <a:solidFill>
                      <a:schemeClr val="accent1">
                        <a:lumMod val="40000"/>
                        <a:lumOff val="60000"/>
                      </a:schemeClr>
                    </a:solidFill>
                  </a:tcPr>
                </a:tc>
                <a:tc>
                  <a:txBody>
                    <a:bodyPr/>
                    <a:lstStyle/>
                    <a:p>
                      <a:pPr algn="ctr"/>
                      <a:r>
                        <a:rPr lang="en-US" sz="1600" dirty="0" smtClean="0"/>
                        <a:t>2020-21</a:t>
                      </a:r>
                      <a:endParaRPr lang="en-US" sz="1600" dirty="0"/>
                    </a:p>
                  </a:txBody>
                  <a:tcPr anchor="ctr">
                    <a:solidFill>
                      <a:schemeClr val="accent1">
                        <a:lumMod val="40000"/>
                        <a:lumOff val="60000"/>
                      </a:schemeClr>
                    </a:solidFill>
                  </a:tcPr>
                </a:tc>
                <a:tc>
                  <a:txBody>
                    <a:bodyPr/>
                    <a:lstStyle/>
                    <a:p>
                      <a:pPr algn="ctr"/>
                      <a:r>
                        <a:rPr lang="en-US" sz="1600" dirty="0" smtClean="0"/>
                        <a:t>2021-22</a:t>
                      </a:r>
                      <a:br>
                        <a:rPr lang="en-US" sz="1600" dirty="0" smtClean="0"/>
                      </a:br>
                      <a:r>
                        <a:rPr lang="en-US" sz="1600" dirty="0" smtClean="0"/>
                        <a:t>Goal</a:t>
                      </a:r>
                      <a:endParaRPr lang="en-US" sz="1600" dirty="0"/>
                    </a:p>
                  </a:txBody>
                  <a:tcPr anchor="ctr"/>
                </a:tc>
                <a:tc>
                  <a:txBody>
                    <a:bodyPr/>
                    <a:lstStyle/>
                    <a:p>
                      <a:pPr algn="ctr"/>
                      <a:r>
                        <a:rPr lang="en-US" dirty="0" smtClean="0"/>
                        <a:t>% Increase</a:t>
                      </a:r>
                      <a:br>
                        <a:rPr lang="en-US" dirty="0" smtClean="0"/>
                      </a:br>
                      <a:r>
                        <a:rPr lang="en-US" dirty="0" smtClean="0"/>
                        <a:t>Proposed</a:t>
                      </a:r>
                      <a:endParaRPr lang="en-US" dirty="0"/>
                    </a:p>
                  </a:txBody>
                  <a:tcPr anchor="ctr"/>
                </a:tc>
                <a:extLst>
                  <a:ext uri="{0D108BD9-81ED-4DB2-BD59-A6C34878D82A}">
                    <a16:rowId xmlns:a16="http://schemas.microsoft.com/office/drawing/2014/main" val="604696601"/>
                  </a:ext>
                </a:extLst>
              </a:tr>
              <a:tr h="370840">
                <a:tc>
                  <a:txBody>
                    <a:bodyPr/>
                    <a:lstStyle/>
                    <a:p>
                      <a:pPr algn="ctr"/>
                      <a:r>
                        <a:rPr lang="en-US" sz="2000" b="1" dirty="0" smtClean="0"/>
                        <a:t>57%</a:t>
                      </a:r>
                      <a:endParaRPr lang="en-US" sz="2000" b="1" dirty="0"/>
                    </a:p>
                  </a:txBody>
                  <a:tcPr anchor="ctr"/>
                </a:tc>
                <a:tc>
                  <a:txBody>
                    <a:bodyPr/>
                    <a:lstStyle/>
                    <a:p>
                      <a:pPr algn="ctr"/>
                      <a:r>
                        <a:rPr lang="en-US" sz="1600" dirty="0" smtClean="0"/>
                        <a:t>60%</a:t>
                      </a:r>
                      <a:endParaRPr lang="en-US" sz="1600" dirty="0"/>
                    </a:p>
                  </a:txBody>
                  <a:tcPr anchor="ctr"/>
                </a:tc>
                <a:tc>
                  <a:txBody>
                    <a:bodyPr/>
                    <a:lstStyle/>
                    <a:p>
                      <a:pPr algn="ctr"/>
                      <a:r>
                        <a:rPr lang="en-US" sz="1600" dirty="0" smtClean="0"/>
                        <a:t>60%</a:t>
                      </a:r>
                      <a:endParaRPr lang="en-US" sz="1600" dirty="0"/>
                    </a:p>
                  </a:txBody>
                  <a:tcPr anchor="ctr">
                    <a:solidFill>
                      <a:schemeClr val="accent1">
                        <a:lumMod val="20000"/>
                        <a:lumOff val="80000"/>
                      </a:schemeClr>
                    </a:solidFill>
                  </a:tcPr>
                </a:tc>
                <a:tc>
                  <a:txBody>
                    <a:bodyPr/>
                    <a:lstStyle/>
                    <a:p>
                      <a:pPr algn="ctr"/>
                      <a:r>
                        <a:rPr lang="en-US" sz="1600" dirty="0" smtClean="0"/>
                        <a:t>61%</a:t>
                      </a:r>
                      <a:endParaRPr lang="en-US" sz="1600" dirty="0"/>
                    </a:p>
                  </a:txBody>
                  <a:tcPr anchor="ctr">
                    <a:solidFill>
                      <a:schemeClr val="accent1">
                        <a:lumMod val="20000"/>
                        <a:lumOff val="80000"/>
                      </a:schemeClr>
                    </a:solidFill>
                  </a:tcPr>
                </a:tc>
                <a:tc>
                  <a:txBody>
                    <a:bodyPr/>
                    <a:lstStyle/>
                    <a:p>
                      <a:pPr algn="ctr"/>
                      <a:r>
                        <a:rPr lang="en-US" sz="1600" dirty="0" smtClean="0"/>
                        <a:t>62%</a:t>
                      </a:r>
                      <a:endParaRPr lang="en-US" sz="1600" dirty="0"/>
                    </a:p>
                  </a:txBody>
                  <a:tcPr anchor="ctr">
                    <a:solidFill>
                      <a:schemeClr val="accent1">
                        <a:lumMod val="20000"/>
                        <a:lumOff val="80000"/>
                      </a:schemeClr>
                    </a:solidFill>
                  </a:tcPr>
                </a:tc>
                <a:tc>
                  <a:txBody>
                    <a:bodyPr/>
                    <a:lstStyle/>
                    <a:p>
                      <a:pPr algn="ctr"/>
                      <a:r>
                        <a:rPr lang="en-US" sz="2000" b="1" dirty="0" smtClean="0"/>
                        <a:t>62%</a:t>
                      </a:r>
                      <a:endParaRPr lang="en-US" sz="2000" b="1" dirty="0"/>
                    </a:p>
                  </a:txBody>
                  <a:tcPr anchor="ctr"/>
                </a:tc>
                <a:tc>
                  <a:txBody>
                    <a:bodyPr/>
                    <a:lstStyle/>
                    <a:p>
                      <a:pPr algn="ctr"/>
                      <a:r>
                        <a:rPr lang="en-US" sz="2000" b="1" dirty="0" smtClean="0"/>
                        <a:t>5%</a:t>
                      </a:r>
                      <a:endParaRPr lang="en-US" sz="2000" b="1" dirty="0"/>
                    </a:p>
                  </a:txBody>
                  <a:tcPr anchor="ctr"/>
                </a:tc>
                <a:extLst>
                  <a:ext uri="{0D108BD9-81ED-4DB2-BD59-A6C34878D82A}">
                    <a16:rowId xmlns:a16="http://schemas.microsoft.com/office/drawing/2014/main" val="807870893"/>
                  </a:ext>
                </a:extLst>
              </a:tr>
            </a:tbl>
          </a:graphicData>
        </a:graphic>
      </p:graphicFrame>
      <p:sp>
        <p:nvSpPr>
          <p:cNvPr id="5" name="Content Placeholder 2"/>
          <p:cNvSpPr txBox="1">
            <a:spLocks/>
          </p:cNvSpPr>
          <p:nvPr/>
        </p:nvSpPr>
        <p:spPr>
          <a:xfrm>
            <a:off x="449180" y="4967303"/>
            <a:ext cx="8694820" cy="1529749"/>
          </a:xfrm>
          <a:prstGeom prst="rect">
            <a:avLst/>
          </a:prstGeom>
          <a:effectLst/>
        </p:spPr>
        <p:txBody>
          <a:bodyPr lIns="0" tIns="0" rIns="0" bIns="0">
            <a:noAutofit/>
          </a:bodyPr>
          <a:lstStyle>
            <a:lvl1pPr marL="257175" indent="-257175"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1pPr>
            <a:lvl2pPr marL="557213" indent="-214313"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2pPr>
            <a:lvl3pPr marL="857250" indent="-171450" algn="l" defTabSz="342900" rtl="0" eaLnBrk="1" latinLnBrk="0" hangingPunct="1">
              <a:spcBef>
                <a:spcPct val="20000"/>
              </a:spcBef>
              <a:spcAft>
                <a:spcPts val="450"/>
              </a:spcAft>
              <a:buClr>
                <a:schemeClr val="accent2"/>
              </a:buClr>
              <a:buSzPct val="100000"/>
              <a:buFont typeface="Arial" charset="0"/>
              <a:buChar char="•"/>
              <a:defRPr sz="2800" kern="1200">
                <a:solidFill>
                  <a:schemeClr val="tx1"/>
                </a:solidFill>
                <a:latin typeface="+mn-lt"/>
                <a:ea typeface="Brandon Text" charset="0"/>
                <a:cs typeface="Brandon Text" charset="0"/>
              </a:defRPr>
            </a:lvl3pPr>
            <a:lvl4pPr marL="12001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4pPr>
            <a:lvl5pPr marL="15430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a:lstStyle>
          <a:p>
            <a:r>
              <a:rPr lang="en-US" dirty="0" smtClean="0"/>
              <a:t>2016-17 to 2017-18: +3%</a:t>
            </a:r>
          </a:p>
          <a:p>
            <a:r>
              <a:rPr lang="en-US" sz="3400" dirty="0" smtClean="0"/>
              <a:t>Roughly 1-percentage point increase annually</a:t>
            </a:r>
            <a:endParaRPr lang="en-US" sz="3400" dirty="0"/>
          </a:p>
        </p:txBody>
      </p:sp>
      <p:sp>
        <p:nvSpPr>
          <p:cNvPr id="6" name="Rectangle 5"/>
          <p:cNvSpPr/>
          <p:nvPr/>
        </p:nvSpPr>
        <p:spPr>
          <a:xfrm>
            <a:off x="2696599" y="6236526"/>
            <a:ext cx="4572000" cy="430887"/>
          </a:xfrm>
          <a:prstGeom prst="rect">
            <a:avLst/>
          </a:prstGeom>
        </p:spPr>
        <p:txBody>
          <a:bodyPr>
            <a:spAutoFit/>
          </a:bodyPr>
          <a:lstStyle/>
          <a:p>
            <a:r>
              <a:rPr lang="en-US" sz="1100" dirty="0"/>
              <a:t>Note: NOVA lists 2016-17 as baseline but system will be relying on 2015-16 for baseline due to the lag in </a:t>
            </a:r>
            <a:r>
              <a:rPr lang="en-US" sz="1100" dirty="0" smtClean="0"/>
              <a:t>wage </a:t>
            </a:r>
            <a:r>
              <a:rPr lang="en-US" sz="1100" dirty="0"/>
              <a:t>data.</a:t>
            </a:r>
          </a:p>
        </p:txBody>
      </p:sp>
    </p:spTree>
    <p:extLst>
      <p:ext uri="{BB962C8B-B14F-4D97-AF65-F5344CB8AC3E}">
        <p14:creationId xmlns:p14="http://schemas.microsoft.com/office/powerpoint/2010/main" val="2194126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4C: </a:t>
            </a:r>
            <a:br>
              <a:rPr lang="en-US" dirty="0" smtClean="0"/>
            </a:br>
            <a:r>
              <a:rPr lang="en-US" dirty="0" smtClean="0"/>
              <a:t>Employed in Field of Study</a:t>
            </a:r>
            <a:endParaRPr lang="en-US" dirty="0"/>
          </a:p>
        </p:txBody>
      </p:sp>
      <p:sp>
        <p:nvSpPr>
          <p:cNvPr id="3" name="Content Placeholder 2"/>
          <p:cNvSpPr>
            <a:spLocks noGrp="1"/>
          </p:cNvSpPr>
          <p:nvPr>
            <p:ph idx="1"/>
          </p:nvPr>
        </p:nvSpPr>
        <p:spPr/>
        <p:txBody>
          <a:bodyPr/>
          <a:lstStyle/>
          <a:p>
            <a:r>
              <a:rPr lang="en-US" dirty="0" smtClean="0"/>
              <a:t>Increase all students with a job closely related to their field of study</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38719683"/>
              </p:ext>
            </p:extLst>
          </p:nvPr>
        </p:nvGraphicFramePr>
        <p:xfrm>
          <a:off x="457198" y="3867486"/>
          <a:ext cx="8245013" cy="975360"/>
        </p:xfrm>
        <a:graphic>
          <a:graphicData uri="http://schemas.openxmlformats.org/drawingml/2006/table">
            <a:tbl>
              <a:tblPr firstRow="1" bandRow="1">
                <a:tableStyleId>{5C22544A-7EE6-4342-B048-85BDC9FD1C3A}</a:tableStyleId>
              </a:tblPr>
              <a:tblGrid>
                <a:gridCol w="1177859">
                  <a:extLst>
                    <a:ext uri="{9D8B030D-6E8A-4147-A177-3AD203B41FA5}">
                      <a16:colId xmlns:a16="http://schemas.microsoft.com/office/drawing/2014/main" val="3263790951"/>
                    </a:ext>
                  </a:extLst>
                </a:gridCol>
                <a:gridCol w="1177859">
                  <a:extLst>
                    <a:ext uri="{9D8B030D-6E8A-4147-A177-3AD203B41FA5}">
                      <a16:colId xmlns:a16="http://schemas.microsoft.com/office/drawing/2014/main" val="179688967"/>
                    </a:ext>
                  </a:extLst>
                </a:gridCol>
                <a:gridCol w="1177859">
                  <a:extLst>
                    <a:ext uri="{9D8B030D-6E8A-4147-A177-3AD203B41FA5}">
                      <a16:colId xmlns:a16="http://schemas.microsoft.com/office/drawing/2014/main" val="2447077651"/>
                    </a:ext>
                  </a:extLst>
                </a:gridCol>
                <a:gridCol w="1177859">
                  <a:extLst>
                    <a:ext uri="{9D8B030D-6E8A-4147-A177-3AD203B41FA5}">
                      <a16:colId xmlns:a16="http://schemas.microsoft.com/office/drawing/2014/main" val="1224440483"/>
                    </a:ext>
                  </a:extLst>
                </a:gridCol>
                <a:gridCol w="1177859">
                  <a:extLst>
                    <a:ext uri="{9D8B030D-6E8A-4147-A177-3AD203B41FA5}">
                      <a16:colId xmlns:a16="http://schemas.microsoft.com/office/drawing/2014/main" val="542633429"/>
                    </a:ext>
                  </a:extLst>
                </a:gridCol>
                <a:gridCol w="1177859">
                  <a:extLst>
                    <a:ext uri="{9D8B030D-6E8A-4147-A177-3AD203B41FA5}">
                      <a16:colId xmlns:a16="http://schemas.microsoft.com/office/drawing/2014/main" val="1060305947"/>
                    </a:ext>
                  </a:extLst>
                </a:gridCol>
                <a:gridCol w="1177859">
                  <a:extLst>
                    <a:ext uri="{9D8B030D-6E8A-4147-A177-3AD203B41FA5}">
                      <a16:colId xmlns:a16="http://schemas.microsoft.com/office/drawing/2014/main" val="3124497174"/>
                    </a:ext>
                  </a:extLst>
                </a:gridCol>
              </a:tblGrid>
              <a:tr h="370840">
                <a:tc>
                  <a:txBody>
                    <a:bodyPr/>
                    <a:lstStyle/>
                    <a:p>
                      <a:pPr algn="ctr"/>
                      <a:r>
                        <a:rPr lang="en-US" sz="1600" dirty="0" smtClean="0"/>
                        <a:t>2016-17</a:t>
                      </a:r>
                      <a:br>
                        <a:rPr lang="en-US" sz="1600" dirty="0" smtClean="0"/>
                      </a:br>
                      <a:r>
                        <a:rPr lang="en-US" sz="1600" dirty="0" smtClean="0"/>
                        <a:t>Baseline</a:t>
                      </a:r>
                      <a:endParaRPr lang="en-US" sz="1600" dirty="0"/>
                    </a:p>
                  </a:txBody>
                  <a:tcPr anchor="ctr"/>
                </a:tc>
                <a:tc>
                  <a:txBody>
                    <a:bodyPr/>
                    <a:lstStyle/>
                    <a:p>
                      <a:pPr algn="ctr"/>
                      <a:r>
                        <a:rPr lang="en-US" sz="1600" dirty="0" smtClean="0"/>
                        <a:t>2017-18</a:t>
                      </a:r>
                      <a:endParaRPr lang="en-US" sz="1600" dirty="0"/>
                    </a:p>
                  </a:txBody>
                  <a:tcPr anchor="ctr"/>
                </a:tc>
                <a:tc>
                  <a:txBody>
                    <a:bodyPr/>
                    <a:lstStyle/>
                    <a:p>
                      <a:pPr algn="ctr"/>
                      <a:r>
                        <a:rPr lang="en-US" sz="1600" dirty="0" smtClean="0"/>
                        <a:t>2018-19</a:t>
                      </a:r>
                      <a:endParaRPr lang="en-US" sz="1600" dirty="0"/>
                    </a:p>
                  </a:txBody>
                  <a:tcPr anchor="ctr">
                    <a:solidFill>
                      <a:schemeClr val="accent1">
                        <a:lumMod val="40000"/>
                        <a:lumOff val="60000"/>
                      </a:schemeClr>
                    </a:solidFill>
                  </a:tcPr>
                </a:tc>
                <a:tc>
                  <a:txBody>
                    <a:bodyPr/>
                    <a:lstStyle/>
                    <a:p>
                      <a:pPr algn="ctr"/>
                      <a:r>
                        <a:rPr lang="en-US" sz="1600" dirty="0" smtClean="0"/>
                        <a:t>2019-20</a:t>
                      </a:r>
                      <a:endParaRPr lang="en-US" sz="1600" dirty="0"/>
                    </a:p>
                  </a:txBody>
                  <a:tcPr anchor="ctr">
                    <a:solidFill>
                      <a:schemeClr val="accent1">
                        <a:lumMod val="40000"/>
                        <a:lumOff val="60000"/>
                      </a:schemeClr>
                    </a:solidFill>
                  </a:tcPr>
                </a:tc>
                <a:tc>
                  <a:txBody>
                    <a:bodyPr/>
                    <a:lstStyle/>
                    <a:p>
                      <a:pPr algn="ctr"/>
                      <a:r>
                        <a:rPr lang="en-US" sz="1600" dirty="0" smtClean="0"/>
                        <a:t>2020-21</a:t>
                      </a:r>
                      <a:endParaRPr lang="en-US" sz="1600" dirty="0"/>
                    </a:p>
                  </a:txBody>
                  <a:tcPr anchor="ctr">
                    <a:solidFill>
                      <a:schemeClr val="accent1">
                        <a:lumMod val="40000"/>
                        <a:lumOff val="60000"/>
                      </a:schemeClr>
                    </a:solidFill>
                  </a:tcPr>
                </a:tc>
                <a:tc>
                  <a:txBody>
                    <a:bodyPr/>
                    <a:lstStyle/>
                    <a:p>
                      <a:pPr algn="ctr"/>
                      <a:r>
                        <a:rPr lang="en-US" sz="1600" dirty="0" smtClean="0"/>
                        <a:t>2021-22</a:t>
                      </a:r>
                      <a:br>
                        <a:rPr lang="en-US" sz="1600" dirty="0" smtClean="0"/>
                      </a:br>
                      <a:r>
                        <a:rPr lang="en-US" sz="1600" dirty="0" smtClean="0"/>
                        <a:t>Goal</a:t>
                      </a:r>
                      <a:endParaRPr lang="en-US" sz="1600" dirty="0"/>
                    </a:p>
                  </a:txBody>
                  <a:tcPr anchor="ctr"/>
                </a:tc>
                <a:tc>
                  <a:txBody>
                    <a:bodyPr/>
                    <a:lstStyle/>
                    <a:p>
                      <a:pPr algn="ctr"/>
                      <a:r>
                        <a:rPr lang="en-US" dirty="0" smtClean="0"/>
                        <a:t>% Increase</a:t>
                      </a:r>
                      <a:br>
                        <a:rPr lang="en-US" dirty="0" smtClean="0"/>
                      </a:br>
                      <a:r>
                        <a:rPr lang="en-US" dirty="0" smtClean="0"/>
                        <a:t>Proposed</a:t>
                      </a:r>
                      <a:endParaRPr lang="en-US" dirty="0"/>
                    </a:p>
                  </a:txBody>
                  <a:tcPr anchor="ctr"/>
                </a:tc>
                <a:extLst>
                  <a:ext uri="{0D108BD9-81ED-4DB2-BD59-A6C34878D82A}">
                    <a16:rowId xmlns:a16="http://schemas.microsoft.com/office/drawing/2014/main" val="604696601"/>
                  </a:ext>
                </a:extLst>
              </a:tr>
              <a:tr h="370840">
                <a:tc>
                  <a:txBody>
                    <a:bodyPr/>
                    <a:lstStyle/>
                    <a:p>
                      <a:pPr algn="ctr"/>
                      <a:r>
                        <a:rPr lang="en-US" sz="2000" b="1" dirty="0" smtClean="0"/>
                        <a:t>86%</a:t>
                      </a:r>
                      <a:endParaRPr lang="en-US" sz="2000" b="1" dirty="0"/>
                    </a:p>
                  </a:txBody>
                  <a:tcPr anchor="ctr"/>
                </a:tc>
                <a:tc>
                  <a:txBody>
                    <a:bodyPr/>
                    <a:lstStyle/>
                    <a:p>
                      <a:pPr algn="ctr"/>
                      <a:r>
                        <a:rPr lang="en-US" sz="1600" dirty="0" smtClean="0"/>
                        <a:t>83%</a:t>
                      </a:r>
                      <a:endParaRPr lang="en-US" sz="1600" dirty="0"/>
                    </a:p>
                  </a:txBody>
                  <a:tcPr anchor="ctr"/>
                </a:tc>
                <a:tc>
                  <a:txBody>
                    <a:bodyPr/>
                    <a:lstStyle/>
                    <a:p>
                      <a:pPr algn="ctr"/>
                      <a:r>
                        <a:rPr lang="en-US" sz="1600" dirty="0" smtClean="0"/>
                        <a:t>84%</a:t>
                      </a:r>
                      <a:endParaRPr lang="en-US" sz="1600" dirty="0"/>
                    </a:p>
                  </a:txBody>
                  <a:tcPr anchor="ctr">
                    <a:solidFill>
                      <a:schemeClr val="accent1">
                        <a:lumMod val="20000"/>
                        <a:lumOff val="80000"/>
                      </a:schemeClr>
                    </a:solidFill>
                  </a:tcPr>
                </a:tc>
                <a:tc>
                  <a:txBody>
                    <a:bodyPr/>
                    <a:lstStyle/>
                    <a:p>
                      <a:pPr algn="ctr"/>
                      <a:r>
                        <a:rPr lang="en-US" sz="1600" dirty="0" smtClean="0"/>
                        <a:t>85%</a:t>
                      </a:r>
                      <a:endParaRPr lang="en-US" sz="1600" dirty="0"/>
                    </a:p>
                  </a:txBody>
                  <a:tcPr anchor="ctr">
                    <a:solidFill>
                      <a:schemeClr val="accent1">
                        <a:lumMod val="20000"/>
                        <a:lumOff val="80000"/>
                      </a:schemeClr>
                    </a:solidFill>
                  </a:tcPr>
                </a:tc>
                <a:tc>
                  <a:txBody>
                    <a:bodyPr/>
                    <a:lstStyle/>
                    <a:p>
                      <a:pPr algn="ctr"/>
                      <a:r>
                        <a:rPr lang="en-US" sz="1600" dirty="0" smtClean="0"/>
                        <a:t>87%</a:t>
                      </a:r>
                      <a:endParaRPr lang="en-US" sz="1600" dirty="0"/>
                    </a:p>
                  </a:txBody>
                  <a:tcPr anchor="ctr">
                    <a:solidFill>
                      <a:schemeClr val="accent1">
                        <a:lumMod val="20000"/>
                        <a:lumOff val="80000"/>
                      </a:schemeClr>
                    </a:solidFill>
                  </a:tcPr>
                </a:tc>
                <a:tc>
                  <a:txBody>
                    <a:bodyPr/>
                    <a:lstStyle/>
                    <a:p>
                      <a:pPr algn="ctr"/>
                      <a:r>
                        <a:rPr lang="en-US" sz="2000" b="1" dirty="0" smtClean="0"/>
                        <a:t>88%</a:t>
                      </a:r>
                      <a:endParaRPr lang="en-US" sz="2000" b="1" dirty="0"/>
                    </a:p>
                  </a:txBody>
                  <a:tcPr anchor="ctr"/>
                </a:tc>
                <a:tc>
                  <a:txBody>
                    <a:bodyPr/>
                    <a:lstStyle/>
                    <a:p>
                      <a:pPr algn="ctr"/>
                      <a:r>
                        <a:rPr lang="en-US" sz="2000" b="1" dirty="0" smtClean="0"/>
                        <a:t>2%</a:t>
                      </a:r>
                      <a:endParaRPr lang="en-US" sz="2000" b="1" dirty="0"/>
                    </a:p>
                  </a:txBody>
                  <a:tcPr anchor="ctr"/>
                </a:tc>
                <a:extLst>
                  <a:ext uri="{0D108BD9-81ED-4DB2-BD59-A6C34878D82A}">
                    <a16:rowId xmlns:a16="http://schemas.microsoft.com/office/drawing/2014/main" val="807870893"/>
                  </a:ext>
                </a:extLst>
              </a:tr>
            </a:tbl>
          </a:graphicData>
        </a:graphic>
      </p:graphicFrame>
      <p:sp>
        <p:nvSpPr>
          <p:cNvPr id="5" name="Content Placeholder 2"/>
          <p:cNvSpPr txBox="1">
            <a:spLocks/>
          </p:cNvSpPr>
          <p:nvPr/>
        </p:nvSpPr>
        <p:spPr>
          <a:xfrm>
            <a:off x="449180" y="4967303"/>
            <a:ext cx="8694820" cy="1529749"/>
          </a:xfrm>
          <a:prstGeom prst="rect">
            <a:avLst/>
          </a:prstGeom>
          <a:effectLst/>
        </p:spPr>
        <p:txBody>
          <a:bodyPr lIns="0" tIns="0" rIns="0" bIns="0">
            <a:noAutofit/>
          </a:bodyPr>
          <a:lstStyle>
            <a:lvl1pPr marL="257175" indent="-257175"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1pPr>
            <a:lvl2pPr marL="557213" indent="-214313"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2pPr>
            <a:lvl3pPr marL="857250" indent="-171450" algn="l" defTabSz="342900" rtl="0" eaLnBrk="1" latinLnBrk="0" hangingPunct="1">
              <a:spcBef>
                <a:spcPct val="20000"/>
              </a:spcBef>
              <a:spcAft>
                <a:spcPts val="450"/>
              </a:spcAft>
              <a:buClr>
                <a:schemeClr val="accent2"/>
              </a:buClr>
              <a:buSzPct val="100000"/>
              <a:buFont typeface="Arial" charset="0"/>
              <a:buChar char="•"/>
              <a:defRPr sz="2800" kern="1200">
                <a:solidFill>
                  <a:schemeClr val="tx1"/>
                </a:solidFill>
                <a:latin typeface="+mn-lt"/>
                <a:ea typeface="Brandon Text" charset="0"/>
                <a:cs typeface="Brandon Text" charset="0"/>
              </a:defRPr>
            </a:lvl3pPr>
            <a:lvl4pPr marL="12001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4pPr>
            <a:lvl5pPr marL="15430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a:lstStyle>
          <a:p>
            <a:r>
              <a:rPr lang="en-US" dirty="0" smtClean="0"/>
              <a:t>2016-17 to 2017-18: -3%</a:t>
            </a:r>
          </a:p>
          <a:p>
            <a:r>
              <a:rPr lang="en-US" sz="3400" dirty="0" smtClean="0"/>
              <a:t>~1-percentage point increase annually</a:t>
            </a:r>
            <a:endParaRPr lang="en-US" sz="3400" dirty="0"/>
          </a:p>
        </p:txBody>
      </p:sp>
      <p:sp>
        <p:nvSpPr>
          <p:cNvPr id="7" name="Rectangle 6"/>
          <p:cNvSpPr/>
          <p:nvPr/>
        </p:nvSpPr>
        <p:spPr>
          <a:xfrm>
            <a:off x="333480" y="6227747"/>
            <a:ext cx="6790334" cy="538609"/>
          </a:xfrm>
          <a:prstGeom prst="rect">
            <a:avLst/>
          </a:prstGeom>
        </p:spPr>
        <p:txBody>
          <a:bodyPr wrap="square">
            <a:spAutoFit/>
          </a:bodyPr>
          <a:lstStyle/>
          <a:p>
            <a:r>
              <a:rPr lang="en-US" sz="1100" dirty="0" smtClean="0"/>
              <a:t>Source: CTE Outcomes Survey Note</a:t>
            </a:r>
            <a:r>
              <a:rPr lang="en-US" sz="1100" dirty="0"/>
              <a:t>: NOVA lists 2016-17 as baseline but system will be relying on </a:t>
            </a:r>
            <a:r>
              <a:rPr lang="en-US" sz="1100" dirty="0" smtClean="0"/>
              <a:t>2014-15 </a:t>
            </a:r>
            <a:r>
              <a:rPr lang="en-US" sz="1100" dirty="0"/>
              <a:t>for baseline due to the lag in wage data</a:t>
            </a:r>
            <a:r>
              <a:rPr lang="en-US" dirty="0"/>
              <a:t>.</a:t>
            </a:r>
          </a:p>
        </p:txBody>
      </p:sp>
    </p:spTree>
    <p:extLst>
      <p:ext uri="{BB962C8B-B14F-4D97-AF65-F5344CB8AC3E}">
        <p14:creationId xmlns:p14="http://schemas.microsoft.com/office/powerpoint/2010/main" val="7309696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5: Equity</a:t>
            </a:r>
            <a:endParaRPr lang="en-US" dirty="0"/>
          </a:p>
        </p:txBody>
      </p:sp>
      <p:sp>
        <p:nvSpPr>
          <p:cNvPr id="3" name="Content Placeholder 2"/>
          <p:cNvSpPr>
            <a:spLocks noGrp="1"/>
          </p:cNvSpPr>
          <p:nvPr>
            <p:ph idx="1"/>
          </p:nvPr>
        </p:nvSpPr>
        <p:spPr/>
        <p:txBody>
          <a:bodyPr>
            <a:normAutofit fontScale="77500" lnSpcReduction="20000"/>
          </a:bodyPr>
          <a:lstStyle/>
          <a:p>
            <a:r>
              <a:rPr lang="en-US" u="sng" dirty="0" smtClean="0"/>
              <a:t>System goal:</a:t>
            </a:r>
            <a:r>
              <a:rPr lang="en-US" dirty="0" smtClean="0"/>
              <a:t> Reduce equity gaps to cut achievement gaps by 40% within 5 years and closing those gaps within 10 years</a:t>
            </a:r>
          </a:p>
          <a:p>
            <a:r>
              <a:rPr lang="en-US" dirty="0"/>
              <a:t>S</a:t>
            </a:r>
            <a:r>
              <a:rPr lang="en-US" dirty="0" smtClean="0"/>
              <a:t>et </a:t>
            </a:r>
            <a:r>
              <a:rPr lang="en-US" dirty="0"/>
              <a:t>equity goals for all DI groups </a:t>
            </a:r>
            <a:r>
              <a:rPr lang="en-US" dirty="0" smtClean="0"/>
              <a:t>(goals 1-4)</a:t>
            </a:r>
            <a:endParaRPr lang="en-US" dirty="0"/>
          </a:p>
          <a:p>
            <a:r>
              <a:rPr lang="en-US" dirty="0" smtClean="0"/>
              <a:t>No alignment with Equity Plan (Student Equity &amp; Achievement (SEA)) metrics</a:t>
            </a:r>
          </a:p>
          <a:p>
            <a:pPr lvl="1"/>
            <a:r>
              <a:rPr lang="en-US" dirty="0" smtClean="0"/>
              <a:t>Sets three-year goals</a:t>
            </a:r>
          </a:p>
          <a:p>
            <a:pPr lvl="1"/>
            <a:r>
              <a:rPr lang="en-US" dirty="0"/>
              <a:t>D</a:t>
            </a:r>
            <a:r>
              <a:rPr lang="en-US" dirty="0" smtClean="0"/>
              <a:t>ue June 30, 2019</a:t>
            </a:r>
          </a:p>
        </p:txBody>
      </p:sp>
      <p:sp>
        <p:nvSpPr>
          <p:cNvPr id="5" name="Rectangle 4"/>
          <p:cNvSpPr/>
          <p:nvPr/>
        </p:nvSpPr>
        <p:spPr>
          <a:xfrm>
            <a:off x="457200" y="6339155"/>
            <a:ext cx="2784737" cy="261610"/>
          </a:xfrm>
          <a:prstGeom prst="rect">
            <a:avLst/>
          </a:prstGeom>
        </p:spPr>
        <p:txBody>
          <a:bodyPr wrap="none">
            <a:spAutoFit/>
          </a:bodyPr>
          <a:lstStyle/>
          <a:p>
            <a:r>
              <a:rPr lang="en-US" sz="1100" dirty="0" smtClean="0"/>
              <a:t>Note: DI=Disproportionately impacted</a:t>
            </a:r>
            <a:endParaRPr lang="en-US" sz="1100" dirty="0"/>
          </a:p>
        </p:txBody>
      </p:sp>
    </p:spTree>
    <p:extLst>
      <p:ext uri="{BB962C8B-B14F-4D97-AF65-F5344CB8AC3E}">
        <p14:creationId xmlns:p14="http://schemas.microsoft.com/office/powerpoint/2010/main" val="9342754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6: Regional Achievement</a:t>
            </a:r>
            <a:endParaRPr lang="en-US" dirty="0"/>
          </a:p>
        </p:txBody>
      </p:sp>
      <p:sp>
        <p:nvSpPr>
          <p:cNvPr id="3" name="Content Placeholder 2"/>
          <p:cNvSpPr>
            <a:spLocks noGrp="1"/>
          </p:cNvSpPr>
          <p:nvPr>
            <p:ph idx="1"/>
          </p:nvPr>
        </p:nvSpPr>
        <p:spPr/>
        <p:txBody>
          <a:bodyPr>
            <a:normAutofit fontScale="92500" lnSpcReduction="20000"/>
          </a:bodyPr>
          <a:lstStyle/>
          <a:p>
            <a:r>
              <a:rPr lang="en-US" u="sng" dirty="0" smtClean="0"/>
              <a:t>System goal:</a:t>
            </a:r>
            <a:r>
              <a:rPr lang="en-US" dirty="0" smtClean="0"/>
              <a:t> Reduce regional achievement gaps across all above measures by fully closing regional gaps within 10 years</a:t>
            </a:r>
          </a:p>
          <a:p>
            <a:r>
              <a:rPr lang="en-US" dirty="0" smtClean="0"/>
              <a:t>Emphasis on colleges located in regions with lowest adult educational attainment</a:t>
            </a:r>
          </a:p>
          <a:p>
            <a:r>
              <a:rPr lang="en-US" dirty="0" smtClean="0"/>
              <a:t>No local directive from CCCCO </a:t>
            </a:r>
            <a:endParaRPr lang="en-US" dirty="0"/>
          </a:p>
        </p:txBody>
      </p:sp>
    </p:spTree>
    <p:extLst>
      <p:ext uri="{BB962C8B-B14F-4D97-AF65-F5344CB8AC3E}">
        <p14:creationId xmlns:p14="http://schemas.microsoft.com/office/powerpoint/2010/main" val="34159674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Equity Goals &amp; Next Steps</a:t>
            </a:r>
            <a:endParaRPr lang="en-US" dirty="0"/>
          </a:p>
        </p:txBody>
      </p:sp>
      <p:sp>
        <p:nvSpPr>
          <p:cNvPr id="3" name="Content Placeholder 2"/>
          <p:cNvSpPr>
            <a:spLocks noGrp="1"/>
          </p:cNvSpPr>
          <p:nvPr>
            <p:ph idx="1"/>
          </p:nvPr>
        </p:nvSpPr>
        <p:spPr/>
        <p:txBody>
          <a:bodyPr/>
          <a:lstStyle/>
          <a:p>
            <a:r>
              <a:rPr lang="en-US" dirty="0" smtClean="0"/>
              <a:t>Vision for Success data</a:t>
            </a:r>
          </a:p>
          <a:p>
            <a:pPr lvl="1"/>
            <a:r>
              <a:rPr lang="en-US" dirty="0" smtClean="0"/>
              <a:t>March 27 upload</a:t>
            </a:r>
          </a:p>
          <a:p>
            <a:pPr lvl="1"/>
            <a:r>
              <a:rPr lang="en-US" dirty="0" smtClean="0"/>
              <a:t>Disproportionate impact analysis</a:t>
            </a:r>
          </a:p>
          <a:p>
            <a:r>
              <a:rPr lang="en-US" dirty="0" smtClean="0"/>
              <a:t>Office of Equity to take lead</a:t>
            </a:r>
          </a:p>
          <a:p>
            <a:r>
              <a:rPr lang="en-US" dirty="0" smtClean="0"/>
              <a:t>College discussion &amp; feedback</a:t>
            </a:r>
          </a:p>
          <a:p>
            <a:pPr lvl="1"/>
            <a:endParaRPr lang="en-US" dirty="0"/>
          </a:p>
        </p:txBody>
      </p:sp>
    </p:spTree>
    <p:extLst>
      <p:ext uri="{BB962C8B-B14F-4D97-AF65-F5344CB8AC3E}">
        <p14:creationId xmlns:p14="http://schemas.microsoft.com/office/powerpoint/2010/main" val="353182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Text Placeholder 2"/>
          <p:cNvSpPr>
            <a:spLocks noGrp="1"/>
          </p:cNvSpPr>
          <p:nvPr>
            <p:ph type="body" sz="quarter" idx="10"/>
          </p:nvPr>
        </p:nvSpPr>
        <p:spPr/>
        <p:txBody>
          <a:bodyPr/>
          <a:lstStyle/>
          <a:p>
            <a:r>
              <a:rPr lang="en-US" dirty="0" smtClean="0"/>
              <a:t>Elaine Kuo</a:t>
            </a:r>
          </a:p>
          <a:p>
            <a:r>
              <a:rPr lang="en-US" i="1" dirty="0" smtClean="0"/>
              <a:t>College Researcher</a:t>
            </a:r>
            <a:endParaRPr lang="en-US" i="1" dirty="0"/>
          </a:p>
          <a:p>
            <a:r>
              <a:rPr lang="en-US" dirty="0" smtClean="0"/>
              <a:t>kuoelaine@foothill.edu</a:t>
            </a:r>
            <a:endParaRPr lang="en-US" dirty="0"/>
          </a:p>
          <a:p>
            <a:r>
              <a:rPr lang="en-US" dirty="0" smtClean="0"/>
              <a:t>650.949.6198</a:t>
            </a:r>
            <a:endParaRPr lang="en-US" dirty="0"/>
          </a:p>
          <a:p>
            <a:endParaRPr lang="en-US" dirty="0"/>
          </a:p>
          <a:p>
            <a:r>
              <a:rPr lang="en-US" b="1" dirty="0" smtClean="0">
                <a:solidFill>
                  <a:srgbClr val="FFC000"/>
                </a:solidFill>
              </a:rPr>
              <a:t>foothill.edu</a:t>
            </a:r>
            <a:endParaRPr lang="en-US" b="1" dirty="0">
              <a:solidFill>
                <a:srgbClr val="FFC000"/>
              </a:solidFill>
            </a:endParaRPr>
          </a:p>
        </p:txBody>
      </p:sp>
    </p:spTree>
    <p:extLst>
      <p:ext uri="{BB962C8B-B14F-4D97-AF65-F5344CB8AC3E}">
        <p14:creationId xmlns:p14="http://schemas.microsoft.com/office/powerpoint/2010/main" val="446787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Context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Colleges to set goals (1-5) locally</a:t>
            </a:r>
          </a:p>
          <a:p>
            <a:r>
              <a:rPr lang="en-US" dirty="0" smtClean="0"/>
              <a:t>Establish goal benchmarks </a:t>
            </a:r>
          </a:p>
          <a:p>
            <a:pPr lvl="1"/>
            <a:r>
              <a:rPr lang="en-US" dirty="0" smtClean="0"/>
              <a:t>Baseline: 2016-17</a:t>
            </a:r>
          </a:p>
          <a:p>
            <a:pPr lvl="1"/>
            <a:r>
              <a:rPr lang="en-US" dirty="0" smtClean="0"/>
              <a:t>Goal year: 2021-22</a:t>
            </a:r>
          </a:p>
          <a:p>
            <a:r>
              <a:rPr lang="en-US" dirty="0" smtClean="0"/>
              <a:t>Alignment with ACCJC annual report</a:t>
            </a:r>
          </a:p>
          <a:p>
            <a:r>
              <a:rPr lang="en-US" dirty="0" smtClean="0"/>
              <a:t>Board approval needed</a:t>
            </a:r>
          </a:p>
          <a:p>
            <a:r>
              <a:rPr lang="en-US" dirty="0" smtClean="0"/>
              <a:t>State submission by May 31, 2019</a:t>
            </a:r>
            <a:endParaRPr lang="en-US" dirty="0"/>
          </a:p>
        </p:txBody>
      </p:sp>
    </p:spTree>
    <p:extLst>
      <p:ext uri="{BB962C8B-B14F-4D97-AF65-F5344CB8AC3E}">
        <p14:creationId xmlns:p14="http://schemas.microsoft.com/office/powerpoint/2010/main" val="185461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Goal-Setting Accountability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a:t>Chancellor’s Office may direct up to 1% of apportionment funds to be spent on supporting the locally set goals</a:t>
            </a:r>
          </a:p>
          <a:p>
            <a:r>
              <a:rPr lang="en-US" dirty="0"/>
              <a:t>State will report out on progress</a:t>
            </a:r>
          </a:p>
          <a:p>
            <a:pPr lvl="1"/>
            <a:r>
              <a:rPr lang="en-US" dirty="0"/>
              <a:t>Legislature </a:t>
            </a:r>
          </a:p>
          <a:p>
            <a:pPr lvl="1"/>
            <a:r>
              <a:rPr lang="en-US" dirty="0"/>
              <a:t>Department of Finance</a:t>
            </a:r>
          </a:p>
          <a:p>
            <a:pPr lvl="1"/>
            <a:r>
              <a:rPr lang="en-US" dirty="0"/>
              <a:t>On or before July 1, </a:t>
            </a:r>
            <a:r>
              <a:rPr lang="en-US" dirty="0" smtClean="0"/>
              <a:t>2022</a:t>
            </a:r>
            <a:endParaRPr lang="en-US" dirty="0"/>
          </a:p>
        </p:txBody>
      </p:sp>
    </p:spTree>
    <p:extLst>
      <p:ext uri="{BB962C8B-B14F-4D97-AF65-F5344CB8AC3E}">
        <p14:creationId xmlns:p14="http://schemas.microsoft.com/office/powerpoint/2010/main" val="2136720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Goal Setting Process</a:t>
            </a:r>
            <a:endParaRPr lang="en-US" dirty="0"/>
          </a:p>
        </p:txBody>
      </p:sp>
      <p:sp>
        <p:nvSpPr>
          <p:cNvPr id="3" name="Content Placeholder 2"/>
          <p:cNvSpPr>
            <a:spLocks noGrp="1"/>
          </p:cNvSpPr>
          <p:nvPr>
            <p:ph idx="1"/>
          </p:nvPr>
        </p:nvSpPr>
        <p:spPr/>
        <p:txBody>
          <a:bodyPr/>
          <a:lstStyle/>
          <a:p>
            <a:r>
              <a:rPr lang="en-US" dirty="0"/>
              <a:t>April 19</a:t>
            </a:r>
            <a:r>
              <a:rPr lang="en-US" baseline="30000" dirty="0"/>
              <a:t>th</a:t>
            </a:r>
            <a:r>
              <a:rPr lang="en-US" dirty="0"/>
              <a:t> – First Read by the College Advisory Council</a:t>
            </a:r>
          </a:p>
          <a:p>
            <a:r>
              <a:rPr lang="en-US" dirty="0"/>
              <a:t>April 26</a:t>
            </a:r>
            <a:r>
              <a:rPr lang="en-US" baseline="30000" dirty="0"/>
              <a:t>th</a:t>
            </a:r>
            <a:r>
              <a:rPr lang="en-US" dirty="0"/>
              <a:t> – Second Read and Vote for Approval</a:t>
            </a:r>
          </a:p>
          <a:p>
            <a:r>
              <a:rPr lang="en-US" dirty="0"/>
              <a:t>May 6</a:t>
            </a:r>
            <a:r>
              <a:rPr lang="en-US" baseline="30000" dirty="0"/>
              <a:t>th</a:t>
            </a:r>
            <a:r>
              <a:rPr lang="en-US" dirty="0"/>
              <a:t> – District Board Vote for </a:t>
            </a:r>
            <a:r>
              <a:rPr lang="en-US" dirty="0" smtClean="0"/>
              <a:t>Approval</a:t>
            </a:r>
            <a:endParaRPr lang="en-US" dirty="0"/>
          </a:p>
        </p:txBody>
      </p:sp>
    </p:spTree>
    <p:extLst>
      <p:ext uri="{BB962C8B-B14F-4D97-AF65-F5344CB8AC3E}">
        <p14:creationId xmlns:p14="http://schemas.microsoft.com/office/powerpoint/2010/main" val="39208474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2389" y="2502572"/>
            <a:ext cx="5570622" cy="1323439"/>
          </a:xfrm>
          <a:prstGeom prst="rect">
            <a:avLst/>
          </a:prstGeom>
          <a:solidFill>
            <a:srgbClr val="A61E2F"/>
          </a:solidFill>
          <a:ln>
            <a:solidFill>
              <a:srgbClr val="A61E2F"/>
            </a:solidFill>
          </a:ln>
          <a:effectLst/>
        </p:spPr>
        <p:txBody>
          <a:bodyPr wrap="square" rtlCol="0" anchor="t">
            <a:spAutoFit/>
          </a:bodyPr>
          <a:lstStyle/>
          <a:p>
            <a:pPr algn="ctr"/>
            <a:r>
              <a:rPr lang="en-US" sz="4000" b="1" dirty="0" smtClean="0"/>
              <a:t>Accreditation Alignment</a:t>
            </a:r>
          </a:p>
        </p:txBody>
      </p:sp>
    </p:spTree>
    <p:extLst>
      <p:ext uri="{BB962C8B-B14F-4D97-AF65-F5344CB8AC3E}">
        <p14:creationId xmlns:p14="http://schemas.microsoft.com/office/powerpoint/2010/main" val="847934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7188"/>
            <a:ext cx="8686800" cy="970450"/>
          </a:xfrm>
        </p:spPr>
        <p:txBody>
          <a:bodyPr/>
          <a:lstStyle/>
          <a:p>
            <a:r>
              <a:rPr lang="en-US" dirty="0" smtClean="0"/>
              <a:t>ACCJC Annual Standards &amp; Goals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847315205"/>
              </p:ext>
            </p:extLst>
          </p:nvPr>
        </p:nvGraphicFramePr>
        <p:xfrm>
          <a:off x="457200" y="2355137"/>
          <a:ext cx="8304663" cy="2916155"/>
        </p:xfrm>
        <a:graphic>
          <a:graphicData uri="http://schemas.openxmlformats.org/drawingml/2006/table">
            <a:tbl>
              <a:tblPr firstRow="1" bandRow="1">
                <a:tableStyleId>{5C22544A-7EE6-4342-B048-85BDC9FD1C3A}</a:tableStyleId>
              </a:tblPr>
              <a:tblGrid>
                <a:gridCol w="2768221">
                  <a:extLst>
                    <a:ext uri="{9D8B030D-6E8A-4147-A177-3AD203B41FA5}">
                      <a16:colId xmlns:a16="http://schemas.microsoft.com/office/drawing/2014/main" val="3499394805"/>
                    </a:ext>
                  </a:extLst>
                </a:gridCol>
                <a:gridCol w="2768221">
                  <a:extLst>
                    <a:ext uri="{9D8B030D-6E8A-4147-A177-3AD203B41FA5}">
                      <a16:colId xmlns:a16="http://schemas.microsoft.com/office/drawing/2014/main" val="1523148175"/>
                    </a:ext>
                  </a:extLst>
                </a:gridCol>
                <a:gridCol w="2768221">
                  <a:extLst>
                    <a:ext uri="{9D8B030D-6E8A-4147-A177-3AD203B41FA5}">
                      <a16:colId xmlns:a16="http://schemas.microsoft.com/office/drawing/2014/main" val="370236278"/>
                    </a:ext>
                  </a:extLst>
                </a:gridCol>
              </a:tblGrid>
              <a:tr h="455215">
                <a:tc>
                  <a:txBody>
                    <a:bodyPr/>
                    <a:lstStyle/>
                    <a:p>
                      <a:pPr algn="ctr"/>
                      <a:r>
                        <a:rPr lang="en-US" sz="1800" dirty="0" smtClean="0"/>
                        <a:t>Metric</a:t>
                      </a:r>
                      <a:endParaRPr lang="en-US" sz="1800" dirty="0"/>
                    </a:p>
                  </a:txBody>
                  <a:tcPr anchor="ctr"/>
                </a:tc>
                <a:tc>
                  <a:txBody>
                    <a:bodyPr/>
                    <a:lstStyle/>
                    <a:p>
                      <a:pPr algn="ctr"/>
                      <a:r>
                        <a:rPr lang="en-US" sz="1800" dirty="0" smtClean="0"/>
                        <a:t>Institutional-Set Standard</a:t>
                      </a:r>
                      <a:endParaRPr lang="en-US" sz="1800" dirty="0"/>
                    </a:p>
                  </a:txBody>
                  <a:tcPr anchor="ctr"/>
                </a:tc>
                <a:tc>
                  <a:txBody>
                    <a:bodyPr/>
                    <a:lstStyle/>
                    <a:p>
                      <a:pPr algn="ctr"/>
                      <a:r>
                        <a:rPr lang="en-US" sz="1800" dirty="0" smtClean="0"/>
                        <a:t>Stretch</a:t>
                      </a:r>
                      <a:r>
                        <a:rPr lang="en-US" sz="1800" baseline="0" dirty="0" smtClean="0"/>
                        <a:t> Goal</a:t>
                      </a:r>
                      <a:endParaRPr lang="en-US" sz="1800" dirty="0"/>
                    </a:p>
                  </a:txBody>
                  <a:tcPr anchor="ctr"/>
                </a:tc>
                <a:extLst>
                  <a:ext uri="{0D108BD9-81ED-4DB2-BD59-A6C34878D82A}">
                    <a16:rowId xmlns:a16="http://schemas.microsoft.com/office/drawing/2014/main" val="2354482900"/>
                  </a:ext>
                </a:extLst>
              </a:tr>
              <a:tr h="455215">
                <a:tc>
                  <a:txBody>
                    <a:bodyPr/>
                    <a:lstStyle/>
                    <a:p>
                      <a:r>
                        <a:rPr lang="en-US" sz="1800" dirty="0" smtClean="0"/>
                        <a:t>Course Completion</a:t>
                      </a:r>
                      <a:endParaRPr lang="en-US" sz="1800" dirty="0"/>
                    </a:p>
                  </a:txBody>
                  <a:tcPr anchor="ctr"/>
                </a:tc>
                <a:tc>
                  <a:txBody>
                    <a:bodyPr/>
                    <a:lstStyle/>
                    <a:p>
                      <a:pPr algn="ctr"/>
                      <a:r>
                        <a:rPr lang="en-US" sz="1800" dirty="0" smtClean="0"/>
                        <a:t>60%</a:t>
                      </a:r>
                      <a:endParaRPr lang="en-US" sz="1800" dirty="0"/>
                    </a:p>
                  </a:txBody>
                  <a:tcPr anchor="ctr"/>
                </a:tc>
                <a:tc>
                  <a:txBody>
                    <a:bodyPr/>
                    <a:lstStyle/>
                    <a:p>
                      <a:pPr algn="ctr"/>
                      <a:r>
                        <a:rPr lang="en-US" sz="1800" dirty="0" smtClean="0"/>
                        <a:t>81%</a:t>
                      </a:r>
                      <a:endParaRPr lang="en-US" sz="1800" dirty="0"/>
                    </a:p>
                  </a:txBody>
                  <a:tcPr anchor="ctr"/>
                </a:tc>
                <a:extLst>
                  <a:ext uri="{0D108BD9-81ED-4DB2-BD59-A6C34878D82A}">
                    <a16:rowId xmlns:a16="http://schemas.microsoft.com/office/drawing/2014/main" val="1286914099"/>
                  </a:ext>
                </a:extLst>
              </a:tr>
              <a:tr h="455215">
                <a:tc>
                  <a:txBody>
                    <a:bodyPr/>
                    <a:lstStyle/>
                    <a:p>
                      <a:r>
                        <a:rPr lang="en-US" sz="1800" dirty="0" smtClean="0"/>
                        <a:t>Certificates</a:t>
                      </a:r>
                      <a:endParaRPr lang="en-US" sz="1800" dirty="0"/>
                    </a:p>
                  </a:txBody>
                  <a:tcPr anchor="ctr"/>
                </a:tc>
                <a:tc>
                  <a:txBody>
                    <a:bodyPr/>
                    <a:lstStyle/>
                    <a:p>
                      <a:pPr algn="ctr"/>
                      <a:r>
                        <a:rPr lang="en-US" sz="1800" dirty="0" smtClean="0"/>
                        <a:t>472</a:t>
                      </a:r>
                      <a:endParaRPr lang="en-US" sz="1800" dirty="0"/>
                    </a:p>
                  </a:txBody>
                  <a:tcPr anchor="ctr"/>
                </a:tc>
                <a:tc>
                  <a:txBody>
                    <a:bodyPr/>
                    <a:lstStyle/>
                    <a:p>
                      <a:pPr algn="ctr"/>
                      <a:r>
                        <a:rPr lang="en-US" sz="1800" dirty="0" smtClean="0"/>
                        <a:t>824</a:t>
                      </a:r>
                      <a:endParaRPr lang="en-US" sz="1800" dirty="0"/>
                    </a:p>
                  </a:txBody>
                  <a:tcPr anchor="ctr"/>
                </a:tc>
                <a:extLst>
                  <a:ext uri="{0D108BD9-81ED-4DB2-BD59-A6C34878D82A}">
                    <a16:rowId xmlns:a16="http://schemas.microsoft.com/office/drawing/2014/main" val="810530260"/>
                  </a:ext>
                </a:extLst>
              </a:tr>
              <a:tr h="455215">
                <a:tc>
                  <a:txBody>
                    <a:bodyPr/>
                    <a:lstStyle/>
                    <a:p>
                      <a:r>
                        <a:rPr lang="en-US" sz="1800" dirty="0" smtClean="0"/>
                        <a:t>Degrees: Associates</a:t>
                      </a:r>
                      <a:endParaRPr lang="en-US" sz="1800" dirty="0"/>
                    </a:p>
                  </a:txBody>
                  <a:tcPr anchor="ctr"/>
                </a:tc>
                <a:tc>
                  <a:txBody>
                    <a:bodyPr/>
                    <a:lstStyle/>
                    <a:p>
                      <a:pPr algn="ctr"/>
                      <a:r>
                        <a:rPr lang="en-US" sz="1800" dirty="0" smtClean="0"/>
                        <a:t>711</a:t>
                      </a:r>
                      <a:endParaRPr lang="en-US" sz="1800" dirty="0"/>
                    </a:p>
                  </a:txBody>
                  <a:tcPr anchor="ctr"/>
                </a:tc>
                <a:tc>
                  <a:txBody>
                    <a:bodyPr/>
                    <a:lstStyle/>
                    <a:p>
                      <a:pPr algn="ctr"/>
                      <a:r>
                        <a:rPr lang="en-US" sz="1800" dirty="0" smtClean="0"/>
                        <a:t>1,018</a:t>
                      </a:r>
                      <a:endParaRPr lang="en-US" sz="1800" dirty="0"/>
                    </a:p>
                  </a:txBody>
                  <a:tcPr anchor="ctr"/>
                </a:tc>
                <a:extLst>
                  <a:ext uri="{0D108BD9-81ED-4DB2-BD59-A6C34878D82A}">
                    <a16:rowId xmlns:a16="http://schemas.microsoft.com/office/drawing/2014/main" val="3448710280"/>
                  </a:ext>
                </a:extLst>
              </a:tr>
              <a:tr h="455215">
                <a:tc>
                  <a:txBody>
                    <a:bodyPr/>
                    <a:lstStyle/>
                    <a:p>
                      <a:r>
                        <a:rPr lang="en-US" sz="1800" dirty="0" smtClean="0"/>
                        <a:t>Degrees: Bachelor’s</a:t>
                      </a:r>
                      <a:endParaRPr lang="en-US" sz="1800" dirty="0"/>
                    </a:p>
                  </a:txBody>
                  <a:tcPr anchor="ctr"/>
                </a:tc>
                <a:tc>
                  <a:txBody>
                    <a:bodyPr/>
                    <a:lstStyle/>
                    <a:p>
                      <a:pPr algn="ctr"/>
                      <a:r>
                        <a:rPr lang="en-US" sz="1800" dirty="0" smtClean="0"/>
                        <a:t>17</a:t>
                      </a:r>
                      <a:endParaRPr lang="en-US" sz="1800" dirty="0"/>
                    </a:p>
                  </a:txBody>
                  <a:tcPr anchor="ctr"/>
                </a:tc>
                <a:tc>
                  <a:txBody>
                    <a:bodyPr/>
                    <a:lstStyle/>
                    <a:p>
                      <a:pPr algn="ctr"/>
                      <a:r>
                        <a:rPr lang="en-US" sz="1800" dirty="0" smtClean="0"/>
                        <a:t>25</a:t>
                      </a:r>
                      <a:endParaRPr lang="en-US" sz="1800" dirty="0"/>
                    </a:p>
                  </a:txBody>
                  <a:tcPr anchor="ctr"/>
                </a:tc>
                <a:extLst>
                  <a:ext uri="{0D108BD9-81ED-4DB2-BD59-A6C34878D82A}">
                    <a16:rowId xmlns:a16="http://schemas.microsoft.com/office/drawing/2014/main" val="4088808526"/>
                  </a:ext>
                </a:extLst>
              </a:tr>
              <a:tr h="455215">
                <a:tc>
                  <a:txBody>
                    <a:bodyPr/>
                    <a:lstStyle/>
                    <a:p>
                      <a:r>
                        <a:rPr lang="en-US" sz="1800" dirty="0" smtClean="0"/>
                        <a:t>Transfer</a:t>
                      </a:r>
                      <a:endParaRPr lang="en-US" sz="1800" dirty="0"/>
                    </a:p>
                  </a:txBody>
                  <a:tcPr anchor="ctr"/>
                </a:tc>
                <a:tc>
                  <a:txBody>
                    <a:bodyPr/>
                    <a:lstStyle/>
                    <a:p>
                      <a:pPr algn="ctr"/>
                      <a:r>
                        <a:rPr lang="en-US" sz="1800" dirty="0" smtClean="0"/>
                        <a:t>897</a:t>
                      </a:r>
                      <a:endParaRPr lang="en-US" sz="1800" dirty="0"/>
                    </a:p>
                  </a:txBody>
                  <a:tcPr anchor="ctr"/>
                </a:tc>
                <a:tc>
                  <a:txBody>
                    <a:bodyPr/>
                    <a:lstStyle/>
                    <a:p>
                      <a:pPr algn="ctr"/>
                      <a:r>
                        <a:rPr lang="en-US" sz="1800" dirty="0" smtClean="0"/>
                        <a:t>1,383</a:t>
                      </a:r>
                      <a:endParaRPr lang="en-US" sz="1800" dirty="0"/>
                    </a:p>
                  </a:txBody>
                  <a:tcPr anchor="ctr"/>
                </a:tc>
                <a:extLst>
                  <a:ext uri="{0D108BD9-81ED-4DB2-BD59-A6C34878D82A}">
                    <a16:rowId xmlns:a16="http://schemas.microsoft.com/office/drawing/2014/main" val="915424177"/>
                  </a:ext>
                </a:extLst>
              </a:tr>
            </a:tbl>
          </a:graphicData>
        </a:graphic>
      </p:graphicFrame>
      <p:sp>
        <p:nvSpPr>
          <p:cNvPr id="4" name="Rectangle 3"/>
          <p:cNvSpPr/>
          <p:nvPr/>
        </p:nvSpPr>
        <p:spPr>
          <a:xfrm>
            <a:off x="457199" y="6179960"/>
            <a:ext cx="6825917" cy="600164"/>
          </a:xfrm>
          <a:prstGeom prst="rect">
            <a:avLst/>
          </a:prstGeom>
        </p:spPr>
        <p:txBody>
          <a:bodyPr wrap="square">
            <a:spAutoFit/>
          </a:bodyPr>
          <a:lstStyle/>
          <a:p>
            <a:r>
              <a:rPr lang="en-US" sz="1100" dirty="0"/>
              <a:t>Note: </a:t>
            </a:r>
            <a:r>
              <a:rPr lang="en-US" sz="1100" dirty="0" smtClean="0"/>
              <a:t>Stretch goals based off projected annual increase added to 3-yr avg (except for Course Completion is 1% higher than 3-yr avg and Certificates where projected increase is added to 2017-18); Institutional-set standards continue to be set on 75% of 3-yr average</a:t>
            </a:r>
            <a:endParaRPr lang="en-US" sz="1100" dirty="0"/>
          </a:p>
        </p:txBody>
      </p:sp>
      <p:sp>
        <p:nvSpPr>
          <p:cNvPr id="5" name="Content Placeholder 2"/>
          <p:cNvSpPr txBox="1">
            <a:spLocks/>
          </p:cNvSpPr>
          <p:nvPr/>
        </p:nvSpPr>
        <p:spPr>
          <a:xfrm>
            <a:off x="457199" y="5427623"/>
            <a:ext cx="8086300" cy="776546"/>
          </a:xfrm>
          <a:prstGeom prst="rect">
            <a:avLst/>
          </a:prstGeom>
          <a:effectLst/>
        </p:spPr>
        <p:txBody>
          <a:bodyPr lIns="0" tIns="0" rIns="0" bIns="0">
            <a:normAutofit fontScale="62500" lnSpcReduction="20000"/>
          </a:bodyPr>
          <a:lstStyle>
            <a:lvl1pPr marL="257175" indent="-257175"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1pPr>
            <a:lvl2pPr marL="557213" indent="-214313" algn="l" defTabSz="342900" rtl="0" eaLnBrk="1" latinLnBrk="0" hangingPunct="1">
              <a:spcBef>
                <a:spcPct val="20000"/>
              </a:spcBef>
              <a:spcAft>
                <a:spcPts val="450"/>
              </a:spcAft>
              <a:buClr>
                <a:schemeClr val="accent2"/>
              </a:buClr>
              <a:buSzPct val="100000"/>
              <a:buFont typeface="Arial" charset="0"/>
              <a:buChar char="•"/>
              <a:defRPr sz="3600" kern="1200">
                <a:solidFill>
                  <a:schemeClr val="tx1"/>
                </a:solidFill>
                <a:latin typeface="+mn-lt"/>
                <a:ea typeface="Brandon Text" charset="0"/>
                <a:cs typeface="Brandon Text" charset="0"/>
              </a:defRPr>
            </a:lvl2pPr>
            <a:lvl3pPr marL="857250" indent="-171450" algn="l" defTabSz="342900" rtl="0" eaLnBrk="1" latinLnBrk="0" hangingPunct="1">
              <a:spcBef>
                <a:spcPct val="20000"/>
              </a:spcBef>
              <a:spcAft>
                <a:spcPts val="450"/>
              </a:spcAft>
              <a:buClr>
                <a:schemeClr val="accent2"/>
              </a:buClr>
              <a:buSzPct val="100000"/>
              <a:buFont typeface="Arial" charset="0"/>
              <a:buChar char="•"/>
              <a:defRPr sz="2800" kern="1200">
                <a:solidFill>
                  <a:schemeClr val="tx1"/>
                </a:solidFill>
                <a:latin typeface="+mn-lt"/>
                <a:ea typeface="Brandon Text" charset="0"/>
                <a:cs typeface="Brandon Text" charset="0"/>
              </a:defRPr>
            </a:lvl3pPr>
            <a:lvl4pPr marL="12001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4pPr>
            <a:lvl5pPr marL="1543050" indent="-171450" algn="l" defTabSz="342900" rtl="0" eaLnBrk="1" latinLnBrk="0" hangingPunct="1">
              <a:spcBef>
                <a:spcPct val="20000"/>
              </a:spcBef>
              <a:spcAft>
                <a:spcPts val="450"/>
              </a:spcAft>
              <a:buClr>
                <a:schemeClr val="accent2"/>
              </a:buClr>
              <a:buSzPct val="100000"/>
              <a:buFont typeface="Arial" charset="0"/>
              <a:buChar char="•"/>
              <a:defRPr sz="2000" kern="1200">
                <a:solidFill>
                  <a:schemeClr val="tx1"/>
                </a:solidFill>
                <a:latin typeface="+mn-lt"/>
                <a:ea typeface="Brandon Text" charset="0"/>
                <a:cs typeface="Brandon Text" charset="0"/>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a:lstStyle>
          <a:p>
            <a:r>
              <a:rPr lang="en-US" dirty="0" smtClean="0"/>
              <a:t>Using Vision for Success 5-yr goals as guide for goals</a:t>
            </a:r>
          </a:p>
          <a:p>
            <a:r>
              <a:rPr lang="en-US" dirty="0" smtClean="0"/>
              <a:t>Due April 5, 2019</a:t>
            </a:r>
          </a:p>
        </p:txBody>
      </p:sp>
    </p:spTree>
    <p:extLst>
      <p:ext uri="{BB962C8B-B14F-4D97-AF65-F5344CB8AC3E}">
        <p14:creationId xmlns:p14="http://schemas.microsoft.com/office/powerpoint/2010/main" val="298478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2389" y="2502572"/>
            <a:ext cx="5570622" cy="1323439"/>
          </a:xfrm>
          <a:prstGeom prst="rect">
            <a:avLst/>
          </a:prstGeom>
          <a:solidFill>
            <a:srgbClr val="A61E2F"/>
          </a:solidFill>
          <a:ln>
            <a:solidFill>
              <a:srgbClr val="A61E2F"/>
            </a:solidFill>
          </a:ln>
          <a:effectLst/>
        </p:spPr>
        <p:txBody>
          <a:bodyPr wrap="square" rtlCol="0" anchor="t">
            <a:spAutoFit/>
          </a:bodyPr>
          <a:lstStyle/>
          <a:p>
            <a:pPr algn="ctr"/>
            <a:r>
              <a:rPr lang="en-US" sz="4000" b="1" dirty="0" smtClean="0"/>
              <a:t>Vision for Success Proposed Goals</a:t>
            </a:r>
          </a:p>
        </p:txBody>
      </p:sp>
    </p:spTree>
    <p:extLst>
      <p:ext uri="{BB962C8B-B14F-4D97-AF65-F5344CB8AC3E}">
        <p14:creationId xmlns:p14="http://schemas.microsoft.com/office/powerpoint/2010/main" val="3741199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1: Completion</a:t>
            </a:r>
            <a:endParaRPr lang="en-US" dirty="0"/>
          </a:p>
        </p:txBody>
      </p:sp>
      <p:sp>
        <p:nvSpPr>
          <p:cNvPr id="3" name="Content Placeholder 2"/>
          <p:cNvSpPr>
            <a:spLocks noGrp="1"/>
          </p:cNvSpPr>
          <p:nvPr>
            <p:ph idx="1"/>
          </p:nvPr>
        </p:nvSpPr>
        <p:spPr/>
        <p:txBody>
          <a:bodyPr>
            <a:normAutofit/>
          </a:bodyPr>
          <a:lstStyle/>
          <a:p>
            <a:r>
              <a:rPr lang="en-US" u="sng" dirty="0" smtClean="0"/>
              <a:t>System goal:</a:t>
            </a:r>
            <a:r>
              <a:rPr lang="en-US" dirty="0" smtClean="0"/>
              <a:t> Increase by at least 20% across completion metrics</a:t>
            </a:r>
          </a:p>
          <a:p>
            <a:r>
              <a:rPr lang="en-US" u="sng" dirty="0" smtClean="0"/>
              <a:t>College proposed goal:</a:t>
            </a:r>
            <a:r>
              <a:rPr lang="en-US" dirty="0" smtClean="0"/>
              <a:t> Increase by 25%</a:t>
            </a:r>
          </a:p>
        </p:txBody>
      </p:sp>
    </p:spTree>
    <p:extLst>
      <p:ext uri="{BB962C8B-B14F-4D97-AF65-F5344CB8AC3E}">
        <p14:creationId xmlns:p14="http://schemas.microsoft.com/office/powerpoint/2010/main" val="27611090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Foothill">
      <a:dk1>
        <a:srgbClr val="000000"/>
      </a:dk1>
      <a:lt1>
        <a:srgbClr val="FFFFFF"/>
      </a:lt1>
      <a:dk2>
        <a:srgbClr val="505046"/>
      </a:dk2>
      <a:lt2>
        <a:srgbClr val="EEECE1"/>
      </a:lt2>
      <a:accent1>
        <a:srgbClr val="B6303D"/>
      </a:accent1>
      <a:accent2>
        <a:srgbClr val="FFBD47"/>
      </a:accent2>
      <a:accent3>
        <a:srgbClr val="613415"/>
      </a:accent3>
      <a:accent4>
        <a:srgbClr val="FF8427"/>
      </a:accent4>
      <a:accent5>
        <a:srgbClr val="F6F1E7"/>
      </a:accent5>
      <a:accent6>
        <a:srgbClr val="63A844"/>
      </a:accent6>
      <a:hlink>
        <a:srgbClr val="02A8E0"/>
      </a:hlink>
      <a:folHlink>
        <a:srgbClr val="666699"/>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txDef>
      <a:spPr>
        <a:effectLst/>
      </a:spPr>
      <a:bodyPr anchor="t"/>
      <a:lstStyle>
        <a:defPPr>
          <a:defRPr sz="4000" b="0" dirty="0" smtClean="0"/>
        </a:defPPr>
      </a:lstStyle>
    </a:txDef>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1204</TotalTime>
  <Words>1274</Words>
  <Application>Microsoft Office PowerPoint</Application>
  <PresentationFormat>On-screen Show (4:3)</PresentationFormat>
  <Paragraphs>278</Paragraphs>
  <Slides>26</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Brandon Text</vt:lpstr>
      <vt:lpstr>Calibri</vt:lpstr>
      <vt:lpstr>Century Gothic</vt:lpstr>
      <vt:lpstr>Helvetica Neue</vt:lpstr>
      <vt:lpstr>Wingdings 2</vt:lpstr>
      <vt:lpstr>Quotable</vt:lpstr>
      <vt:lpstr>Vision for Success</vt:lpstr>
      <vt:lpstr>System Context</vt:lpstr>
      <vt:lpstr>Local Context</vt:lpstr>
      <vt:lpstr>Goal-Setting Accountability</vt:lpstr>
      <vt:lpstr>Local Goal Setting Process</vt:lpstr>
      <vt:lpstr>PowerPoint Presentation</vt:lpstr>
      <vt:lpstr>ACCJC Annual Standards &amp; Goals</vt:lpstr>
      <vt:lpstr>PowerPoint Presentation</vt:lpstr>
      <vt:lpstr>Goal 1: Completion</vt:lpstr>
      <vt:lpstr>Goal 1A: Associate Degrees</vt:lpstr>
      <vt:lpstr>Goal 1B: Certificates</vt:lpstr>
      <vt:lpstr>Goal 1C: Vision Goal Completion</vt:lpstr>
      <vt:lpstr>Goal 2: Transfer</vt:lpstr>
      <vt:lpstr>Goal 2A:  Associate Degree for Transfer</vt:lpstr>
      <vt:lpstr>Goal 2B: Transfer to CSU/UC</vt:lpstr>
      <vt:lpstr>Goal 3: Unit Accumulation</vt:lpstr>
      <vt:lpstr>Goal 3A: Unit Accumulation by Associate Degree Earners</vt:lpstr>
      <vt:lpstr>Goal 3: Top 10 Degrees 2017-18</vt:lpstr>
      <vt:lpstr>Goal 4: Workforce</vt:lpstr>
      <vt:lpstr>Goal 4A: Annual Earnings</vt:lpstr>
      <vt:lpstr>Goal 4B: Living Wage</vt:lpstr>
      <vt:lpstr>Goal 4C:  Employed in Field of Study</vt:lpstr>
      <vt:lpstr>Goal 5: Equity</vt:lpstr>
      <vt:lpstr>Goal 6: Regional Achievement</vt:lpstr>
      <vt:lpstr>Equity Goals &amp; Next Steps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Foothill College Logo</dc:title>
  <dc:creator>Jerry Robredo</dc:creator>
  <cp:lastModifiedBy>Elaine Kuo</cp:lastModifiedBy>
  <cp:revision>188</cp:revision>
  <dcterms:created xsi:type="dcterms:W3CDTF">2017-05-11T17:24:11Z</dcterms:created>
  <dcterms:modified xsi:type="dcterms:W3CDTF">2019-04-04T10:01:52Z</dcterms:modified>
</cp:coreProperties>
</file>