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5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in%20User\Documents\Senate\treasurer\Senate%20balances%202012-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in%20User\Documents\Senate\treasurer\Senate%20balances%202012-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Account</a:t>
            </a:r>
            <a:r>
              <a:rPr lang="en-US" baseline="0"/>
              <a:t> Balance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'Senate budget 2012-2019'!$B$4:$B$25</c:f>
              <c:numCache>
                <c:formatCode>mmm\-yy</c:formatCode>
                <c:ptCount val="22"/>
                <c:pt idx="0">
                  <c:v>41153</c:v>
                </c:pt>
                <c:pt idx="1">
                  <c:v>41426</c:v>
                </c:pt>
                <c:pt idx="3">
                  <c:v>41518</c:v>
                </c:pt>
                <c:pt idx="4">
                  <c:v>41791</c:v>
                </c:pt>
                <c:pt idx="6">
                  <c:v>41883</c:v>
                </c:pt>
                <c:pt idx="7">
                  <c:v>42156</c:v>
                </c:pt>
                <c:pt idx="9">
                  <c:v>42248</c:v>
                </c:pt>
                <c:pt idx="10">
                  <c:v>42522</c:v>
                </c:pt>
                <c:pt idx="12">
                  <c:v>42614</c:v>
                </c:pt>
                <c:pt idx="13">
                  <c:v>42887</c:v>
                </c:pt>
                <c:pt idx="15">
                  <c:v>42979</c:v>
                </c:pt>
                <c:pt idx="16">
                  <c:v>43252</c:v>
                </c:pt>
                <c:pt idx="18">
                  <c:v>43344</c:v>
                </c:pt>
                <c:pt idx="19">
                  <c:v>43617</c:v>
                </c:pt>
                <c:pt idx="21">
                  <c:v>43709</c:v>
                </c:pt>
              </c:numCache>
            </c:numRef>
          </c:cat>
          <c:val>
            <c:numRef>
              <c:f>'Senate budget 2012-2019'!$C$4:$C$25</c:f>
              <c:numCache>
                <c:formatCode>#,##0</c:formatCode>
                <c:ptCount val="22"/>
                <c:pt idx="0">
                  <c:v>31016</c:v>
                </c:pt>
                <c:pt idx="1">
                  <c:v>28026</c:v>
                </c:pt>
                <c:pt idx="3">
                  <c:v>28531</c:v>
                </c:pt>
                <c:pt idx="4">
                  <c:v>22788</c:v>
                </c:pt>
                <c:pt idx="6">
                  <c:v>23111</c:v>
                </c:pt>
                <c:pt idx="7">
                  <c:v>21472</c:v>
                </c:pt>
                <c:pt idx="9">
                  <c:v>22433</c:v>
                </c:pt>
                <c:pt idx="10">
                  <c:v>20803</c:v>
                </c:pt>
                <c:pt idx="12">
                  <c:v>21790</c:v>
                </c:pt>
                <c:pt idx="13">
                  <c:v>22228</c:v>
                </c:pt>
                <c:pt idx="15">
                  <c:v>18155</c:v>
                </c:pt>
                <c:pt idx="16">
                  <c:v>16584</c:v>
                </c:pt>
                <c:pt idx="18">
                  <c:v>16234</c:v>
                </c:pt>
                <c:pt idx="19">
                  <c:v>9463</c:v>
                </c:pt>
                <c:pt idx="21">
                  <c:v>10175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3-4D2E-8732-52FD48AD4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3199920"/>
        <c:axId val="713200336"/>
        <c:axId val="0"/>
      </c:bar3DChart>
      <c:dateAx>
        <c:axId val="71319992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200336"/>
        <c:crosses val="autoZero"/>
        <c:auto val="1"/>
        <c:lblOffset val="100"/>
        <c:baseTimeUnit val="months"/>
      </c:dateAx>
      <c:valAx>
        <c:axId val="71320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19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Senate</a:t>
            </a:r>
            <a:r>
              <a:rPr lang="en-US" baseline="0"/>
              <a:t> Dues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Dues!$B$5:$B$19</c:f>
              <c:strCache>
                <c:ptCount val="15"/>
                <c:pt idx="0">
                  <c:v>2012-13</c:v>
                </c:pt>
                <c:pt idx="2">
                  <c:v>2013-14</c:v>
                </c:pt>
                <c:pt idx="4">
                  <c:v>2014-15</c:v>
                </c:pt>
                <c:pt idx="6">
                  <c:v>2015-16</c:v>
                </c:pt>
                <c:pt idx="8">
                  <c:v>2016-17</c:v>
                </c:pt>
                <c:pt idx="10">
                  <c:v>2017-18</c:v>
                </c:pt>
                <c:pt idx="12">
                  <c:v>2018-19</c:v>
                </c:pt>
                <c:pt idx="14">
                  <c:v>2019-20</c:v>
                </c:pt>
              </c:strCache>
            </c:strRef>
          </c:cat>
          <c:val>
            <c:numRef>
              <c:f>Dues!$C$5:$C$19</c:f>
              <c:numCache>
                <c:formatCode>General</c:formatCode>
                <c:ptCount val="15"/>
                <c:pt idx="0">
                  <c:v>560</c:v>
                </c:pt>
                <c:pt idx="2">
                  <c:v>495</c:v>
                </c:pt>
                <c:pt idx="4">
                  <c:v>520</c:v>
                </c:pt>
                <c:pt idx="6">
                  <c:v>500</c:v>
                </c:pt>
                <c:pt idx="8">
                  <c:v>520</c:v>
                </c:pt>
                <c:pt idx="10">
                  <c:v>460</c:v>
                </c:pt>
                <c:pt idx="12">
                  <c:v>440</c:v>
                </c:pt>
                <c:pt idx="14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6-4583-8008-9C3695BBF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2459392"/>
        <c:axId val="512463968"/>
      </c:barChart>
      <c:catAx>
        <c:axId val="51245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463968"/>
        <c:crosses val="autoZero"/>
        <c:auto val="1"/>
        <c:lblAlgn val="ctr"/>
        <c:lblOffset val="100"/>
        <c:noMultiLvlLbl val="0"/>
      </c:catAx>
      <c:valAx>
        <c:axId val="51246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45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2018-19</a:t>
            </a:r>
            <a:r>
              <a:rPr lang="en-US" baseline="0"/>
              <a:t> Expenses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Expenses!$B$4:$B$7</c:f>
              <c:strCache>
                <c:ptCount val="4"/>
                <c:pt idx="0">
                  <c:v>Plenary</c:v>
                </c:pt>
                <c:pt idx="1">
                  <c:v>P/T stipend </c:v>
                </c:pt>
                <c:pt idx="2">
                  <c:v>Events</c:v>
                </c:pt>
                <c:pt idx="3">
                  <c:v>Scholarships</c:v>
                </c:pt>
              </c:strCache>
            </c:strRef>
          </c:cat>
          <c:val>
            <c:numRef>
              <c:f>Expenses!$C$4:$C$7</c:f>
              <c:numCache>
                <c:formatCode>#,##0</c:formatCode>
                <c:ptCount val="4"/>
                <c:pt idx="0">
                  <c:v>3805</c:v>
                </c:pt>
                <c:pt idx="1">
                  <c:v>2250</c:v>
                </c:pt>
                <c:pt idx="2">
                  <c:v>1409.69</c:v>
                </c:pt>
                <c:pt idx="3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3-4407-AAB2-8F8B5B9AA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2200016"/>
        <c:axId val="721034640"/>
      </c:barChart>
      <c:catAx>
        <c:axId val="71220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034640"/>
        <c:crosses val="autoZero"/>
        <c:auto val="1"/>
        <c:lblAlgn val="ctr"/>
        <c:lblOffset val="100"/>
        <c:noMultiLvlLbl val="0"/>
      </c:catAx>
      <c:valAx>
        <c:axId val="72103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20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1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8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9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5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2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C0B55-D654-4A8E-8B58-899F014A55B5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F7F5F-F5B6-4649-9AEE-032BB0FB8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3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6257"/>
            <a:ext cx="7772400" cy="1293705"/>
          </a:xfrm>
        </p:spPr>
        <p:txBody>
          <a:bodyPr anchor="ctr">
            <a:normAutofit fontScale="90000"/>
          </a:bodyPr>
          <a:lstStyle/>
          <a:p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Senate Budget Issues 2019-2020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54464"/>
          </a:xfrm>
        </p:spPr>
        <p:txBody>
          <a:bodyPr anchor="ctr">
            <a:normAutofit lnSpcReduction="10000"/>
          </a:bodyPr>
          <a:lstStyle/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D. Cormia</a:t>
            </a:r>
          </a:p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 Treasurer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2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Budget Situation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304" y="2220832"/>
            <a:ext cx="4935242" cy="2816117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Steadily declining balances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Decreasing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senate dues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expendatures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$5,000 in but &gt; $5,000 out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to reach a “balance”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9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Academic Year Balances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30756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6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Dues are going down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2655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966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2018 -19 Senate Expenses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04522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443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Treasurer Goals 2019-2020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out how we’re spending our resources</a:t>
            </a:r>
          </a:p>
          <a:p>
            <a:r>
              <a:rPr lang="en-US" dirty="0" smtClean="0"/>
              <a:t>Get Senate dues back up to ~ $500 per month</a:t>
            </a:r>
          </a:p>
          <a:p>
            <a:r>
              <a:rPr lang="en-US" dirty="0" smtClean="0"/>
              <a:t>Limit Academic Senate spending to $5,000 / year</a:t>
            </a:r>
          </a:p>
          <a:p>
            <a:r>
              <a:rPr lang="en-US" dirty="0" smtClean="0"/>
              <a:t>Move P/T senate representative costs to College</a:t>
            </a:r>
          </a:p>
          <a:p>
            <a:r>
              <a:rPr lang="en-US" dirty="0" smtClean="0"/>
              <a:t>Control plenary expenses consistent with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40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96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Senate Budget Issues 2019-2020</vt:lpstr>
      <vt:lpstr>Budget Situation</vt:lpstr>
      <vt:lpstr>Academic Year Balances</vt:lpstr>
      <vt:lpstr>Dues are going down</vt:lpstr>
      <vt:lpstr>2018 -19 Senate Expenses</vt:lpstr>
      <vt:lpstr>Treasurer Goals 2019-2020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Budget Issues</dc:title>
  <dc:creator>cormiarobert@foothill.edu</dc:creator>
  <cp:lastModifiedBy>cormiarobert@foothill.edu</cp:lastModifiedBy>
  <cp:revision>8</cp:revision>
  <dcterms:created xsi:type="dcterms:W3CDTF">2019-10-14T05:16:46Z</dcterms:created>
  <dcterms:modified xsi:type="dcterms:W3CDTF">2019-10-14T06:06:47Z</dcterms:modified>
</cp:coreProperties>
</file>