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3" r:id="rId1"/>
  </p:sldMasterIdLst>
  <p:notesMasterIdLst>
    <p:notesMasterId r:id="rId12"/>
  </p:notesMasterIdLst>
  <p:sldIdLst>
    <p:sldId id="288" r:id="rId2"/>
    <p:sldId id="286" r:id="rId3"/>
    <p:sldId id="289" r:id="rId4"/>
    <p:sldId id="290" r:id="rId5"/>
    <p:sldId id="269" r:id="rId6"/>
    <p:sldId id="270" r:id="rId7"/>
    <p:sldId id="280" r:id="rId8"/>
    <p:sldId id="282" r:id="rId9"/>
    <p:sldId id="283" r:id="rId10"/>
    <p:sldId id="2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18"/>
    <p:restoredTop sz="88511"/>
  </p:normalViewPr>
  <p:slideViewPr>
    <p:cSldViewPr snapToGrid="0" snapToObjects="1">
      <p:cViewPr>
        <p:scale>
          <a:sx n="87" d="100"/>
          <a:sy n="87" d="100"/>
        </p:scale>
        <p:origin x="12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97BF0-6A27-3B4D-91C2-4E375D091DE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CCB44-5630-6A4D-B0E7-C2439B762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78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CCB44-5630-6A4D-B0E7-C2439B762B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07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63F9D-F0AB-B64F-89FF-1CE1FFDB7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1D3D4-6117-9540-B573-16BB6F457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A5DB6-83E2-5D42-A32C-0B43087D3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50F57-E745-D747-82BD-9659A8B17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8202D-E8DE-9140-B897-352D5F4B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4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A9058-1061-FC41-94AF-E23D78F14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BD0137-DCC6-D64D-A4A8-D932E2D56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313DF-75B6-5D4D-8F44-BB12E34DF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FFEC4-8E3F-8740-8CE7-BDB92126E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537D5-35B1-4846-BCDC-7B2DC9CD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2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A6B664-84A9-544B-B01D-2BABF2A4C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080C2-05F6-6943-BD5C-3152A0A8F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7561D-3146-0547-A8C1-328126C1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0E561-D02A-5348-B0C1-B1943C2FA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89B8C-35EE-0F4A-9BC3-9005641C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2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2305E-FDDB-774B-A1B4-5E40F728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87428-FD0E-DC44-A261-CAFD049EC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7B9E2-D46D-404F-88E2-711B9B725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84FCF-C7C1-414D-9606-55D1B4208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7C4D6-F4AA-6246-877D-C87A6EE0E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E6BAA-57C3-6140-977D-5C24DF7F7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3CE24-CDCB-624D-94B5-FAC896FF4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847AF-C61F-8547-B2DA-BC382CBA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86A60-7E67-A74D-A69F-203D98F15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B273D-7EC9-5140-B76E-4D88721A3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21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C8877-A15A-974A-98D0-38A832583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6D3EE-10DA-5A49-8D3C-91C1A1231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A64D1-595C-624B-ABE3-CE1D94280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2C302-75C7-E044-AD40-4A157C36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692C82-18F0-224D-B6F3-8C28E8F93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5628F4-01DE-024F-8DB1-F6132D75D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92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F6B5-3B6D-1341-AA49-2DBCFDC7F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95812-859D-E841-B5F6-E606EEB00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373F7C-01BD-5746-B495-2588DE210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63790-FF6B-B94B-93E0-FA1AEF2FD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32F0C0-4296-D143-B109-81CF54C25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B521A6-D3FB-0646-A39C-D7F337DA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FD4C02-8B3F-4E47-87C8-8EDDB8D80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CA53C3-1A83-0140-92C7-48BA2D7B2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4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F9287-A3B2-A741-BBDE-294FCEA79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0D2EF8-1C12-DD4E-A8E1-D7B471531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781D8-3D1C-2546-8B90-E8885E6B8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2B632-EC42-8A42-99F7-315495DE9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95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5924D8-27C5-1B44-8241-A81233408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54216-10FB-2E4A-A2DA-37FAD7CF8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4893B-84C9-A44F-9C20-BDCEF1B8F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0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BFAB5-FA5F-774E-BA82-10B63F24C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B0B8A-5310-844E-B958-96866280A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290F6-F39A-1144-96AB-F9C480B5F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EE6EE7-CC6B-DA4F-83AE-D238B9CBE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C688B-7009-754E-A9C5-36015D213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54A78-546F-144E-92C4-C7EEC197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B788D-70D7-DF42-9E9E-C0C99372B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516F50-8E53-BF44-8815-12ED4D2011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C1631-355C-C042-8A5D-7783EE7F7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EBD14-7D8A-3146-8193-CB7454E41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EC7DC-EE8F-8E4D-B54D-6314B7A7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06815-A6F1-B34A-BEB8-4964A193C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2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B27BB8-C120-7749-B827-4BCC9B0BC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06DF3-47EE-444D-BD3B-07607272E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973FD-132C-EB4E-A552-952EFF45C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8061F-EEE7-A440-8B39-5DE78B6CCD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DEF12-05E6-D146-B8A8-347F15216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4189A-7F0C-9243-AE31-7BDA4396AE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DB505-EF10-D444-9465-81C63A8E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8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1F1AD-8510-8845-A364-A1F1E50F4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accent1"/>
                </a:solidFill>
              </a:rPr>
              <a:t>Draft Proposal: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9883C-AC30-9A40-AC60-FC6D200C5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A New Learning Resource Center Division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643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327B-DDB9-B844-B782-1D6F8FB55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E0D51-F97E-0E45-A59E-CAA52FE75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dirty="0"/>
              <a:t>Advisory Council for feedback, October 25</a:t>
            </a:r>
          </a:p>
          <a:p>
            <a:r>
              <a:rPr lang="en-US" dirty="0"/>
              <a:t>Constituent feedback to advisory council members</a:t>
            </a:r>
          </a:p>
          <a:p>
            <a:r>
              <a:rPr lang="en-US" dirty="0"/>
              <a:t>Advisory Council Makes Recommendation to President</a:t>
            </a:r>
          </a:p>
        </p:txBody>
      </p:sp>
    </p:spTree>
    <p:extLst>
      <p:ext uri="{BB962C8B-B14F-4D97-AF65-F5344CB8AC3E}">
        <p14:creationId xmlns:p14="http://schemas.microsoft.com/office/powerpoint/2010/main" val="116774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71F1AD-8510-8845-A364-A1F1E50F4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accent1"/>
                </a:solidFill>
              </a:rPr>
              <a:t>Problems That Needed to Be Solved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9883C-AC30-9A40-AC60-FC6D200C5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fontAlgn="ctr"/>
            <a:r>
              <a:rPr lang="en-US" dirty="0"/>
              <a:t>Last Fall 2018 it was discovered that nearly $1.8 million annually coming from the 1320 budget for tutoring between TLC &amp; STEM Center</a:t>
            </a:r>
          </a:p>
          <a:p>
            <a:pPr fontAlgn="ctr"/>
            <a:r>
              <a:rPr lang="en-US" dirty="0"/>
              <a:t>Many student success services like the TLC, STEM center and Library operate in silos without shared resources and funds. </a:t>
            </a:r>
          </a:p>
          <a:p>
            <a:pPr fontAlgn="ctr"/>
            <a:r>
              <a:rPr lang="en-US" dirty="0"/>
              <a:t>Retention of current students needs to improve to ensure students succeed and enrollment improves.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850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327B-DDB9-B844-B782-1D6F8FB55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In Spring 2019 Began Discussing Solutions With Stakeholders, including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E0D51-F97E-0E45-A59E-CAA52FE75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dirty="0"/>
              <a:t>Katie Ha, Eric Reed, Natalia Menendez, Nicole Gray, Mary Thomas, Micaela </a:t>
            </a:r>
            <a:r>
              <a:rPr lang="en-US" dirty="0" err="1"/>
              <a:t>Agyare</a:t>
            </a:r>
            <a:r>
              <a:rPr lang="en-US" dirty="0"/>
              <a:t>, Laura </a:t>
            </a:r>
            <a:r>
              <a:rPr lang="en-US" dirty="0" err="1"/>
              <a:t>Gamez</a:t>
            </a:r>
            <a:r>
              <a:rPr lang="en-US" dirty="0"/>
              <a:t>, Paul </a:t>
            </a:r>
            <a:r>
              <a:rPr lang="en-US" dirty="0" err="1"/>
              <a:t>Szponar</a:t>
            </a:r>
            <a:r>
              <a:rPr lang="en-US" dirty="0"/>
              <a:t>, Josh Pelletier, Konstantin </a:t>
            </a:r>
            <a:r>
              <a:rPr lang="en-US" dirty="0" err="1"/>
              <a:t>Kalaitzidis</a:t>
            </a:r>
            <a:r>
              <a:rPr lang="en-US" dirty="0"/>
              <a:t>, Elvia Herrera, Valerie Fong, Ram Subramaniam, April Henderson, Sarah Corrao, Kristy Lisle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8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327B-DDB9-B844-B782-1D6F8FB55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Summer &amp; Early Fall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E0D51-F97E-0E45-A59E-CAA52FE75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dirty="0"/>
              <a:t>After meeting with stakeholders drafted proposal for new division</a:t>
            </a:r>
          </a:p>
          <a:p>
            <a:r>
              <a:rPr lang="en-US" dirty="0"/>
              <a:t>Refined proposal based on further feedback</a:t>
            </a:r>
          </a:p>
          <a:p>
            <a:r>
              <a:rPr lang="en-US" dirty="0"/>
              <a:t>Presented to President and Cabinet</a:t>
            </a:r>
          </a:p>
          <a:p>
            <a:r>
              <a:rPr lang="en-US" dirty="0"/>
              <a:t>Followed up with Stakeholders</a:t>
            </a:r>
          </a:p>
          <a:p>
            <a:r>
              <a:rPr lang="en-US" dirty="0"/>
              <a:t>Bringing to Senate</a:t>
            </a:r>
          </a:p>
        </p:txBody>
      </p:sp>
    </p:spTree>
    <p:extLst>
      <p:ext uri="{BB962C8B-B14F-4D97-AF65-F5344CB8AC3E}">
        <p14:creationId xmlns:p14="http://schemas.microsoft.com/office/powerpoint/2010/main" val="2423190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06A0F98-51FB-2F4B-B1EF-5C5EEC5B12EA}"/>
              </a:ext>
            </a:extLst>
          </p:cNvPr>
          <p:cNvSpPr/>
          <p:nvPr/>
        </p:nvSpPr>
        <p:spPr>
          <a:xfrm>
            <a:off x="5123867" y="1100511"/>
            <a:ext cx="2111829" cy="718457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Dean, LRC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B9B37F6-AA6C-9A4F-918A-D6955C5929FA}"/>
              </a:ext>
            </a:extLst>
          </p:cNvPr>
          <p:cNvSpPr/>
          <p:nvPr/>
        </p:nvSpPr>
        <p:spPr>
          <a:xfrm>
            <a:off x="360463" y="2307664"/>
            <a:ext cx="1990763" cy="8805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Faculty Non-credit Coordinator, Language Arts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3130A06-3C09-7D46-AF79-C834D44E28F5}"/>
              </a:ext>
            </a:extLst>
          </p:cNvPr>
          <p:cNvSpPr/>
          <p:nvPr/>
        </p:nvSpPr>
        <p:spPr>
          <a:xfrm>
            <a:off x="2596250" y="2280672"/>
            <a:ext cx="2133749" cy="91701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Program Coord II</a:t>
            </a:r>
          </a:p>
          <a:p>
            <a:pPr algn="ctr"/>
            <a:r>
              <a:rPr lang="en-US" sz="1600" dirty="0"/>
              <a:t>Language Arts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35138AA-C4D0-9948-9082-C3A1C36662D4}"/>
              </a:ext>
            </a:extLst>
          </p:cNvPr>
          <p:cNvSpPr/>
          <p:nvPr/>
        </p:nvSpPr>
        <p:spPr>
          <a:xfrm>
            <a:off x="2596250" y="4391176"/>
            <a:ext cx="2133749" cy="88051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Program Coord II</a:t>
            </a:r>
          </a:p>
          <a:p>
            <a:pPr algn="ctr"/>
            <a:r>
              <a:rPr lang="en-US" sz="1600" dirty="0"/>
              <a:t>PTT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9A57234-92C9-9E4E-A884-5CEAA87F7383}"/>
              </a:ext>
            </a:extLst>
          </p:cNvPr>
          <p:cNvSpPr/>
          <p:nvPr/>
        </p:nvSpPr>
        <p:spPr>
          <a:xfrm>
            <a:off x="5118630" y="2591102"/>
            <a:ext cx="2111829" cy="718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Administrative Assistant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42E3319-F2CE-5B4C-88D5-FF3DE354C1CE}"/>
              </a:ext>
            </a:extLst>
          </p:cNvPr>
          <p:cNvSpPr/>
          <p:nvPr/>
        </p:nvSpPr>
        <p:spPr>
          <a:xfrm>
            <a:off x="5118630" y="3600148"/>
            <a:ext cx="2111829" cy="718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Workers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0F940C1-F1CB-2B4B-AA9E-8718FBB6D62F}"/>
              </a:ext>
            </a:extLst>
          </p:cNvPr>
          <p:cNvSpPr/>
          <p:nvPr/>
        </p:nvSpPr>
        <p:spPr>
          <a:xfrm>
            <a:off x="2596251" y="3346477"/>
            <a:ext cx="2133749" cy="83876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Program Coord II</a:t>
            </a:r>
          </a:p>
          <a:p>
            <a:pPr algn="ctr"/>
            <a:r>
              <a:rPr lang="en-US" sz="1600" dirty="0"/>
              <a:t>STEM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FD31BB02-7D47-C94D-B861-F997BCF1AA2F}"/>
              </a:ext>
            </a:extLst>
          </p:cNvPr>
          <p:cNvSpPr/>
          <p:nvPr/>
        </p:nvSpPr>
        <p:spPr>
          <a:xfrm>
            <a:off x="9457467" y="2168566"/>
            <a:ext cx="1630034" cy="64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Snr Library Tech (</a:t>
            </a:r>
            <a:r>
              <a:rPr lang="en-US" dirty="0" err="1"/>
              <a:t>Circ</a:t>
            </a:r>
            <a:r>
              <a:rPr lang="en-US" dirty="0"/>
              <a:t>)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DC1D181B-39D6-4946-B4E8-76E8E1F77F28}"/>
              </a:ext>
            </a:extLst>
          </p:cNvPr>
          <p:cNvSpPr/>
          <p:nvPr/>
        </p:nvSpPr>
        <p:spPr>
          <a:xfrm>
            <a:off x="9457466" y="3110174"/>
            <a:ext cx="1630034" cy="64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Snr Library Tech (</a:t>
            </a:r>
            <a:r>
              <a:rPr lang="en-US" dirty="0" err="1"/>
              <a:t>Circ</a:t>
            </a:r>
            <a:r>
              <a:rPr lang="en-US" dirty="0"/>
              <a:t>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B878476E-3866-5C49-8D19-AB19D6202870}"/>
              </a:ext>
            </a:extLst>
          </p:cNvPr>
          <p:cNvSpPr/>
          <p:nvPr/>
        </p:nvSpPr>
        <p:spPr>
          <a:xfrm>
            <a:off x="9457465" y="4051782"/>
            <a:ext cx="1630034" cy="64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Snr Library Tech (</a:t>
            </a:r>
            <a:r>
              <a:rPr lang="en-US" dirty="0" err="1"/>
              <a:t>Circ</a:t>
            </a:r>
            <a:r>
              <a:rPr lang="en-US" dirty="0"/>
              <a:t>)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D769F8EA-CA11-E346-9F6E-016C10A62D0E}"/>
              </a:ext>
            </a:extLst>
          </p:cNvPr>
          <p:cNvSpPr/>
          <p:nvPr/>
        </p:nvSpPr>
        <p:spPr>
          <a:xfrm>
            <a:off x="9457464" y="4993390"/>
            <a:ext cx="1630034" cy="64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Snr Library Tech (TS)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B88ED1E4-C2FC-4B40-931B-F16BA5CD9526}"/>
              </a:ext>
            </a:extLst>
          </p:cNvPr>
          <p:cNvSpPr/>
          <p:nvPr/>
        </p:nvSpPr>
        <p:spPr>
          <a:xfrm>
            <a:off x="7645198" y="2168566"/>
            <a:ext cx="1630034" cy="64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Acquisitions</a:t>
            </a:r>
          </a:p>
          <a:p>
            <a:pPr algn="ctr"/>
            <a:r>
              <a:rPr lang="en-US" dirty="0"/>
              <a:t>Librarian (3/4)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B54F785-5257-A244-90B6-8D78CB34117C}"/>
              </a:ext>
            </a:extLst>
          </p:cNvPr>
          <p:cNvSpPr/>
          <p:nvPr/>
        </p:nvSpPr>
        <p:spPr>
          <a:xfrm>
            <a:off x="7645197" y="3110174"/>
            <a:ext cx="1630034" cy="64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Instructional</a:t>
            </a:r>
          </a:p>
          <a:p>
            <a:pPr algn="ctr"/>
            <a:r>
              <a:rPr lang="en-US" dirty="0"/>
              <a:t>Librarian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284571C4-F5F8-ED48-AB4A-3E154C8360F2}"/>
              </a:ext>
            </a:extLst>
          </p:cNvPr>
          <p:cNvSpPr/>
          <p:nvPr/>
        </p:nvSpPr>
        <p:spPr>
          <a:xfrm>
            <a:off x="7645196" y="4051782"/>
            <a:ext cx="1630034" cy="64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Equity Librarian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19F65472-259F-9C43-970B-CDCB45D1C6CC}"/>
              </a:ext>
            </a:extLst>
          </p:cNvPr>
          <p:cNvSpPr/>
          <p:nvPr/>
        </p:nvSpPr>
        <p:spPr>
          <a:xfrm>
            <a:off x="7645195" y="4993390"/>
            <a:ext cx="1630034" cy="64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Systems Librarian</a:t>
            </a:r>
          </a:p>
        </p:txBody>
      </p:sp>
      <p:cxnSp>
        <p:nvCxnSpPr>
          <p:cNvPr id="3" name="Elbow Connector 2">
            <a:extLst>
              <a:ext uri="{FF2B5EF4-FFF2-40B4-BE49-F238E27FC236}">
                <a16:creationId xmlns:a16="http://schemas.microsoft.com/office/drawing/2014/main" id="{79D3B4E0-4D0D-CE45-A396-4D1A014D8F9C}"/>
              </a:ext>
            </a:extLst>
          </p:cNvPr>
          <p:cNvCxnSpPr>
            <a:cxnSpLocks/>
          </p:cNvCxnSpPr>
          <p:nvPr/>
        </p:nvCxnSpPr>
        <p:spPr>
          <a:xfrm flipV="1">
            <a:off x="2588416" y="1277661"/>
            <a:ext cx="2496604" cy="341099"/>
          </a:xfrm>
          <a:prstGeom prst="bentConnector3">
            <a:avLst>
              <a:gd name="adj1" fmla="val 18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2958421D-1934-0043-AEBB-A2D57EAC2D21}"/>
              </a:ext>
            </a:extLst>
          </p:cNvPr>
          <p:cNvCxnSpPr>
            <a:cxnSpLocks/>
          </p:cNvCxnSpPr>
          <p:nvPr/>
        </p:nvCxnSpPr>
        <p:spPr>
          <a:xfrm rot="10800000">
            <a:off x="7230461" y="1263465"/>
            <a:ext cx="2160270" cy="336909"/>
          </a:xfrm>
          <a:prstGeom prst="bentConnector3">
            <a:avLst>
              <a:gd name="adj1" fmla="val 3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Left Brace 34">
            <a:extLst>
              <a:ext uri="{FF2B5EF4-FFF2-40B4-BE49-F238E27FC236}">
                <a16:creationId xmlns:a16="http://schemas.microsoft.com/office/drawing/2014/main" id="{19DC9E36-E306-6F41-A12B-24B08DBF82F7}"/>
              </a:ext>
            </a:extLst>
          </p:cNvPr>
          <p:cNvSpPr/>
          <p:nvPr/>
        </p:nvSpPr>
        <p:spPr>
          <a:xfrm rot="5400000">
            <a:off x="9211725" y="99786"/>
            <a:ext cx="309244" cy="344230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3B48ED8D-6A8B-C542-90BA-D392F59DB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463" y="19681"/>
            <a:ext cx="10993337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Proposed Restructure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57FBF-C8AE-404F-9AF9-ABEC4052EE49}"/>
              </a:ext>
            </a:extLst>
          </p:cNvPr>
          <p:cNvSpPr/>
          <p:nvPr/>
        </p:nvSpPr>
        <p:spPr>
          <a:xfrm>
            <a:off x="360463" y="3352430"/>
            <a:ext cx="2053553" cy="8805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Faculty Non-credit Coordinator, STEM</a:t>
            </a:r>
          </a:p>
        </p:txBody>
      </p:sp>
      <p:sp>
        <p:nvSpPr>
          <p:cNvPr id="11" name="Line Callout 1 (Border and Accent Bar) 10">
            <a:extLst>
              <a:ext uri="{FF2B5EF4-FFF2-40B4-BE49-F238E27FC236}">
                <a16:creationId xmlns:a16="http://schemas.microsoft.com/office/drawing/2014/main" id="{64F4CCCB-10FA-2D49-B17E-0DC2D5C57A8E}"/>
              </a:ext>
            </a:extLst>
          </p:cNvPr>
          <p:cNvSpPr/>
          <p:nvPr/>
        </p:nvSpPr>
        <p:spPr>
          <a:xfrm>
            <a:off x="8677645" y="5903463"/>
            <a:ext cx="1458410" cy="694481"/>
          </a:xfrm>
          <a:prstGeom prst="accentBorderCallout1">
            <a:avLst>
              <a:gd name="adj1" fmla="val 18750"/>
              <a:gd name="adj2" fmla="val -8333"/>
              <a:gd name="adj3" fmla="val -16722"/>
              <a:gd name="adj4" fmla="val -2956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Library Coord.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B6E42D7D-0B26-E246-AAF7-18070F795956}"/>
              </a:ext>
            </a:extLst>
          </p:cNvPr>
          <p:cNvSpPr/>
          <p:nvPr/>
        </p:nvSpPr>
        <p:spPr>
          <a:xfrm>
            <a:off x="360463" y="4391176"/>
            <a:ext cx="2053553" cy="8805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Faculty Non-credit Coordinator, PTT</a:t>
            </a:r>
          </a:p>
        </p:txBody>
      </p:sp>
      <p:sp>
        <p:nvSpPr>
          <p:cNvPr id="31" name="Line Callout 1 (Border and Accent Bar) 30">
            <a:extLst>
              <a:ext uri="{FF2B5EF4-FFF2-40B4-BE49-F238E27FC236}">
                <a16:creationId xmlns:a16="http://schemas.microsoft.com/office/drawing/2014/main" id="{58DBF424-4B70-A84E-83F7-F1DB27DA402E}"/>
              </a:ext>
            </a:extLst>
          </p:cNvPr>
          <p:cNvSpPr/>
          <p:nvPr/>
        </p:nvSpPr>
        <p:spPr>
          <a:xfrm>
            <a:off x="1446369" y="5770698"/>
            <a:ext cx="1458410" cy="694481"/>
          </a:xfrm>
          <a:prstGeom prst="accentBorderCallout1">
            <a:avLst>
              <a:gd name="adj1" fmla="val 18750"/>
              <a:gd name="adj2" fmla="val -8333"/>
              <a:gd name="adj3" fmla="val -48322"/>
              <a:gd name="adj4" fmla="val -27889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1.5 FTEF Total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10DF99E4-C97D-6246-B0C0-7E25D84A5C1D}"/>
              </a:ext>
            </a:extLst>
          </p:cNvPr>
          <p:cNvSpPr/>
          <p:nvPr/>
        </p:nvSpPr>
        <p:spPr>
          <a:xfrm>
            <a:off x="9457464" y="347039"/>
            <a:ext cx="1630034" cy="64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EOPS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2DC26416-0220-BE4A-AEF2-48D983CDCE4C}"/>
              </a:ext>
            </a:extLst>
          </p:cNvPr>
          <p:cNvSpPr/>
          <p:nvPr/>
        </p:nvSpPr>
        <p:spPr>
          <a:xfrm>
            <a:off x="5359527" y="333064"/>
            <a:ext cx="1630034" cy="64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AVPSS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23B65EDB-E168-EC45-A720-D84B7E1903B2}"/>
              </a:ext>
            </a:extLst>
          </p:cNvPr>
          <p:cNvSpPr/>
          <p:nvPr/>
        </p:nvSpPr>
        <p:spPr>
          <a:xfrm>
            <a:off x="5205984" y="4993390"/>
            <a:ext cx="316992" cy="321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1F5238E-E724-0342-BB5C-E5EC72CB90E8}"/>
              </a:ext>
            </a:extLst>
          </p:cNvPr>
          <p:cNvSpPr txBox="1"/>
          <p:nvPr/>
        </p:nvSpPr>
        <p:spPr>
          <a:xfrm>
            <a:off x="5547360" y="4993390"/>
            <a:ext cx="15733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Existing position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67BB89A9-AA4E-294C-97FD-C4148F5E2CF2}"/>
              </a:ext>
            </a:extLst>
          </p:cNvPr>
          <p:cNvSpPr/>
          <p:nvPr/>
        </p:nvSpPr>
        <p:spPr>
          <a:xfrm>
            <a:off x="5205984" y="5889629"/>
            <a:ext cx="316992" cy="3211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52F7DB6-2DB3-F745-A350-72E7B30C5D6A}"/>
              </a:ext>
            </a:extLst>
          </p:cNvPr>
          <p:cNvSpPr txBox="1"/>
          <p:nvPr/>
        </p:nvSpPr>
        <p:spPr>
          <a:xfrm>
            <a:off x="5547360" y="5889629"/>
            <a:ext cx="15733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Re-classed position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94D359D3-672D-4446-A202-ABE530EA995B}"/>
              </a:ext>
            </a:extLst>
          </p:cNvPr>
          <p:cNvSpPr/>
          <p:nvPr/>
        </p:nvSpPr>
        <p:spPr>
          <a:xfrm>
            <a:off x="5205984" y="6322572"/>
            <a:ext cx="316992" cy="3211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CABC8C-6A14-9541-AF00-58F7D6CEA2F3}"/>
              </a:ext>
            </a:extLst>
          </p:cNvPr>
          <p:cNvSpPr txBox="1"/>
          <p:nvPr/>
        </p:nvSpPr>
        <p:spPr>
          <a:xfrm>
            <a:off x="5547360" y="6322572"/>
            <a:ext cx="1926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Re-distributed positions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22D55740-F0BC-B749-AF0C-576F55179A76}"/>
              </a:ext>
            </a:extLst>
          </p:cNvPr>
          <p:cNvSpPr/>
          <p:nvPr/>
        </p:nvSpPr>
        <p:spPr>
          <a:xfrm>
            <a:off x="5199888" y="5450590"/>
            <a:ext cx="316992" cy="32114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C982BB2-C4D9-484E-AECE-F2F437A8F9B3}"/>
              </a:ext>
            </a:extLst>
          </p:cNvPr>
          <p:cNvSpPr txBox="1"/>
          <p:nvPr/>
        </p:nvSpPr>
        <p:spPr>
          <a:xfrm>
            <a:off x="5541264" y="5450590"/>
            <a:ext cx="15733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New position</a:t>
            </a:r>
          </a:p>
        </p:txBody>
      </p:sp>
      <p:sp>
        <p:nvSpPr>
          <p:cNvPr id="53" name="Right Brace 52">
            <a:extLst>
              <a:ext uri="{FF2B5EF4-FFF2-40B4-BE49-F238E27FC236}">
                <a16:creationId xmlns:a16="http://schemas.microsoft.com/office/drawing/2014/main" id="{BCDB4AAF-35A3-894F-B27F-2F308C7B95FE}"/>
              </a:ext>
            </a:extLst>
          </p:cNvPr>
          <p:cNvSpPr/>
          <p:nvPr/>
        </p:nvSpPr>
        <p:spPr>
          <a:xfrm rot="16200000">
            <a:off x="2299846" y="-261590"/>
            <a:ext cx="490774" cy="4369538"/>
          </a:xfrm>
          <a:prstGeom prst="rightBrace">
            <a:avLst>
              <a:gd name="adj1" fmla="val 8333"/>
              <a:gd name="adj2" fmla="val 5083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6AA98057-FAD7-434E-9091-22CCDF6BAE85}"/>
              </a:ext>
            </a:extLst>
          </p:cNvPr>
          <p:cNvCxnSpPr>
            <a:stCxn id="12" idx="0"/>
            <a:endCxn id="5" idx="2"/>
          </p:cNvCxnSpPr>
          <p:nvPr/>
        </p:nvCxnSpPr>
        <p:spPr>
          <a:xfrm flipV="1">
            <a:off x="6174545" y="1818968"/>
            <a:ext cx="5237" cy="772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B50E7E9-23C8-8548-A2DE-DBAA591AFB42}"/>
              </a:ext>
            </a:extLst>
          </p:cNvPr>
          <p:cNvCxnSpPr>
            <a:stCxn id="32" idx="1"/>
          </p:cNvCxnSpPr>
          <p:nvPr/>
        </p:nvCxnSpPr>
        <p:spPr>
          <a:xfrm flipH="1" flipV="1">
            <a:off x="6989561" y="654204"/>
            <a:ext cx="2467903" cy="1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319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122C57-BA6A-BC42-9C6C-7E79E108D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>
                <a:solidFill>
                  <a:schemeClr val="accent1"/>
                </a:solidFill>
              </a:rPr>
              <a:t>New Division Would…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CBA4-CB9C-7444-9CD6-F8F2D2E87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Leverage Strengths of all LRC Elements</a:t>
            </a:r>
          </a:p>
          <a:p>
            <a:r>
              <a:rPr lang="en-US" sz="2400" dirty="0"/>
              <a:t>Support AB 705 Efforts</a:t>
            </a:r>
          </a:p>
          <a:p>
            <a:r>
              <a:rPr lang="en-US" sz="2400" dirty="0"/>
              <a:t>Allow faculty to focus on programmatic features rather than </a:t>
            </a:r>
            <a:r>
              <a:rPr lang="en-US" sz="2400"/>
              <a:t>clerical operations</a:t>
            </a:r>
            <a:endParaRPr lang="en-US" sz="2400" dirty="0"/>
          </a:p>
          <a:p>
            <a:r>
              <a:rPr lang="en-US" sz="2400" dirty="0"/>
              <a:t>Provide Evening Administration on Campus</a:t>
            </a:r>
          </a:p>
          <a:p>
            <a:r>
              <a:rPr lang="en-US" sz="2400" dirty="0"/>
              <a:t>Maintain commitment to student success &amp; retention. </a:t>
            </a:r>
          </a:p>
        </p:txBody>
      </p:sp>
    </p:spTree>
    <p:extLst>
      <p:ext uri="{BB962C8B-B14F-4D97-AF65-F5344CB8AC3E}">
        <p14:creationId xmlns:p14="http://schemas.microsoft.com/office/powerpoint/2010/main" val="120341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E3CBE-2DF1-D647-AF94-9DD94CB57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Shared Spaces - Tutoring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5F4087-EC10-1448-9A98-CFE71ACB4A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329152"/>
              </p:ext>
            </p:extLst>
          </p:nvPr>
        </p:nvGraphicFramePr>
        <p:xfrm>
          <a:off x="838200" y="1459865"/>
          <a:ext cx="10515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45093532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81817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Shared Tutoring Spaces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Operations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120767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fontAlgn="base">
                        <a:spcBef>
                          <a:spcPts val="600"/>
                        </a:spcBef>
                      </a:pPr>
                      <a:r>
                        <a:rPr lang="en-US" sz="1600" b="1" dirty="0"/>
                        <a:t>3600: </a:t>
                      </a:r>
                    </a:p>
                    <a:p>
                      <a:pPr marL="457200" lvl="1" indent="-279400" fontAlgn="base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600" dirty="0"/>
                        <a:t>STEM drop-in faculty and peer tutors in CS, ACCT, ECON</a:t>
                      </a:r>
                    </a:p>
                    <a:p>
                      <a:pPr marL="457200" lvl="1" indent="-279400" fontAlgn="base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STEM Embedded peer tutors (20-40 study sessions per week)</a:t>
                      </a:r>
                      <a:endParaRPr lang="en-US" sz="1600" dirty="0"/>
                    </a:p>
                    <a:p>
                      <a:pPr marL="457200" lvl="1" indent="-279400" fontAlgn="base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600" dirty="0"/>
                        <a:t>LA drop-in faculty and peer tutors in ENGL and ESLL </a:t>
                      </a:r>
                    </a:p>
                    <a:p>
                      <a:pPr marL="457200" lvl="1" indent="-279400" fontAlgn="base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600" dirty="0"/>
                        <a:t>PTT teams in ENGL and MATH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EOPS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600"/>
                        </a:spcBef>
                      </a:pPr>
                      <a:r>
                        <a:rPr lang="en-US" sz="16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3600: </a:t>
                      </a: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hours: M-Th 8am-8pm / F 9am - 4pm</a:t>
                      </a:r>
                    </a:p>
                    <a:p>
                      <a:pPr rtl="0" fontAlgn="base">
                        <a:spcBef>
                          <a:spcPts val="600"/>
                        </a:spcBef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Drop-in Tutoring  </a:t>
                      </a:r>
                    </a:p>
                    <a:p>
                      <a:pPr marL="285750" indent="-285750" rtl="0" fontAlgn="base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LA: M-F 11am - 4pm</a:t>
                      </a:r>
                    </a:p>
                    <a:p>
                      <a:pPr marL="285750" indent="-285750" rtl="0" fontAlgn="base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STEM:  M-Th 9am - 8pm / F 9am-4pm / S 11am - 4pm (all STEM disciplines)</a:t>
                      </a:r>
                    </a:p>
                    <a:p>
                      <a:pPr marL="285750" indent="-285750" rtl="0" fontAlgn="base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EOPS:  8am-6pm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8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ase">
                        <a:spcBef>
                          <a:spcPts val="600"/>
                        </a:spcBef>
                      </a:pPr>
                      <a:r>
                        <a:rPr lang="en-US" sz="16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4200</a:t>
                      </a:r>
                    </a:p>
                    <a:p>
                      <a:pPr marL="742950" lvl="1" indent="-285750" rtl="0" fontAlgn="base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STEM drop in tutors </a:t>
                      </a:r>
                    </a:p>
                    <a:p>
                      <a:pPr marL="742950" lvl="1" indent="-285750" rtl="0" fontAlgn="base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Foundations Lab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/>
                        <a:t>4200: </a:t>
                      </a: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hours: M-Th 9am - 9pm 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Foundations Lab 9am - 7pm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 11 extended hours: close 10:30pm, student workers at 9pm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040134"/>
                  </a:ext>
                </a:extLst>
              </a:tr>
            </a:tbl>
          </a:graphicData>
        </a:graphic>
      </p:graphicFrame>
      <p:sp>
        <p:nvSpPr>
          <p:cNvPr id="6" name="Alternate Process 5">
            <a:extLst>
              <a:ext uri="{FF2B5EF4-FFF2-40B4-BE49-F238E27FC236}">
                <a16:creationId xmlns:a16="http://schemas.microsoft.com/office/drawing/2014/main" id="{A09D9E4A-8306-1D42-8D23-1EE3C49DB3AC}"/>
              </a:ext>
            </a:extLst>
          </p:cNvPr>
          <p:cNvSpPr/>
          <p:nvPr/>
        </p:nvSpPr>
        <p:spPr>
          <a:xfrm>
            <a:off x="1509157" y="5450332"/>
            <a:ext cx="9172095" cy="8412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Space sharing between STEM, LA, and EOPS in the 3600 building (TLC) enables the sharing of human resources, including student workers, and expands operational hours.</a:t>
            </a:r>
          </a:p>
        </p:txBody>
      </p:sp>
    </p:spTree>
    <p:extLst>
      <p:ext uri="{BB962C8B-B14F-4D97-AF65-F5344CB8AC3E}">
        <p14:creationId xmlns:p14="http://schemas.microsoft.com/office/powerpoint/2010/main" val="1744179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DB9A-E25A-7949-86D7-E93B4945F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Tutorial and Library (LRC Division)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2C7F519-8F39-DB4F-882A-61D5770F37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810433"/>
              </p:ext>
            </p:extLst>
          </p:nvPr>
        </p:nvGraphicFramePr>
        <p:xfrm>
          <a:off x="838200" y="1520825"/>
          <a:ext cx="10515602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1897946403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145103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8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Division status for campus tutorial:  curriculum representation, expanded disciplines (serves whole college)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Positions campus tutorial, along with library, as a student services division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Shared spaces, gathering spaces for students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Increased opportunities for extended hours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Shared resources - Tracking materials, e.g., calculators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Collaboration among faculty and staff – identify synergies between programs/services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One-stop for students (esp. with AB705) 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Cross-marketing/outreach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Raises profile of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Increases administrative complexities: regulatory expertise (library and tutorial); faculty/staff management; budgeting; flow of information across LRC areas; flow of students across LRC areas (e.g., different opening hours) 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Shifts administrative focus from instruction to student support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Adds STEM tutorial to existing administrative oversight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021507"/>
                  </a:ext>
                </a:extLst>
              </a:tr>
            </a:tbl>
          </a:graphicData>
        </a:graphic>
      </p:graphicFrame>
      <p:sp>
        <p:nvSpPr>
          <p:cNvPr id="8" name="Alternate Process 7">
            <a:extLst>
              <a:ext uri="{FF2B5EF4-FFF2-40B4-BE49-F238E27FC236}">
                <a16:creationId xmlns:a16="http://schemas.microsoft.com/office/drawing/2014/main" id="{14780A94-BCF9-E345-8C87-08FBECBD95DC}"/>
              </a:ext>
            </a:extLst>
          </p:cNvPr>
          <p:cNvSpPr/>
          <p:nvPr/>
        </p:nvSpPr>
        <p:spPr>
          <a:xfrm>
            <a:off x="5413248" y="5266944"/>
            <a:ext cx="6449568" cy="130454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An LRC </a:t>
            </a:r>
            <a:r>
              <a:rPr lang="en-US"/>
              <a:t>Division Dean with </a:t>
            </a:r>
            <a:r>
              <a:rPr lang="en-US" dirty="0"/>
              <a:t>expertise in Library Science and/or Supplemental Instruction would provide comprehensive, consistent, on-site strategic and operational oversight from a student services perspective</a:t>
            </a:r>
          </a:p>
        </p:txBody>
      </p:sp>
    </p:spTree>
    <p:extLst>
      <p:ext uri="{BB962C8B-B14F-4D97-AF65-F5344CB8AC3E}">
        <p14:creationId xmlns:p14="http://schemas.microsoft.com/office/powerpoint/2010/main" val="3376262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327B-DDB9-B844-B782-1D6F8FB55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Proposed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E0D51-F97E-0E45-A59E-CAA52FE75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Year 1 (2018-19): Reduce FTEF in STEM Center and TLC by 50%; increase peer tutors - </a:t>
            </a:r>
            <a:r>
              <a:rPr lang="en-US" b="1" dirty="0"/>
              <a:t>DONE</a:t>
            </a:r>
          </a:p>
          <a:p>
            <a:r>
              <a:rPr lang="en-US" dirty="0"/>
              <a:t>Year 2 (2019-20): </a:t>
            </a:r>
          </a:p>
          <a:p>
            <a:pPr lvl="1"/>
            <a:r>
              <a:rPr lang="en-US" dirty="0"/>
              <a:t>Focus support for AB705; begin shared spaces for tutoring </a:t>
            </a:r>
            <a:r>
              <a:rPr lang="en-US" b="1" dirty="0"/>
              <a:t>(doing this)</a:t>
            </a:r>
          </a:p>
          <a:p>
            <a:pPr lvl="1"/>
            <a:r>
              <a:rPr lang="en-US" dirty="0"/>
              <a:t>Hire PC Language Arts; transition to Fac. NC Coordinators (Winter) </a:t>
            </a:r>
          </a:p>
          <a:p>
            <a:pPr lvl="1"/>
            <a:r>
              <a:rPr lang="en-US" dirty="0"/>
              <a:t>Integrate all area of the LRC and discuss cross pollination opportunities</a:t>
            </a:r>
          </a:p>
          <a:p>
            <a:pPr lvl="1"/>
            <a:r>
              <a:rPr lang="en-US" dirty="0"/>
              <a:t>Begin/continue conversations with library and tutorial (with rep from EOPS) re: LRC Division - identify administrative and operational needs (e.g., Senate representation)</a:t>
            </a:r>
          </a:p>
          <a:p>
            <a:pPr lvl="1"/>
            <a:r>
              <a:rPr lang="en-US" dirty="0"/>
              <a:t>Write job description for Dean; submit to AMA; begin search</a:t>
            </a:r>
          </a:p>
          <a:p>
            <a:r>
              <a:rPr lang="en-US" dirty="0"/>
              <a:t>Year 3 (2020-21):</a:t>
            </a:r>
          </a:p>
          <a:p>
            <a:pPr lvl="1"/>
            <a:r>
              <a:rPr lang="en-US" dirty="0"/>
              <a:t>Expand back out for non-STEM/LA tutorial (e.g., history, transfer essays, etc.)</a:t>
            </a:r>
          </a:p>
          <a:p>
            <a:pPr lvl="1"/>
            <a:r>
              <a:rPr lang="en-US" dirty="0"/>
              <a:t>Explore service learning opportunities for peer tutors (e.g., Chat Café, immigrant/refugee language tutoring)</a:t>
            </a:r>
          </a:p>
          <a:p>
            <a:pPr lvl="1"/>
            <a:r>
              <a:rPr lang="en-US" dirty="0"/>
              <a:t>LRC division open house/introduction to campus</a:t>
            </a:r>
          </a:p>
        </p:txBody>
      </p:sp>
    </p:spTree>
    <p:extLst>
      <p:ext uri="{BB962C8B-B14F-4D97-AF65-F5344CB8AC3E}">
        <p14:creationId xmlns:p14="http://schemas.microsoft.com/office/powerpoint/2010/main" val="3695278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{09607135-BE04-354C-A92D-260B9F1C8010}tf10001070</Template>
  <TotalTime>87</TotalTime>
  <Words>688</Words>
  <Application>Microsoft Macintosh PowerPoint</Application>
  <PresentationFormat>Widescreen</PresentationFormat>
  <Paragraphs>105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Draft Proposal:</vt:lpstr>
      <vt:lpstr>Problems That Needed to Be Solved</vt:lpstr>
      <vt:lpstr>In Spring 2019 Began Discussing Solutions With Stakeholders, including</vt:lpstr>
      <vt:lpstr>Summer &amp; Early Fall 2019</vt:lpstr>
      <vt:lpstr>Proposed Restructure</vt:lpstr>
      <vt:lpstr>New Division Would…</vt:lpstr>
      <vt:lpstr>Shared Spaces - Tutoring</vt:lpstr>
      <vt:lpstr>Tutorial and Library (LRC Division)</vt:lpstr>
      <vt:lpstr>Proposed Timeline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Were We</dc:title>
  <dc:creator>Paul Starer</dc:creator>
  <cp:lastModifiedBy>Paul Starer</cp:lastModifiedBy>
  <cp:revision>12</cp:revision>
  <dcterms:created xsi:type="dcterms:W3CDTF">2019-10-13T23:47:45Z</dcterms:created>
  <dcterms:modified xsi:type="dcterms:W3CDTF">2019-10-14T15:48:32Z</dcterms:modified>
</cp:coreProperties>
</file>