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57" r:id="rId3"/>
    <p:sldId id="262" r:id="rId4"/>
    <p:sldId id="258"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8615"/>
    <p:restoredTop sz="94679"/>
  </p:normalViewPr>
  <p:slideViewPr>
    <p:cSldViewPr snapToGrid="0" snapToObjects="1">
      <p:cViewPr varScale="1">
        <p:scale>
          <a:sx n="70" d="100"/>
          <a:sy n="70" d="100"/>
        </p:scale>
        <p:origin x="200" y="1200"/>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0DA649-432B-2642-8A3E-16B2C89C1565}" type="doc">
      <dgm:prSet loTypeId="urn:microsoft.com/office/officeart/2005/8/layout/process1" loCatId="process" qsTypeId="urn:microsoft.com/office/officeart/2005/8/quickstyle/simple1" qsCatId="simple" csTypeId="urn:microsoft.com/office/officeart/2005/8/colors/accent1_2" csCatId="accent1" phldr="1"/>
      <dgm:spPr/>
    </dgm:pt>
    <dgm:pt modelId="{F75C141A-9A3A-E74B-93AE-7E5B010B4395}">
      <dgm:prSet phldrT="[Text]"/>
      <dgm:spPr/>
      <dgm:t>
        <a:bodyPr/>
        <a:lstStyle/>
        <a:p>
          <a:pPr>
            <a:lnSpc>
              <a:spcPct val="120000"/>
            </a:lnSpc>
          </a:pPr>
          <a:r>
            <a:rPr lang="en-US" dirty="0"/>
            <a:t>Initial interest in attending (clarifying the path)</a:t>
          </a:r>
        </a:p>
      </dgm:t>
    </dgm:pt>
    <dgm:pt modelId="{67ED4FE8-E2CF-D449-94AA-A4E0AE2F1C01}" type="parTrans" cxnId="{D39AF9A3-F0EC-2E42-9DE9-5E94CC025937}">
      <dgm:prSet/>
      <dgm:spPr/>
      <dgm:t>
        <a:bodyPr/>
        <a:lstStyle/>
        <a:p>
          <a:pPr>
            <a:lnSpc>
              <a:spcPct val="120000"/>
            </a:lnSpc>
          </a:pPr>
          <a:endParaRPr lang="en-US"/>
        </a:p>
      </dgm:t>
    </dgm:pt>
    <dgm:pt modelId="{8E33DD6D-DC48-CF44-A645-14439B8F6D0A}" type="sibTrans" cxnId="{D39AF9A3-F0EC-2E42-9DE9-5E94CC025937}">
      <dgm:prSet/>
      <dgm:spPr/>
      <dgm:t>
        <a:bodyPr/>
        <a:lstStyle/>
        <a:p>
          <a:pPr>
            <a:lnSpc>
              <a:spcPct val="120000"/>
            </a:lnSpc>
          </a:pPr>
          <a:endParaRPr lang="en-US"/>
        </a:p>
      </dgm:t>
    </dgm:pt>
    <dgm:pt modelId="{9BD88F21-D47F-C741-BDD0-30950702BF2A}">
      <dgm:prSet phldrT="[Text]"/>
      <dgm:spPr/>
      <dgm:t>
        <a:bodyPr/>
        <a:lstStyle/>
        <a:p>
          <a:pPr>
            <a:lnSpc>
              <a:spcPct val="120000"/>
            </a:lnSpc>
          </a:pPr>
          <a:r>
            <a:rPr lang="en-US" dirty="0"/>
            <a:t>Enrollment (choosing and entering the path)</a:t>
          </a:r>
        </a:p>
      </dgm:t>
    </dgm:pt>
    <dgm:pt modelId="{1D8C40B0-45B1-B446-93B2-6E947E11E8C2}" type="parTrans" cxnId="{F9F5AD16-BC20-F740-8480-20D96509162F}">
      <dgm:prSet/>
      <dgm:spPr/>
      <dgm:t>
        <a:bodyPr/>
        <a:lstStyle/>
        <a:p>
          <a:pPr>
            <a:lnSpc>
              <a:spcPct val="120000"/>
            </a:lnSpc>
          </a:pPr>
          <a:endParaRPr lang="en-US"/>
        </a:p>
      </dgm:t>
    </dgm:pt>
    <dgm:pt modelId="{100100AA-0CF2-5941-9A15-CB675E992E65}" type="sibTrans" cxnId="{F9F5AD16-BC20-F740-8480-20D96509162F}">
      <dgm:prSet/>
      <dgm:spPr/>
      <dgm:t>
        <a:bodyPr/>
        <a:lstStyle/>
        <a:p>
          <a:pPr>
            <a:lnSpc>
              <a:spcPct val="120000"/>
            </a:lnSpc>
          </a:pPr>
          <a:endParaRPr lang="en-US"/>
        </a:p>
      </dgm:t>
    </dgm:pt>
    <dgm:pt modelId="{DE6075EF-9E1A-4141-B1F5-9E5FF57BFD1F}">
      <dgm:prSet phldrT="[Text]"/>
      <dgm:spPr/>
      <dgm:t>
        <a:bodyPr/>
        <a:lstStyle/>
        <a:p>
          <a:pPr>
            <a:lnSpc>
              <a:spcPct val="120000"/>
            </a:lnSpc>
          </a:pPr>
          <a:r>
            <a:rPr lang="en-US" dirty="0"/>
            <a:t>Continued progress (stay on the path)</a:t>
          </a:r>
        </a:p>
      </dgm:t>
    </dgm:pt>
    <dgm:pt modelId="{BE49889A-FBDB-AD42-9531-A669EB32839B}" type="parTrans" cxnId="{617A85B5-4BF7-F14A-8E14-5F9EF7D97DAE}">
      <dgm:prSet/>
      <dgm:spPr/>
      <dgm:t>
        <a:bodyPr/>
        <a:lstStyle/>
        <a:p>
          <a:pPr>
            <a:lnSpc>
              <a:spcPct val="120000"/>
            </a:lnSpc>
          </a:pPr>
          <a:endParaRPr lang="en-US"/>
        </a:p>
      </dgm:t>
    </dgm:pt>
    <dgm:pt modelId="{31AD0F29-0BCB-B742-87B9-B794F03EB074}" type="sibTrans" cxnId="{617A85B5-4BF7-F14A-8E14-5F9EF7D97DAE}">
      <dgm:prSet/>
      <dgm:spPr/>
      <dgm:t>
        <a:bodyPr/>
        <a:lstStyle/>
        <a:p>
          <a:pPr>
            <a:lnSpc>
              <a:spcPct val="120000"/>
            </a:lnSpc>
          </a:pPr>
          <a:endParaRPr lang="en-US"/>
        </a:p>
      </dgm:t>
    </dgm:pt>
    <dgm:pt modelId="{ED12AB4A-8660-974F-8A14-F557D7C0CF78}">
      <dgm:prSet/>
      <dgm:spPr/>
      <dgm:t>
        <a:bodyPr/>
        <a:lstStyle/>
        <a:p>
          <a:pPr>
            <a:lnSpc>
              <a:spcPct val="120000"/>
            </a:lnSpc>
          </a:pPr>
          <a:r>
            <a:rPr lang="en-US" dirty="0"/>
            <a:t>Completion (learning and attaining goal)</a:t>
          </a:r>
        </a:p>
      </dgm:t>
    </dgm:pt>
    <dgm:pt modelId="{4E58CE3F-DA33-0644-B212-A73838438DC7}" type="parTrans" cxnId="{3C7B05BD-C4C2-AC46-89EA-33E57AF99BAA}">
      <dgm:prSet/>
      <dgm:spPr/>
      <dgm:t>
        <a:bodyPr/>
        <a:lstStyle/>
        <a:p>
          <a:pPr>
            <a:lnSpc>
              <a:spcPct val="120000"/>
            </a:lnSpc>
          </a:pPr>
          <a:endParaRPr lang="en-US"/>
        </a:p>
      </dgm:t>
    </dgm:pt>
    <dgm:pt modelId="{F46633A0-8DD2-A541-A7B5-024437E2D83B}" type="sibTrans" cxnId="{3C7B05BD-C4C2-AC46-89EA-33E57AF99BAA}">
      <dgm:prSet/>
      <dgm:spPr/>
      <dgm:t>
        <a:bodyPr/>
        <a:lstStyle/>
        <a:p>
          <a:pPr>
            <a:lnSpc>
              <a:spcPct val="120000"/>
            </a:lnSpc>
          </a:pPr>
          <a:endParaRPr lang="en-US"/>
        </a:p>
      </dgm:t>
    </dgm:pt>
    <dgm:pt modelId="{08BBC4ED-6F71-3840-AEC9-15254834118C}" type="pres">
      <dgm:prSet presAssocID="{E80DA649-432B-2642-8A3E-16B2C89C1565}" presName="Name0" presStyleCnt="0">
        <dgm:presLayoutVars>
          <dgm:dir/>
          <dgm:resizeHandles val="exact"/>
        </dgm:presLayoutVars>
      </dgm:prSet>
      <dgm:spPr/>
    </dgm:pt>
    <dgm:pt modelId="{1BF125F5-4329-F347-9746-188B16827CEC}" type="pres">
      <dgm:prSet presAssocID="{F75C141A-9A3A-E74B-93AE-7E5B010B4395}" presName="node" presStyleLbl="node1" presStyleIdx="0" presStyleCnt="4" custScaleX="128805" custScaleY="158048">
        <dgm:presLayoutVars>
          <dgm:bulletEnabled val="1"/>
        </dgm:presLayoutVars>
      </dgm:prSet>
      <dgm:spPr/>
    </dgm:pt>
    <dgm:pt modelId="{86E48281-6B54-684D-AABC-2BD40B4EDAE1}" type="pres">
      <dgm:prSet presAssocID="{8E33DD6D-DC48-CF44-A645-14439B8F6D0A}" presName="sibTrans" presStyleLbl="sibTrans2D1" presStyleIdx="0" presStyleCnt="3"/>
      <dgm:spPr/>
    </dgm:pt>
    <dgm:pt modelId="{737385F5-9EAA-7141-AF6F-E273F0C5E0C2}" type="pres">
      <dgm:prSet presAssocID="{8E33DD6D-DC48-CF44-A645-14439B8F6D0A}" presName="connectorText" presStyleLbl="sibTrans2D1" presStyleIdx="0" presStyleCnt="3"/>
      <dgm:spPr/>
    </dgm:pt>
    <dgm:pt modelId="{E5F24734-BC96-BB4D-9C8B-42DD049F7004}" type="pres">
      <dgm:prSet presAssocID="{9BD88F21-D47F-C741-BDD0-30950702BF2A}" presName="node" presStyleLbl="node1" presStyleIdx="1" presStyleCnt="4" custScaleY="157045">
        <dgm:presLayoutVars>
          <dgm:bulletEnabled val="1"/>
        </dgm:presLayoutVars>
      </dgm:prSet>
      <dgm:spPr/>
    </dgm:pt>
    <dgm:pt modelId="{21CE9342-E1AF-1040-B492-3A9921089777}" type="pres">
      <dgm:prSet presAssocID="{100100AA-0CF2-5941-9A15-CB675E992E65}" presName="sibTrans" presStyleLbl="sibTrans2D1" presStyleIdx="1" presStyleCnt="3"/>
      <dgm:spPr/>
    </dgm:pt>
    <dgm:pt modelId="{195A1F83-F41E-9E48-943B-16BCA954C117}" type="pres">
      <dgm:prSet presAssocID="{100100AA-0CF2-5941-9A15-CB675E992E65}" presName="connectorText" presStyleLbl="sibTrans2D1" presStyleIdx="1" presStyleCnt="3"/>
      <dgm:spPr/>
    </dgm:pt>
    <dgm:pt modelId="{2AFDFD83-6310-164F-997A-D62D8B594072}" type="pres">
      <dgm:prSet presAssocID="{DE6075EF-9E1A-4141-B1F5-9E5FF57BFD1F}" presName="node" presStyleLbl="node1" presStyleIdx="2" presStyleCnt="4" custScaleY="157045">
        <dgm:presLayoutVars>
          <dgm:bulletEnabled val="1"/>
        </dgm:presLayoutVars>
      </dgm:prSet>
      <dgm:spPr/>
    </dgm:pt>
    <dgm:pt modelId="{D6A68218-CF2E-674D-BAEA-AB7906CC4319}" type="pres">
      <dgm:prSet presAssocID="{31AD0F29-0BCB-B742-87B9-B794F03EB074}" presName="sibTrans" presStyleLbl="sibTrans2D1" presStyleIdx="2" presStyleCnt="3"/>
      <dgm:spPr/>
    </dgm:pt>
    <dgm:pt modelId="{CB040500-E4B4-8140-BD71-AFC279597F53}" type="pres">
      <dgm:prSet presAssocID="{31AD0F29-0BCB-B742-87B9-B794F03EB074}" presName="connectorText" presStyleLbl="sibTrans2D1" presStyleIdx="2" presStyleCnt="3"/>
      <dgm:spPr/>
    </dgm:pt>
    <dgm:pt modelId="{1DA91261-2C8B-B045-82DA-A5376B09FF8E}" type="pres">
      <dgm:prSet presAssocID="{ED12AB4A-8660-974F-8A14-F557D7C0CF78}" presName="node" presStyleLbl="node1" presStyleIdx="3" presStyleCnt="4" custScaleY="161988">
        <dgm:presLayoutVars>
          <dgm:bulletEnabled val="1"/>
        </dgm:presLayoutVars>
      </dgm:prSet>
      <dgm:spPr/>
    </dgm:pt>
  </dgm:ptLst>
  <dgm:cxnLst>
    <dgm:cxn modelId="{71C64A00-162B-D842-9EED-764890836390}" type="presOf" srcId="{9BD88F21-D47F-C741-BDD0-30950702BF2A}" destId="{E5F24734-BC96-BB4D-9C8B-42DD049F7004}" srcOrd="0" destOrd="0" presId="urn:microsoft.com/office/officeart/2005/8/layout/process1"/>
    <dgm:cxn modelId="{F9F5AD16-BC20-F740-8480-20D96509162F}" srcId="{E80DA649-432B-2642-8A3E-16B2C89C1565}" destId="{9BD88F21-D47F-C741-BDD0-30950702BF2A}" srcOrd="1" destOrd="0" parTransId="{1D8C40B0-45B1-B446-93B2-6E947E11E8C2}" sibTransId="{100100AA-0CF2-5941-9A15-CB675E992E65}"/>
    <dgm:cxn modelId="{F2CB6445-AD2B-044D-8A5A-C494D9D7DC64}" type="presOf" srcId="{8E33DD6D-DC48-CF44-A645-14439B8F6D0A}" destId="{737385F5-9EAA-7141-AF6F-E273F0C5E0C2}" srcOrd="1" destOrd="0" presId="urn:microsoft.com/office/officeart/2005/8/layout/process1"/>
    <dgm:cxn modelId="{8E1DA14A-59FD-8E46-92D9-EA2D71E14533}" type="presOf" srcId="{100100AA-0CF2-5941-9A15-CB675E992E65}" destId="{21CE9342-E1AF-1040-B492-3A9921089777}" srcOrd="0" destOrd="0" presId="urn:microsoft.com/office/officeart/2005/8/layout/process1"/>
    <dgm:cxn modelId="{61829454-DF52-D94D-A6D8-734B0700AB54}" type="presOf" srcId="{E80DA649-432B-2642-8A3E-16B2C89C1565}" destId="{08BBC4ED-6F71-3840-AEC9-15254834118C}" srcOrd="0" destOrd="0" presId="urn:microsoft.com/office/officeart/2005/8/layout/process1"/>
    <dgm:cxn modelId="{E1FDAE5A-033B-3B48-BA33-82B8F2BF6A6A}" type="presOf" srcId="{100100AA-0CF2-5941-9A15-CB675E992E65}" destId="{195A1F83-F41E-9E48-943B-16BCA954C117}" srcOrd="1" destOrd="0" presId="urn:microsoft.com/office/officeart/2005/8/layout/process1"/>
    <dgm:cxn modelId="{EC3DA75C-1113-2145-A0B5-F9B000340A35}" type="presOf" srcId="{8E33DD6D-DC48-CF44-A645-14439B8F6D0A}" destId="{86E48281-6B54-684D-AABC-2BD40B4EDAE1}" srcOrd="0" destOrd="0" presId="urn:microsoft.com/office/officeart/2005/8/layout/process1"/>
    <dgm:cxn modelId="{E1A5A969-12E8-A24C-B164-71588A75BFC4}" type="presOf" srcId="{31AD0F29-0BCB-B742-87B9-B794F03EB074}" destId="{D6A68218-CF2E-674D-BAEA-AB7906CC4319}" srcOrd="0" destOrd="0" presId="urn:microsoft.com/office/officeart/2005/8/layout/process1"/>
    <dgm:cxn modelId="{6DA1476C-8FFE-5A46-A5CE-EEA6AE7BADED}" type="presOf" srcId="{DE6075EF-9E1A-4141-B1F5-9E5FF57BFD1F}" destId="{2AFDFD83-6310-164F-997A-D62D8B594072}" srcOrd="0" destOrd="0" presId="urn:microsoft.com/office/officeart/2005/8/layout/process1"/>
    <dgm:cxn modelId="{A7A4CA79-E9E3-084D-B7D7-07522DAA569D}" type="presOf" srcId="{31AD0F29-0BCB-B742-87B9-B794F03EB074}" destId="{CB040500-E4B4-8140-BD71-AFC279597F53}" srcOrd="1" destOrd="0" presId="urn:microsoft.com/office/officeart/2005/8/layout/process1"/>
    <dgm:cxn modelId="{CBA70A8D-DAEA-434E-BDBA-D4A04676BCA2}" type="presOf" srcId="{ED12AB4A-8660-974F-8A14-F557D7C0CF78}" destId="{1DA91261-2C8B-B045-82DA-A5376B09FF8E}" srcOrd="0" destOrd="0" presId="urn:microsoft.com/office/officeart/2005/8/layout/process1"/>
    <dgm:cxn modelId="{D39AF9A3-F0EC-2E42-9DE9-5E94CC025937}" srcId="{E80DA649-432B-2642-8A3E-16B2C89C1565}" destId="{F75C141A-9A3A-E74B-93AE-7E5B010B4395}" srcOrd="0" destOrd="0" parTransId="{67ED4FE8-E2CF-D449-94AA-A4E0AE2F1C01}" sibTransId="{8E33DD6D-DC48-CF44-A645-14439B8F6D0A}"/>
    <dgm:cxn modelId="{617A85B5-4BF7-F14A-8E14-5F9EF7D97DAE}" srcId="{E80DA649-432B-2642-8A3E-16B2C89C1565}" destId="{DE6075EF-9E1A-4141-B1F5-9E5FF57BFD1F}" srcOrd="2" destOrd="0" parTransId="{BE49889A-FBDB-AD42-9531-A669EB32839B}" sibTransId="{31AD0F29-0BCB-B742-87B9-B794F03EB074}"/>
    <dgm:cxn modelId="{BB781EBB-432D-8A40-A2D8-422AC85A8641}" type="presOf" srcId="{F75C141A-9A3A-E74B-93AE-7E5B010B4395}" destId="{1BF125F5-4329-F347-9746-188B16827CEC}" srcOrd="0" destOrd="0" presId="urn:microsoft.com/office/officeart/2005/8/layout/process1"/>
    <dgm:cxn modelId="{3C7B05BD-C4C2-AC46-89EA-33E57AF99BAA}" srcId="{E80DA649-432B-2642-8A3E-16B2C89C1565}" destId="{ED12AB4A-8660-974F-8A14-F557D7C0CF78}" srcOrd="3" destOrd="0" parTransId="{4E58CE3F-DA33-0644-B212-A73838438DC7}" sibTransId="{F46633A0-8DD2-A541-A7B5-024437E2D83B}"/>
    <dgm:cxn modelId="{D9B1836B-C29A-7646-B412-43AF8B17FAB6}" type="presParOf" srcId="{08BBC4ED-6F71-3840-AEC9-15254834118C}" destId="{1BF125F5-4329-F347-9746-188B16827CEC}" srcOrd="0" destOrd="0" presId="urn:microsoft.com/office/officeart/2005/8/layout/process1"/>
    <dgm:cxn modelId="{EE9BBDE4-07B0-C949-BE7F-689E98253102}" type="presParOf" srcId="{08BBC4ED-6F71-3840-AEC9-15254834118C}" destId="{86E48281-6B54-684D-AABC-2BD40B4EDAE1}" srcOrd="1" destOrd="0" presId="urn:microsoft.com/office/officeart/2005/8/layout/process1"/>
    <dgm:cxn modelId="{1F05BBF9-2F18-3340-A120-006C5AC7BA1E}" type="presParOf" srcId="{86E48281-6B54-684D-AABC-2BD40B4EDAE1}" destId="{737385F5-9EAA-7141-AF6F-E273F0C5E0C2}" srcOrd="0" destOrd="0" presId="urn:microsoft.com/office/officeart/2005/8/layout/process1"/>
    <dgm:cxn modelId="{0D8C07E6-FB9C-C941-B039-6AB191401A35}" type="presParOf" srcId="{08BBC4ED-6F71-3840-AEC9-15254834118C}" destId="{E5F24734-BC96-BB4D-9C8B-42DD049F7004}" srcOrd="2" destOrd="0" presId="urn:microsoft.com/office/officeart/2005/8/layout/process1"/>
    <dgm:cxn modelId="{13956C4E-F7A5-D04A-ABEF-E2AD07C708A8}" type="presParOf" srcId="{08BBC4ED-6F71-3840-AEC9-15254834118C}" destId="{21CE9342-E1AF-1040-B492-3A9921089777}" srcOrd="3" destOrd="0" presId="urn:microsoft.com/office/officeart/2005/8/layout/process1"/>
    <dgm:cxn modelId="{32DE2611-4CEE-6743-BC31-E0BCAF3808F5}" type="presParOf" srcId="{21CE9342-E1AF-1040-B492-3A9921089777}" destId="{195A1F83-F41E-9E48-943B-16BCA954C117}" srcOrd="0" destOrd="0" presId="urn:microsoft.com/office/officeart/2005/8/layout/process1"/>
    <dgm:cxn modelId="{0FF964EB-F9E3-7744-B880-F74F7DF9D46A}" type="presParOf" srcId="{08BBC4ED-6F71-3840-AEC9-15254834118C}" destId="{2AFDFD83-6310-164F-997A-D62D8B594072}" srcOrd="4" destOrd="0" presId="urn:microsoft.com/office/officeart/2005/8/layout/process1"/>
    <dgm:cxn modelId="{D1868505-E81F-6844-82EB-ACB842370E33}" type="presParOf" srcId="{08BBC4ED-6F71-3840-AEC9-15254834118C}" destId="{D6A68218-CF2E-674D-BAEA-AB7906CC4319}" srcOrd="5" destOrd="0" presId="urn:microsoft.com/office/officeart/2005/8/layout/process1"/>
    <dgm:cxn modelId="{00A1ECFF-997B-9D4D-8242-83D4B93AA07C}" type="presParOf" srcId="{D6A68218-CF2E-674D-BAEA-AB7906CC4319}" destId="{CB040500-E4B4-8140-BD71-AFC279597F53}" srcOrd="0" destOrd="0" presId="urn:microsoft.com/office/officeart/2005/8/layout/process1"/>
    <dgm:cxn modelId="{AE0717AA-D9C8-704F-9057-A3C8A52CD374}" type="presParOf" srcId="{08BBC4ED-6F71-3840-AEC9-15254834118C}" destId="{1DA91261-2C8B-B045-82DA-A5376B09FF8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8290E5-B367-3D41-817D-BE958CBC439C}" type="doc">
      <dgm:prSet loTypeId="urn:microsoft.com/office/officeart/2005/8/layout/process4" loCatId="" qsTypeId="urn:microsoft.com/office/officeart/2005/8/quickstyle/simple1" qsCatId="simple" csTypeId="urn:microsoft.com/office/officeart/2005/8/colors/accent1_2" csCatId="accent1" phldr="1"/>
      <dgm:spPr/>
      <dgm:t>
        <a:bodyPr/>
        <a:lstStyle/>
        <a:p>
          <a:endParaRPr lang="en-US"/>
        </a:p>
      </dgm:t>
    </dgm:pt>
    <dgm:pt modelId="{A603B71A-6D3E-3543-A801-4D1E25934461}">
      <dgm:prSet phldrT="[Text]"/>
      <dgm:spPr/>
      <dgm:t>
        <a:bodyPr/>
        <a:lstStyle/>
        <a:p>
          <a:r>
            <a:rPr lang="en-US" dirty="0"/>
            <a:t>Demonstrated issues</a:t>
          </a:r>
        </a:p>
      </dgm:t>
    </dgm:pt>
    <dgm:pt modelId="{9D2A871D-9D88-9A4F-B3E8-FBB83BE6A6EA}" type="parTrans" cxnId="{CC24BF47-48F2-424D-ABCE-1C325FCC30A4}">
      <dgm:prSet/>
      <dgm:spPr/>
      <dgm:t>
        <a:bodyPr/>
        <a:lstStyle/>
        <a:p>
          <a:endParaRPr lang="en-US"/>
        </a:p>
      </dgm:t>
    </dgm:pt>
    <dgm:pt modelId="{15043465-5189-F249-971D-3ABCB45803CD}" type="sibTrans" cxnId="{CC24BF47-48F2-424D-ABCE-1C325FCC30A4}">
      <dgm:prSet/>
      <dgm:spPr/>
      <dgm:t>
        <a:bodyPr/>
        <a:lstStyle/>
        <a:p>
          <a:endParaRPr lang="en-US"/>
        </a:p>
      </dgm:t>
    </dgm:pt>
    <dgm:pt modelId="{AB9A68DE-48CF-9C4F-9E36-F1BFE20FF629}">
      <dgm:prSet/>
      <dgm:spPr/>
      <dgm:t>
        <a:bodyPr/>
        <a:lstStyle/>
        <a:p>
          <a:r>
            <a:rPr lang="en-US"/>
            <a:t>Visionary goals</a:t>
          </a:r>
          <a:endParaRPr lang="en-US" dirty="0"/>
        </a:p>
      </dgm:t>
    </dgm:pt>
    <dgm:pt modelId="{890BE414-C593-3343-80D9-5B653ADD643E}" type="parTrans" cxnId="{1E794918-9652-A94E-A6BF-653B14C205C7}">
      <dgm:prSet/>
      <dgm:spPr/>
      <dgm:t>
        <a:bodyPr/>
        <a:lstStyle/>
        <a:p>
          <a:endParaRPr lang="en-US"/>
        </a:p>
      </dgm:t>
    </dgm:pt>
    <dgm:pt modelId="{B45A6A17-24EF-2B49-B1D5-09831EB8C821}" type="sibTrans" cxnId="{1E794918-9652-A94E-A6BF-653B14C205C7}">
      <dgm:prSet/>
      <dgm:spPr/>
      <dgm:t>
        <a:bodyPr/>
        <a:lstStyle/>
        <a:p>
          <a:endParaRPr lang="en-US"/>
        </a:p>
      </dgm:t>
    </dgm:pt>
    <dgm:pt modelId="{4FE58556-8F96-8A47-B041-A5228DD481D3}">
      <dgm:prSet/>
      <dgm:spPr/>
      <dgm:t>
        <a:bodyPr/>
        <a:lstStyle/>
        <a:p>
          <a:r>
            <a:rPr lang="en-US" dirty="0"/>
            <a:t>Meant to empower campus to determine their own actions that align with them</a:t>
          </a:r>
        </a:p>
      </dgm:t>
    </dgm:pt>
    <dgm:pt modelId="{EA0843FF-19F0-F84D-BB38-1D8D87B203B1}" type="sibTrans" cxnId="{CD87696C-95A2-8F49-8447-2EE524A2251F}">
      <dgm:prSet/>
      <dgm:spPr/>
      <dgm:t>
        <a:bodyPr/>
        <a:lstStyle/>
        <a:p>
          <a:endParaRPr lang="en-US"/>
        </a:p>
      </dgm:t>
    </dgm:pt>
    <dgm:pt modelId="{17520758-21F9-624D-98BC-1CBD66BF931D}" type="parTrans" cxnId="{CD87696C-95A2-8F49-8447-2EE524A2251F}">
      <dgm:prSet/>
      <dgm:spPr/>
      <dgm:t>
        <a:bodyPr/>
        <a:lstStyle/>
        <a:p>
          <a:endParaRPr lang="en-US"/>
        </a:p>
      </dgm:t>
    </dgm:pt>
    <dgm:pt modelId="{7161E5A4-CD8C-0C43-81B8-825B9DDA638D}" type="pres">
      <dgm:prSet presAssocID="{268290E5-B367-3D41-817D-BE958CBC439C}" presName="Name0" presStyleCnt="0">
        <dgm:presLayoutVars>
          <dgm:dir/>
          <dgm:animLvl val="lvl"/>
          <dgm:resizeHandles val="exact"/>
        </dgm:presLayoutVars>
      </dgm:prSet>
      <dgm:spPr/>
    </dgm:pt>
    <dgm:pt modelId="{6BD7F2B0-6FC7-8049-A9BF-E165229E2A7D}" type="pres">
      <dgm:prSet presAssocID="{4FE58556-8F96-8A47-B041-A5228DD481D3}" presName="boxAndChildren" presStyleCnt="0"/>
      <dgm:spPr/>
    </dgm:pt>
    <dgm:pt modelId="{E79CCB95-771C-BB47-98E2-44DE8EFA5713}" type="pres">
      <dgm:prSet presAssocID="{4FE58556-8F96-8A47-B041-A5228DD481D3}" presName="parentTextBox" presStyleLbl="node1" presStyleIdx="0" presStyleCnt="3"/>
      <dgm:spPr/>
    </dgm:pt>
    <dgm:pt modelId="{D449F8B6-7728-4048-B5AB-254F320324F2}" type="pres">
      <dgm:prSet presAssocID="{B45A6A17-24EF-2B49-B1D5-09831EB8C821}" presName="sp" presStyleCnt="0"/>
      <dgm:spPr/>
    </dgm:pt>
    <dgm:pt modelId="{4B22F106-CBAA-7F4C-ADA4-7FA23AE61C78}" type="pres">
      <dgm:prSet presAssocID="{AB9A68DE-48CF-9C4F-9E36-F1BFE20FF629}" presName="arrowAndChildren" presStyleCnt="0"/>
      <dgm:spPr/>
    </dgm:pt>
    <dgm:pt modelId="{6AE3A6B8-2049-4046-8D58-4270DB7DF9EA}" type="pres">
      <dgm:prSet presAssocID="{AB9A68DE-48CF-9C4F-9E36-F1BFE20FF629}" presName="parentTextArrow" presStyleLbl="node1" presStyleIdx="1" presStyleCnt="3"/>
      <dgm:spPr/>
    </dgm:pt>
    <dgm:pt modelId="{6F39BE9B-9D50-DE45-9EB5-D49DC4855E0D}" type="pres">
      <dgm:prSet presAssocID="{15043465-5189-F249-971D-3ABCB45803CD}" presName="sp" presStyleCnt="0"/>
      <dgm:spPr/>
    </dgm:pt>
    <dgm:pt modelId="{17973F21-AC36-FA47-BFE8-8FD418FBAB09}" type="pres">
      <dgm:prSet presAssocID="{A603B71A-6D3E-3543-A801-4D1E25934461}" presName="arrowAndChildren" presStyleCnt="0"/>
      <dgm:spPr/>
    </dgm:pt>
    <dgm:pt modelId="{4F69389C-4D6D-5140-BBA2-D898BC18AF41}" type="pres">
      <dgm:prSet presAssocID="{A603B71A-6D3E-3543-A801-4D1E25934461}" presName="parentTextArrow" presStyleLbl="node1" presStyleIdx="2" presStyleCnt="3"/>
      <dgm:spPr/>
    </dgm:pt>
  </dgm:ptLst>
  <dgm:cxnLst>
    <dgm:cxn modelId="{1E794918-9652-A94E-A6BF-653B14C205C7}" srcId="{268290E5-B367-3D41-817D-BE958CBC439C}" destId="{AB9A68DE-48CF-9C4F-9E36-F1BFE20FF629}" srcOrd="1" destOrd="0" parTransId="{890BE414-C593-3343-80D9-5B653ADD643E}" sibTransId="{B45A6A17-24EF-2B49-B1D5-09831EB8C821}"/>
    <dgm:cxn modelId="{CC24BF47-48F2-424D-ABCE-1C325FCC30A4}" srcId="{268290E5-B367-3D41-817D-BE958CBC439C}" destId="{A603B71A-6D3E-3543-A801-4D1E25934461}" srcOrd="0" destOrd="0" parTransId="{9D2A871D-9D88-9A4F-B3E8-FBB83BE6A6EA}" sibTransId="{15043465-5189-F249-971D-3ABCB45803CD}"/>
    <dgm:cxn modelId="{75F34D50-0999-2A41-B292-04A2FA3B251C}" type="presOf" srcId="{A603B71A-6D3E-3543-A801-4D1E25934461}" destId="{4F69389C-4D6D-5140-BBA2-D898BC18AF41}" srcOrd="0" destOrd="0" presId="urn:microsoft.com/office/officeart/2005/8/layout/process4"/>
    <dgm:cxn modelId="{CD87696C-95A2-8F49-8447-2EE524A2251F}" srcId="{268290E5-B367-3D41-817D-BE958CBC439C}" destId="{4FE58556-8F96-8A47-B041-A5228DD481D3}" srcOrd="2" destOrd="0" parTransId="{17520758-21F9-624D-98BC-1CBD66BF931D}" sibTransId="{EA0843FF-19F0-F84D-BB38-1D8D87B203B1}"/>
    <dgm:cxn modelId="{E64479D0-C0B3-7D4E-820A-0902EF82D64B}" type="presOf" srcId="{AB9A68DE-48CF-9C4F-9E36-F1BFE20FF629}" destId="{6AE3A6B8-2049-4046-8D58-4270DB7DF9EA}" srcOrd="0" destOrd="0" presId="urn:microsoft.com/office/officeart/2005/8/layout/process4"/>
    <dgm:cxn modelId="{99F5C0D5-D285-4942-92D7-FFAACAFA2354}" type="presOf" srcId="{4FE58556-8F96-8A47-B041-A5228DD481D3}" destId="{E79CCB95-771C-BB47-98E2-44DE8EFA5713}" srcOrd="0" destOrd="0" presId="urn:microsoft.com/office/officeart/2005/8/layout/process4"/>
    <dgm:cxn modelId="{238E4AEE-63FB-C64F-B425-1AB3703C1256}" type="presOf" srcId="{268290E5-B367-3D41-817D-BE958CBC439C}" destId="{7161E5A4-CD8C-0C43-81B8-825B9DDA638D}" srcOrd="0" destOrd="0" presId="urn:microsoft.com/office/officeart/2005/8/layout/process4"/>
    <dgm:cxn modelId="{7370DE72-DA75-6F44-BC77-1FB5CBC6F1C5}" type="presParOf" srcId="{7161E5A4-CD8C-0C43-81B8-825B9DDA638D}" destId="{6BD7F2B0-6FC7-8049-A9BF-E165229E2A7D}" srcOrd="0" destOrd="0" presId="urn:microsoft.com/office/officeart/2005/8/layout/process4"/>
    <dgm:cxn modelId="{28748F6D-7AD3-1B4C-B46C-F6DEA82E944E}" type="presParOf" srcId="{6BD7F2B0-6FC7-8049-A9BF-E165229E2A7D}" destId="{E79CCB95-771C-BB47-98E2-44DE8EFA5713}" srcOrd="0" destOrd="0" presId="urn:microsoft.com/office/officeart/2005/8/layout/process4"/>
    <dgm:cxn modelId="{B3E1551B-2209-A04F-AAD9-DB8EA69AFFA0}" type="presParOf" srcId="{7161E5A4-CD8C-0C43-81B8-825B9DDA638D}" destId="{D449F8B6-7728-4048-B5AB-254F320324F2}" srcOrd="1" destOrd="0" presId="urn:microsoft.com/office/officeart/2005/8/layout/process4"/>
    <dgm:cxn modelId="{1A73665B-72C8-7C47-A026-823A9D973391}" type="presParOf" srcId="{7161E5A4-CD8C-0C43-81B8-825B9DDA638D}" destId="{4B22F106-CBAA-7F4C-ADA4-7FA23AE61C78}" srcOrd="2" destOrd="0" presId="urn:microsoft.com/office/officeart/2005/8/layout/process4"/>
    <dgm:cxn modelId="{AE56C560-31E5-2E41-8AA1-F420BD809099}" type="presParOf" srcId="{4B22F106-CBAA-7F4C-ADA4-7FA23AE61C78}" destId="{6AE3A6B8-2049-4046-8D58-4270DB7DF9EA}" srcOrd="0" destOrd="0" presId="urn:microsoft.com/office/officeart/2005/8/layout/process4"/>
    <dgm:cxn modelId="{C9489C55-F057-5445-91B5-714F832E0A18}" type="presParOf" srcId="{7161E5A4-CD8C-0C43-81B8-825B9DDA638D}" destId="{6F39BE9B-9D50-DE45-9EB5-D49DC4855E0D}" srcOrd="3" destOrd="0" presId="urn:microsoft.com/office/officeart/2005/8/layout/process4"/>
    <dgm:cxn modelId="{03F6C985-1B6C-FA49-B9C2-ED309F618408}" type="presParOf" srcId="{7161E5A4-CD8C-0C43-81B8-825B9DDA638D}" destId="{17973F21-AC36-FA47-BFE8-8FD418FBAB09}" srcOrd="4" destOrd="0" presId="urn:microsoft.com/office/officeart/2005/8/layout/process4"/>
    <dgm:cxn modelId="{32D80CD1-0218-8448-805E-D12FE33093F4}" type="presParOf" srcId="{17973F21-AC36-FA47-BFE8-8FD418FBAB09}" destId="{4F69389C-4D6D-5140-BBA2-D898BC18AF4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125F5-4329-F347-9746-188B16827CEC}">
      <dsp:nvSpPr>
        <dsp:cNvPr id="0" name=""/>
        <dsp:cNvSpPr/>
      </dsp:nvSpPr>
      <dsp:spPr>
        <a:xfrm>
          <a:off x="2035" y="242295"/>
          <a:ext cx="2042911" cy="235004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20000"/>
            </a:lnSpc>
            <a:spcBef>
              <a:spcPct val="0"/>
            </a:spcBef>
            <a:spcAft>
              <a:spcPct val="35000"/>
            </a:spcAft>
            <a:buNone/>
          </a:pPr>
          <a:r>
            <a:rPr lang="en-US" sz="1800" kern="1200" dirty="0"/>
            <a:t>Initial interest in attending (clarifying the path)</a:t>
          </a:r>
        </a:p>
      </dsp:txBody>
      <dsp:txXfrm>
        <a:off x="61870" y="302130"/>
        <a:ext cx="1923241" cy="2230379"/>
      </dsp:txXfrm>
    </dsp:sp>
    <dsp:sp modelId="{86E48281-6B54-684D-AABC-2BD40B4EDAE1}">
      <dsp:nvSpPr>
        <dsp:cNvPr id="0" name=""/>
        <dsp:cNvSpPr/>
      </dsp:nvSpPr>
      <dsp:spPr>
        <a:xfrm>
          <a:off x="2203551" y="1220650"/>
          <a:ext cx="336242" cy="3933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20000"/>
            </a:lnSpc>
            <a:spcBef>
              <a:spcPct val="0"/>
            </a:spcBef>
            <a:spcAft>
              <a:spcPct val="35000"/>
            </a:spcAft>
            <a:buNone/>
          </a:pPr>
          <a:endParaRPr lang="en-US" sz="1400" kern="1200"/>
        </a:p>
      </dsp:txBody>
      <dsp:txXfrm>
        <a:off x="2203551" y="1299318"/>
        <a:ext cx="235369" cy="236004"/>
      </dsp:txXfrm>
    </dsp:sp>
    <dsp:sp modelId="{E5F24734-BC96-BB4D-9C8B-42DD049F7004}">
      <dsp:nvSpPr>
        <dsp:cNvPr id="0" name=""/>
        <dsp:cNvSpPr/>
      </dsp:nvSpPr>
      <dsp:spPr>
        <a:xfrm>
          <a:off x="2679366" y="249752"/>
          <a:ext cx="1586049" cy="233513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20000"/>
            </a:lnSpc>
            <a:spcBef>
              <a:spcPct val="0"/>
            </a:spcBef>
            <a:spcAft>
              <a:spcPct val="35000"/>
            </a:spcAft>
            <a:buNone/>
          </a:pPr>
          <a:r>
            <a:rPr lang="en-US" sz="1800" kern="1200" dirty="0"/>
            <a:t>Enrollment (choosing and entering the path)</a:t>
          </a:r>
        </a:p>
      </dsp:txBody>
      <dsp:txXfrm>
        <a:off x="2725820" y="296206"/>
        <a:ext cx="1493141" cy="2242227"/>
      </dsp:txXfrm>
    </dsp:sp>
    <dsp:sp modelId="{21CE9342-E1AF-1040-B492-3A9921089777}">
      <dsp:nvSpPr>
        <dsp:cNvPr id="0" name=""/>
        <dsp:cNvSpPr/>
      </dsp:nvSpPr>
      <dsp:spPr>
        <a:xfrm>
          <a:off x="4424020" y="1220650"/>
          <a:ext cx="336242" cy="3933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20000"/>
            </a:lnSpc>
            <a:spcBef>
              <a:spcPct val="0"/>
            </a:spcBef>
            <a:spcAft>
              <a:spcPct val="35000"/>
            </a:spcAft>
            <a:buNone/>
          </a:pPr>
          <a:endParaRPr lang="en-US" sz="1400" kern="1200"/>
        </a:p>
      </dsp:txBody>
      <dsp:txXfrm>
        <a:off x="4424020" y="1299318"/>
        <a:ext cx="235369" cy="236004"/>
      </dsp:txXfrm>
    </dsp:sp>
    <dsp:sp modelId="{2AFDFD83-6310-164F-997A-D62D8B594072}">
      <dsp:nvSpPr>
        <dsp:cNvPr id="0" name=""/>
        <dsp:cNvSpPr/>
      </dsp:nvSpPr>
      <dsp:spPr>
        <a:xfrm>
          <a:off x="4899835" y="249752"/>
          <a:ext cx="1586049" cy="233513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20000"/>
            </a:lnSpc>
            <a:spcBef>
              <a:spcPct val="0"/>
            </a:spcBef>
            <a:spcAft>
              <a:spcPct val="35000"/>
            </a:spcAft>
            <a:buNone/>
          </a:pPr>
          <a:r>
            <a:rPr lang="en-US" sz="1800" kern="1200" dirty="0"/>
            <a:t>Continued progress (stay on the path)</a:t>
          </a:r>
        </a:p>
      </dsp:txBody>
      <dsp:txXfrm>
        <a:off x="4946289" y="296206"/>
        <a:ext cx="1493141" cy="2242227"/>
      </dsp:txXfrm>
    </dsp:sp>
    <dsp:sp modelId="{D6A68218-CF2E-674D-BAEA-AB7906CC4319}">
      <dsp:nvSpPr>
        <dsp:cNvPr id="0" name=""/>
        <dsp:cNvSpPr/>
      </dsp:nvSpPr>
      <dsp:spPr>
        <a:xfrm>
          <a:off x="6644490" y="1220650"/>
          <a:ext cx="336242" cy="3933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20000"/>
            </a:lnSpc>
            <a:spcBef>
              <a:spcPct val="0"/>
            </a:spcBef>
            <a:spcAft>
              <a:spcPct val="35000"/>
            </a:spcAft>
            <a:buNone/>
          </a:pPr>
          <a:endParaRPr lang="en-US" sz="1400" kern="1200"/>
        </a:p>
      </dsp:txBody>
      <dsp:txXfrm>
        <a:off x="6644490" y="1299318"/>
        <a:ext cx="235369" cy="236004"/>
      </dsp:txXfrm>
    </dsp:sp>
    <dsp:sp modelId="{1DA91261-2C8B-B045-82DA-A5376B09FF8E}">
      <dsp:nvSpPr>
        <dsp:cNvPr id="0" name=""/>
        <dsp:cNvSpPr/>
      </dsp:nvSpPr>
      <dsp:spPr>
        <a:xfrm>
          <a:off x="7120305" y="213003"/>
          <a:ext cx="1586049" cy="24086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20000"/>
            </a:lnSpc>
            <a:spcBef>
              <a:spcPct val="0"/>
            </a:spcBef>
            <a:spcAft>
              <a:spcPct val="35000"/>
            </a:spcAft>
            <a:buNone/>
          </a:pPr>
          <a:r>
            <a:rPr lang="en-US" sz="1800" kern="1200" dirty="0"/>
            <a:t>Completion (learning and attaining goal)</a:t>
          </a:r>
        </a:p>
      </dsp:txBody>
      <dsp:txXfrm>
        <a:off x="7166759" y="259457"/>
        <a:ext cx="1493141" cy="23157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9CCB95-771C-BB47-98E2-44DE8EFA5713}">
      <dsp:nvSpPr>
        <dsp:cNvPr id="0" name=""/>
        <dsp:cNvSpPr/>
      </dsp:nvSpPr>
      <dsp:spPr>
        <a:xfrm>
          <a:off x="0" y="3303867"/>
          <a:ext cx="6144591" cy="108440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Meant to empower campus to determine their own actions that align with them</a:t>
          </a:r>
        </a:p>
      </dsp:txBody>
      <dsp:txXfrm>
        <a:off x="0" y="3303867"/>
        <a:ext cx="6144591" cy="1084402"/>
      </dsp:txXfrm>
    </dsp:sp>
    <dsp:sp modelId="{6AE3A6B8-2049-4046-8D58-4270DB7DF9EA}">
      <dsp:nvSpPr>
        <dsp:cNvPr id="0" name=""/>
        <dsp:cNvSpPr/>
      </dsp:nvSpPr>
      <dsp:spPr>
        <a:xfrm rot="10800000">
          <a:off x="0" y="1652321"/>
          <a:ext cx="6144591" cy="1667811"/>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Visionary goals</a:t>
          </a:r>
          <a:endParaRPr lang="en-US" sz="2400" kern="1200" dirty="0"/>
        </a:p>
      </dsp:txBody>
      <dsp:txXfrm rot="10800000">
        <a:off x="0" y="1652321"/>
        <a:ext cx="6144591" cy="1083694"/>
      </dsp:txXfrm>
    </dsp:sp>
    <dsp:sp modelId="{4F69389C-4D6D-5140-BBA2-D898BC18AF41}">
      <dsp:nvSpPr>
        <dsp:cNvPr id="0" name=""/>
        <dsp:cNvSpPr/>
      </dsp:nvSpPr>
      <dsp:spPr>
        <a:xfrm rot="10800000">
          <a:off x="0" y="775"/>
          <a:ext cx="6144591" cy="1667811"/>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Demonstrated issues</a:t>
          </a:r>
        </a:p>
      </dsp:txBody>
      <dsp:txXfrm rot="10800000">
        <a:off x="0" y="775"/>
        <a:ext cx="6144591" cy="10836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9570747" y="6041362"/>
            <a:ext cx="911939" cy="365125"/>
          </a:xfrm>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a:xfrm>
            <a:off x="2896667" y="6041362"/>
            <a:ext cx="6297612" cy="365125"/>
          </a:xfrm>
        </p:spPr>
        <p:txBody>
          <a:bodyPr/>
          <a:lstStyle>
            <a:lvl1pPr algn="r">
              <a:defRPr/>
            </a:lvl1pPr>
          </a:lstStyle>
          <a:p>
            <a:r>
              <a:rPr lang="en-US"/>
              <a:t>Carolyn Holcroft, Faculty Professional Development Coordinator</a:t>
            </a:r>
          </a:p>
        </p:txBody>
      </p:sp>
      <p:sp>
        <p:nvSpPr>
          <p:cNvPr id="6" name="Slide Number Placeholder 5"/>
          <p:cNvSpPr>
            <a:spLocks noGrp="1"/>
          </p:cNvSpPr>
          <p:nvPr>
            <p:ph type="sldNum" sz="quarter" idx="12"/>
          </p:nvPr>
        </p:nvSpPr>
        <p:spPr>
          <a:xfrm>
            <a:off x="11163816" y="6041362"/>
            <a:ext cx="683339" cy="365125"/>
          </a:xfrm>
        </p:spPr>
        <p:txBody>
          <a:bodyPr/>
          <a:lstStyle>
            <a:lvl1pPr>
              <a:defRPr>
                <a:solidFill>
                  <a:schemeClr val="accent2">
                    <a:lumMod val="10000"/>
                    <a:lumOff val="90000"/>
                  </a:schemeClr>
                </a:solidFill>
              </a:defRPr>
            </a:lvl1pPr>
          </a:lstStyle>
          <a:p>
            <a:fld id="{59DE51BC-3E3F-C044-9DE6-D169B2ADC122}" type="slidenum">
              <a:rPr lang="en-US" smtClean="0"/>
              <a:pPr/>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8260" y="5371930"/>
            <a:ext cx="1895856" cy="1261872"/>
          </a:xfrm>
          <a:prstGeom prst="rect">
            <a:avLst/>
          </a:prstGeom>
        </p:spPr>
      </p:pic>
    </p:spTree>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51BC-3E3F-C044-9DE6-D169B2ADC12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51BC-3E3F-C044-9DE6-D169B2ADC12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29C62D-09CD-5F48-B059-2729A2E30B9A}" type="datetimeFigureOut">
              <a:rPr lang="en-US" smtClean="0"/>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29C62D-09CD-5F48-B059-2729A2E30B9A}" type="datetimeFigureOut">
              <a:rPr lang="en-US" smtClean="0"/>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29C62D-09CD-5F48-B059-2729A2E30B9A}" type="datetimeFigureOut">
              <a:rPr lang="en-US" smtClean="0"/>
              <a:t>11/17/20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29C62D-09CD-5F48-B059-2729A2E30B9A}" type="datetimeFigureOut">
              <a:rPr lang="en-US" smtClean="0"/>
              <a:t>11/17/20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9C62D-09CD-5F48-B059-2729A2E30B9A}" type="datetimeFigureOut">
              <a:rPr lang="en-US" smtClean="0"/>
              <a:t>11/17/20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29C62D-09CD-5F48-B059-2729A2E30B9A}" type="datetimeFigureOut">
              <a:rPr lang="en-US" smtClean="0"/>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29C62D-09CD-5F48-B059-2729A2E30B9A}" type="datetimeFigureOut">
              <a:rPr lang="en-US" smtClean="0"/>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51BC-3E3F-C044-9DE6-D169B2ADC12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0"/>
            <a:ext cx="12192000" cy="6866467"/>
            <a:chOff x="0" y="-8467"/>
            <a:chExt cx="12192000" cy="6866467"/>
          </a:xfrm>
        </p:grpSpPr>
        <p:cxnSp>
          <p:nvCxnSpPr>
            <p:cNvPr id="20" name="Straight Connector 19"/>
            <p:cNvCxnSpPr/>
            <p:nvPr/>
          </p:nvCxnSpPr>
          <p:spPr>
            <a:xfrm>
              <a:off x="9871753"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9274002" y="3589867"/>
              <a:ext cx="2917998" cy="325966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10062817" y="-8467"/>
              <a:ext cx="2126008"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10279682" y="-8467"/>
              <a:ext cx="1912317"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9783896" y="3048000"/>
              <a:ext cx="2408104"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10080170" y="-8467"/>
              <a:ext cx="210865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29C62D-09CD-5F48-B059-2729A2E30B9A}" type="datetimeFigureOut">
              <a:rPr lang="en-US" smtClean="0"/>
              <a:t>11/17/20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9DE51BC-3E3F-C044-9DE6-D169B2ADC122}" type="slidenum">
              <a:rPr lang="en-US" smtClean="0"/>
              <a:t>‹#›</a:t>
            </a:fld>
            <a:endParaRPr lang="en-US"/>
          </a:p>
        </p:txBody>
      </p:sp>
    </p:spTree>
    <p:extLst>
      <p:ext uri="{BB962C8B-B14F-4D97-AF65-F5344CB8AC3E}">
        <p14:creationId xmlns:p14="http://schemas.microsoft.com/office/powerpoint/2010/main" val="27807018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a:t>Strategic Equity Plan “2.0”</a:t>
            </a:r>
            <a:br>
              <a:rPr lang="en-US" sz="4800" dirty="0"/>
            </a:br>
            <a:r>
              <a:rPr lang="en-US" sz="4800" dirty="0"/>
              <a:t>Issues and Goals Focus</a:t>
            </a:r>
          </a:p>
        </p:txBody>
      </p:sp>
      <p:sp>
        <p:nvSpPr>
          <p:cNvPr id="3" name="Subtitle 2"/>
          <p:cNvSpPr>
            <a:spLocks noGrp="1"/>
          </p:cNvSpPr>
          <p:nvPr>
            <p:ph type="subTitle" idx="1"/>
          </p:nvPr>
        </p:nvSpPr>
        <p:spPr/>
        <p:txBody>
          <a:bodyPr/>
          <a:lstStyle/>
          <a:p>
            <a:r>
              <a:rPr lang="en-US" dirty="0"/>
              <a:t>Prepared for Foothill College Academic Senate Meeting 11/16/20 </a:t>
            </a:r>
          </a:p>
        </p:txBody>
      </p:sp>
    </p:spTree>
    <p:extLst>
      <p:ext uri="{BB962C8B-B14F-4D97-AF65-F5344CB8AC3E}">
        <p14:creationId xmlns:p14="http://schemas.microsoft.com/office/powerpoint/2010/main" val="1234782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5D148-6B74-A443-9A3A-FB515014F639}"/>
              </a:ext>
            </a:extLst>
          </p:cNvPr>
          <p:cNvSpPr>
            <a:spLocks noGrp="1"/>
          </p:cNvSpPr>
          <p:nvPr>
            <p:ph type="title"/>
          </p:nvPr>
        </p:nvSpPr>
        <p:spPr/>
        <p:txBody>
          <a:bodyPr>
            <a:normAutofit/>
          </a:bodyPr>
          <a:lstStyle/>
          <a:p>
            <a:r>
              <a:rPr lang="en-US" b="1" dirty="0"/>
              <a:t>Issue: Lack of sense of belonging and space allocation for students of color</a:t>
            </a:r>
          </a:p>
        </p:txBody>
      </p:sp>
      <p:sp>
        <p:nvSpPr>
          <p:cNvPr id="3" name="Content Placeholder 2">
            <a:extLst>
              <a:ext uri="{FF2B5EF4-FFF2-40B4-BE49-F238E27FC236}">
                <a16:creationId xmlns:a16="http://schemas.microsoft.com/office/drawing/2014/main" id="{20117A49-1C7B-3F40-924A-4E6612335418}"/>
              </a:ext>
            </a:extLst>
          </p:cNvPr>
          <p:cNvSpPr>
            <a:spLocks noGrp="1"/>
          </p:cNvSpPr>
          <p:nvPr>
            <p:ph idx="1"/>
          </p:nvPr>
        </p:nvSpPr>
        <p:spPr>
          <a:xfrm>
            <a:off x="945558" y="2172781"/>
            <a:ext cx="8990922" cy="3880773"/>
          </a:xfrm>
        </p:spPr>
        <p:txBody>
          <a:bodyPr>
            <a:normAutofit/>
          </a:bodyPr>
          <a:lstStyle/>
          <a:p>
            <a:pPr fontAlgn="base">
              <a:lnSpc>
                <a:spcPct val="130000"/>
              </a:lnSpc>
            </a:pPr>
            <a:r>
              <a:rPr lang="en-US" sz="2000" b="1" dirty="0"/>
              <a:t>Goal 1:</a:t>
            </a:r>
            <a:r>
              <a:rPr lang="en-US" sz="2000" dirty="0"/>
              <a:t> Campus safety is re-envisioned where police interact with students in a racially and culturally affirming manner, and regularly examine their practices and policies for racial impact</a:t>
            </a:r>
          </a:p>
          <a:p>
            <a:pPr fontAlgn="base">
              <a:lnSpc>
                <a:spcPct val="130000"/>
              </a:lnSpc>
            </a:pPr>
            <a:r>
              <a:rPr lang="en-US" sz="2000" b="1" dirty="0"/>
              <a:t>Goal 2:</a:t>
            </a:r>
            <a:r>
              <a:rPr lang="en-US" sz="2000" dirty="0"/>
              <a:t> Disaggregation of student conduct data by race to explore trends in reporting and sanctions, noting any disproportionate rates of reports to any particular racial group</a:t>
            </a:r>
          </a:p>
          <a:p>
            <a:pPr fontAlgn="base">
              <a:lnSpc>
                <a:spcPct val="130000"/>
              </a:lnSpc>
            </a:pPr>
            <a:r>
              <a:rPr lang="en-US" sz="2000" b="1" dirty="0"/>
              <a:t>Goal 3: </a:t>
            </a:r>
            <a:r>
              <a:rPr lang="en-US" sz="2000" dirty="0"/>
              <a:t>Increase mental health support for students of color, especially around trauma related to police interactions</a:t>
            </a:r>
          </a:p>
        </p:txBody>
      </p:sp>
    </p:spTree>
    <p:extLst>
      <p:ext uri="{BB962C8B-B14F-4D97-AF65-F5344CB8AC3E}">
        <p14:creationId xmlns:p14="http://schemas.microsoft.com/office/powerpoint/2010/main" val="2864697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5D148-6B74-A443-9A3A-FB515014F639}"/>
              </a:ext>
            </a:extLst>
          </p:cNvPr>
          <p:cNvSpPr>
            <a:spLocks noGrp="1"/>
          </p:cNvSpPr>
          <p:nvPr>
            <p:ph type="title"/>
          </p:nvPr>
        </p:nvSpPr>
        <p:spPr/>
        <p:txBody>
          <a:bodyPr>
            <a:normAutofit/>
          </a:bodyPr>
          <a:lstStyle/>
          <a:p>
            <a:r>
              <a:rPr lang="en-US" b="1" dirty="0"/>
              <a:t>Issue: Lack of sense of belonging and space allocation for students of color</a:t>
            </a:r>
          </a:p>
        </p:txBody>
      </p:sp>
      <p:sp>
        <p:nvSpPr>
          <p:cNvPr id="3" name="Content Placeholder 2">
            <a:extLst>
              <a:ext uri="{FF2B5EF4-FFF2-40B4-BE49-F238E27FC236}">
                <a16:creationId xmlns:a16="http://schemas.microsoft.com/office/drawing/2014/main" id="{20117A49-1C7B-3F40-924A-4E6612335418}"/>
              </a:ext>
            </a:extLst>
          </p:cNvPr>
          <p:cNvSpPr>
            <a:spLocks noGrp="1"/>
          </p:cNvSpPr>
          <p:nvPr>
            <p:ph idx="1"/>
          </p:nvPr>
        </p:nvSpPr>
        <p:spPr>
          <a:xfrm>
            <a:off x="1225974" y="2367627"/>
            <a:ext cx="8596668" cy="3880773"/>
          </a:xfrm>
        </p:spPr>
        <p:txBody>
          <a:bodyPr>
            <a:normAutofit/>
          </a:bodyPr>
          <a:lstStyle/>
          <a:p>
            <a:pPr fontAlgn="base">
              <a:lnSpc>
                <a:spcPct val="130000"/>
              </a:lnSpc>
            </a:pPr>
            <a:r>
              <a:rPr lang="en-US" b="1" dirty="0"/>
              <a:t>Goal 4: </a:t>
            </a:r>
            <a:r>
              <a:rPr lang="en-US" dirty="0"/>
              <a:t>Existing classroom and campus (physical) spaces encourage student engagement and reflect an appreciation of multicultural and multi-ethnic backgrounds. </a:t>
            </a:r>
          </a:p>
          <a:p>
            <a:pPr fontAlgn="base">
              <a:lnSpc>
                <a:spcPct val="130000"/>
              </a:lnSpc>
            </a:pPr>
            <a:r>
              <a:rPr lang="en-US" b="1" dirty="0"/>
              <a:t>Goal 5:</a:t>
            </a:r>
            <a:r>
              <a:rPr lang="en-US" dirty="0"/>
              <a:t> Create a multicultural/LGBTQ, and Dream centers </a:t>
            </a:r>
          </a:p>
          <a:p>
            <a:pPr fontAlgn="base">
              <a:lnSpc>
                <a:spcPct val="130000"/>
              </a:lnSpc>
            </a:pPr>
            <a:r>
              <a:rPr lang="en-US" b="1" dirty="0"/>
              <a:t>Goal 6:</a:t>
            </a:r>
            <a:r>
              <a:rPr lang="en-US" dirty="0"/>
              <a:t> Space allocation processes ensure the design and usage of the space is student-led and student informed. </a:t>
            </a:r>
          </a:p>
          <a:p>
            <a:pPr fontAlgn="base">
              <a:lnSpc>
                <a:spcPct val="130000"/>
              </a:lnSpc>
            </a:pPr>
            <a:r>
              <a:rPr lang="en-US" b="1" dirty="0"/>
              <a:t>Goal 7:</a:t>
            </a:r>
            <a:r>
              <a:rPr lang="en-US" dirty="0"/>
              <a:t> Curriculum and instruction norm multi-cultural and multi-ethnic perspectives</a:t>
            </a:r>
          </a:p>
        </p:txBody>
      </p:sp>
    </p:spTree>
    <p:extLst>
      <p:ext uri="{BB962C8B-B14F-4D97-AF65-F5344CB8AC3E}">
        <p14:creationId xmlns:p14="http://schemas.microsoft.com/office/powerpoint/2010/main" val="618640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13B95-D405-7F46-A1CB-7FD36539CA13}"/>
              </a:ext>
            </a:extLst>
          </p:cNvPr>
          <p:cNvSpPr>
            <a:spLocks noGrp="1"/>
          </p:cNvSpPr>
          <p:nvPr>
            <p:ph type="title"/>
          </p:nvPr>
        </p:nvSpPr>
        <p:spPr>
          <a:xfrm>
            <a:off x="677334" y="609600"/>
            <a:ext cx="9393258" cy="1320800"/>
          </a:xfrm>
        </p:spPr>
        <p:txBody>
          <a:bodyPr>
            <a:normAutofit fontScale="90000"/>
          </a:bodyPr>
          <a:lstStyle/>
          <a:p>
            <a:r>
              <a:rPr lang="en-US" b="1" dirty="0"/>
              <a:t>Progress: Entry into program of study through near completion (75% of program requirements)</a:t>
            </a:r>
            <a:endParaRPr lang="en-US" dirty="0"/>
          </a:p>
        </p:txBody>
      </p:sp>
      <p:sp>
        <p:nvSpPr>
          <p:cNvPr id="3" name="Content Placeholder 2">
            <a:extLst>
              <a:ext uri="{FF2B5EF4-FFF2-40B4-BE49-F238E27FC236}">
                <a16:creationId xmlns:a16="http://schemas.microsoft.com/office/drawing/2014/main" id="{44C0B573-CEB2-D641-A739-7D10FD109FDD}"/>
              </a:ext>
            </a:extLst>
          </p:cNvPr>
          <p:cNvSpPr>
            <a:spLocks noGrp="1"/>
          </p:cNvSpPr>
          <p:nvPr>
            <p:ph idx="1"/>
          </p:nvPr>
        </p:nvSpPr>
        <p:spPr>
          <a:xfrm>
            <a:off x="1225974" y="2160589"/>
            <a:ext cx="8596668" cy="3880773"/>
          </a:xfrm>
        </p:spPr>
        <p:txBody>
          <a:bodyPr>
            <a:normAutofit/>
          </a:bodyPr>
          <a:lstStyle/>
          <a:p>
            <a:pPr>
              <a:lnSpc>
                <a:spcPct val="150000"/>
              </a:lnSpc>
            </a:pPr>
            <a:r>
              <a:rPr lang="en-US" sz="2800" dirty="0"/>
              <a:t>Students persist in spite of life events and academic struggles</a:t>
            </a:r>
          </a:p>
        </p:txBody>
      </p:sp>
    </p:spTree>
    <p:extLst>
      <p:ext uri="{BB962C8B-B14F-4D97-AF65-F5344CB8AC3E}">
        <p14:creationId xmlns:p14="http://schemas.microsoft.com/office/powerpoint/2010/main" val="1627086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40DE2-3A56-A64D-9CC3-9BEC957C08C9}"/>
              </a:ext>
            </a:extLst>
          </p:cNvPr>
          <p:cNvSpPr>
            <a:spLocks noGrp="1"/>
          </p:cNvSpPr>
          <p:nvPr>
            <p:ph type="title"/>
          </p:nvPr>
        </p:nvSpPr>
        <p:spPr/>
        <p:txBody>
          <a:bodyPr>
            <a:normAutofit fontScale="90000"/>
          </a:bodyPr>
          <a:lstStyle/>
          <a:p>
            <a:r>
              <a:rPr lang="en-US" b="1" dirty="0"/>
              <a:t>Issue: Many disciplines perpetuate the myth that they are objective and race-neutral</a:t>
            </a:r>
          </a:p>
        </p:txBody>
      </p:sp>
      <p:sp>
        <p:nvSpPr>
          <p:cNvPr id="3" name="Content Placeholder 2">
            <a:extLst>
              <a:ext uri="{FF2B5EF4-FFF2-40B4-BE49-F238E27FC236}">
                <a16:creationId xmlns:a16="http://schemas.microsoft.com/office/drawing/2014/main" id="{1D586EE9-88EC-7F48-BE2F-AE91EDBC48E0}"/>
              </a:ext>
            </a:extLst>
          </p:cNvPr>
          <p:cNvSpPr>
            <a:spLocks noGrp="1"/>
          </p:cNvSpPr>
          <p:nvPr>
            <p:ph idx="1"/>
          </p:nvPr>
        </p:nvSpPr>
        <p:spPr>
          <a:xfrm>
            <a:off x="1274742" y="1930400"/>
            <a:ext cx="8596668" cy="4446016"/>
          </a:xfrm>
        </p:spPr>
        <p:txBody>
          <a:bodyPr>
            <a:normAutofit/>
          </a:bodyPr>
          <a:lstStyle/>
          <a:p>
            <a:pPr fontAlgn="base">
              <a:lnSpc>
                <a:spcPct val="130000"/>
              </a:lnSpc>
            </a:pPr>
            <a:r>
              <a:rPr lang="en-US" sz="2000" b="1" dirty="0"/>
              <a:t>Goal 1:</a:t>
            </a:r>
            <a:r>
              <a:rPr lang="en-US" sz="2000" dirty="0"/>
              <a:t> Pedagogy and curriculum are race conscious </a:t>
            </a:r>
          </a:p>
          <a:p>
            <a:pPr lvl="1" fontAlgn="base">
              <a:lnSpc>
                <a:spcPct val="130000"/>
              </a:lnSpc>
            </a:pPr>
            <a:r>
              <a:rPr lang="en-US" sz="1800" dirty="0"/>
              <a:t>A - Faculty are knowledgeable about the epistemology of their disciplines, especially of the contributions of racially diverse scholars and curriculum includes this epistemology  </a:t>
            </a:r>
          </a:p>
          <a:p>
            <a:pPr lvl="1" fontAlgn="base">
              <a:lnSpc>
                <a:spcPct val="130000"/>
              </a:lnSpc>
            </a:pPr>
            <a:r>
              <a:rPr lang="en-US" sz="1800" dirty="0"/>
              <a:t>B - Faculty are knowledgeable about historical and contemporary racial equity issues in their disciplines and include in their course curricula  </a:t>
            </a:r>
          </a:p>
          <a:p>
            <a:pPr lvl="1" fontAlgn="base">
              <a:lnSpc>
                <a:spcPct val="130000"/>
              </a:lnSpc>
            </a:pPr>
            <a:r>
              <a:rPr lang="en-US" sz="1800" dirty="0"/>
              <a:t>C- faculty are aware of approaches for using their discipline to prepare students to be social justice leaders </a:t>
            </a:r>
          </a:p>
          <a:p>
            <a:pPr fontAlgn="base">
              <a:lnSpc>
                <a:spcPct val="130000"/>
              </a:lnSpc>
            </a:pPr>
            <a:r>
              <a:rPr lang="en-US" b="1" dirty="0"/>
              <a:t>Goal 2:</a:t>
            </a:r>
            <a:r>
              <a:rPr lang="en-US" dirty="0"/>
              <a:t> Faculty feel supported in their efforts to continually learn about the origins of their disciplines and iteratively refine their teaching</a:t>
            </a:r>
            <a:endParaRPr lang="en-US" sz="2000" dirty="0"/>
          </a:p>
        </p:txBody>
      </p:sp>
    </p:spTree>
    <p:extLst>
      <p:ext uri="{BB962C8B-B14F-4D97-AF65-F5344CB8AC3E}">
        <p14:creationId xmlns:p14="http://schemas.microsoft.com/office/powerpoint/2010/main" val="1913648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40DE2-3A56-A64D-9CC3-9BEC957C08C9}"/>
              </a:ext>
            </a:extLst>
          </p:cNvPr>
          <p:cNvSpPr>
            <a:spLocks noGrp="1"/>
          </p:cNvSpPr>
          <p:nvPr>
            <p:ph type="title"/>
          </p:nvPr>
        </p:nvSpPr>
        <p:spPr/>
        <p:txBody>
          <a:bodyPr>
            <a:normAutofit fontScale="90000"/>
          </a:bodyPr>
          <a:lstStyle/>
          <a:p>
            <a:r>
              <a:rPr lang="en-US" b="1" dirty="0"/>
              <a:t>Issue: Many disciplines perpetuate the myth that they are objective and race-neutral</a:t>
            </a:r>
          </a:p>
        </p:txBody>
      </p:sp>
      <p:sp>
        <p:nvSpPr>
          <p:cNvPr id="3" name="Content Placeholder 2">
            <a:extLst>
              <a:ext uri="{FF2B5EF4-FFF2-40B4-BE49-F238E27FC236}">
                <a16:creationId xmlns:a16="http://schemas.microsoft.com/office/drawing/2014/main" id="{1D586EE9-88EC-7F48-BE2F-AE91EDBC48E0}"/>
              </a:ext>
            </a:extLst>
          </p:cNvPr>
          <p:cNvSpPr>
            <a:spLocks noGrp="1"/>
          </p:cNvSpPr>
          <p:nvPr>
            <p:ph idx="1"/>
          </p:nvPr>
        </p:nvSpPr>
        <p:spPr>
          <a:xfrm>
            <a:off x="1250358" y="1930400"/>
            <a:ext cx="8596668" cy="4362131"/>
          </a:xfrm>
        </p:spPr>
        <p:txBody>
          <a:bodyPr>
            <a:normAutofit lnSpcReduction="10000"/>
          </a:bodyPr>
          <a:lstStyle/>
          <a:p>
            <a:pPr fontAlgn="base">
              <a:lnSpc>
                <a:spcPct val="130000"/>
              </a:lnSpc>
            </a:pPr>
            <a:r>
              <a:rPr lang="en-US" sz="1600" b="1" dirty="0"/>
              <a:t>Goal 3:</a:t>
            </a:r>
            <a:r>
              <a:rPr lang="en-US" sz="1600" dirty="0"/>
              <a:t> The Academic Senate and the Faculty Association support practitioner efforts to achieve goals 1 and 2 by removing structural barriers embedded in areas</a:t>
            </a:r>
          </a:p>
          <a:p>
            <a:pPr fontAlgn="base">
              <a:lnSpc>
                <a:spcPct val="130000"/>
              </a:lnSpc>
            </a:pPr>
            <a:r>
              <a:rPr lang="en-US" sz="1600" dirty="0"/>
              <a:t>A-Tenure processes support probationary faculty, tenure review committee members, and mentors in normalizing the practice of being race conscious while being supportive of continuous learning around this issue</a:t>
            </a:r>
          </a:p>
          <a:p>
            <a:pPr fontAlgn="base">
              <a:lnSpc>
                <a:spcPct val="130000"/>
              </a:lnSpc>
            </a:pPr>
            <a:r>
              <a:rPr lang="en-US" sz="1600" dirty="0"/>
              <a:t>B-Faculty evaluations are seen as an opportunity to continuously build on the quality of our teaching, replacing the aim of perfectionism built into the process for one that values growth and improvement. </a:t>
            </a:r>
          </a:p>
          <a:p>
            <a:pPr fontAlgn="base">
              <a:lnSpc>
                <a:spcPct val="130000"/>
              </a:lnSpc>
            </a:pPr>
            <a:r>
              <a:rPr lang="en-US" sz="1600" dirty="0"/>
              <a:t>C- Academic Senate, in collaboration with the College Curriculum Committee, reviews and reimagines curriculum policies and processes to ensure they are race – conscious.  Where curriculum policy results in disproportionate impact, the college takes local action to mitigate it and when necessary, works in conjunction with administration to advocate for change at the board and/or state level</a:t>
            </a:r>
          </a:p>
        </p:txBody>
      </p:sp>
    </p:spTree>
    <p:extLst>
      <p:ext uri="{BB962C8B-B14F-4D97-AF65-F5344CB8AC3E}">
        <p14:creationId xmlns:p14="http://schemas.microsoft.com/office/powerpoint/2010/main" val="79103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230-4A32-9948-A062-670B8F57CC3B}"/>
              </a:ext>
            </a:extLst>
          </p:cNvPr>
          <p:cNvSpPr>
            <a:spLocks noGrp="1"/>
          </p:cNvSpPr>
          <p:nvPr>
            <p:ph type="title"/>
          </p:nvPr>
        </p:nvSpPr>
        <p:spPr>
          <a:xfrm>
            <a:off x="677334" y="609600"/>
            <a:ext cx="9612714" cy="1320800"/>
          </a:xfrm>
        </p:spPr>
        <p:txBody>
          <a:bodyPr>
            <a:normAutofit fontScale="90000"/>
          </a:bodyPr>
          <a:lstStyle/>
          <a:p>
            <a:r>
              <a:rPr lang="en-US" b="1" dirty="0"/>
              <a:t>Issue</a:t>
            </a:r>
            <a:r>
              <a:rPr lang="en-US" dirty="0"/>
              <a:t>: </a:t>
            </a:r>
            <a:r>
              <a:rPr lang="en-US" b="1" dirty="0"/>
              <a:t>Microaggressions and unconscious bias negatively affect experience and learning for students of color</a:t>
            </a:r>
            <a:endParaRPr lang="en-US" dirty="0"/>
          </a:p>
        </p:txBody>
      </p:sp>
      <p:sp>
        <p:nvSpPr>
          <p:cNvPr id="3" name="Content Placeholder 2">
            <a:extLst>
              <a:ext uri="{FF2B5EF4-FFF2-40B4-BE49-F238E27FC236}">
                <a16:creationId xmlns:a16="http://schemas.microsoft.com/office/drawing/2014/main" id="{0AD69E23-A5F0-C04F-AE55-14B365693A23}"/>
              </a:ext>
            </a:extLst>
          </p:cNvPr>
          <p:cNvSpPr>
            <a:spLocks noGrp="1"/>
          </p:cNvSpPr>
          <p:nvPr>
            <p:ph idx="1"/>
          </p:nvPr>
        </p:nvSpPr>
        <p:spPr>
          <a:xfrm>
            <a:off x="677334" y="2511552"/>
            <a:ext cx="9819978" cy="3529810"/>
          </a:xfrm>
        </p:spPr>
        <p:txBody>
          <a:bodyPr>
            <a:normAutofit/>
          </a:bodyPr>
          <a:lstStyle/>
          <a:p>
            <a:pPr fontAlgn="base">
              <a:lnSpc>
                <a:spcPct val="150000"/>
              </a:lnSpc>
            </a:pPr>
            <a:r>
              <a:rPr lang="en-US" sz="2400" b="1" dirty="0"/>
              <a:t>Goal 1:</a:t>
            </a:r>
            <a:r>
              <a:rPr lang="en-US" sz="2400" dirty="0"/>
              <a:t> Campus spaces are free from racial microaggressions.  </a:t>
            </a:r>
          </a:p>
          <a:p>
            <a:pPr fontAlgn="base">
              <a:lnSpc>
                <a:spcPct val="150000"/>
              </a:lnSpc>
            </a:pPr>
            <a:r>
              <a:rPr lang="en-US" sz="2400" b="1" dirty="0"/>
              <a:t>Goal 2:</a:t>
            </a:r>
            <a:r>
              <a:rPr lang="en-US" sz="2400" dirty="0"/>
              <a:t> Campus culture supports explicit checking of unconscious bias.  </a:t>
            </a:r>
          </a:p>
        </p:txBody>
      </p:sp>
    </p:spTree>
    <p:extLst>
      <p:ext uri="{BB962C8B-B14F-4D97-AF65-F5344CB8AC3E}">
        <p14:creationId xmlns:p14="http://schemas.microsoft.com/office/powerpoint/2010/main" val="793316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D5A86-6461-4B44-B1E1-5BF12058C48A}"/>
              </a:ext>
            </a:extLst>
          </p:cNvPr>
          <p:cNvSpPr>
            <a:spLocks noGrp="1"/>
          </p:cNvSpPr>
          <p:nvPr>
            <p:ph type="title"/>
          </p:nvPr>
        </p:nvSpPr>
        <p:spPr/>
        <p:txBody>
          <a:bodyPr>
            <a:normAutofit fontScale="90000"/>
          </a:bodyPr>
          <a:lstStyle/>
          <a:p>
            <a:r>
              <a:rPr lang="en-US" b="1" dirty="0"/>
              <a:t>Issue: Lack of a college-wide retention plan for students to progress through their academic career at Foothill</a:t>
            </a:r>
            <a:endParaRPr lang="en-US" dirty="0"/>
          </a:p>
        </p:txBody>
      </p:sp>
      <p:sp>
        <p:nvSpPr>
          <p:cNvPr id="3" name="Content Placeholder 2">
            <a:extLst>
              <a:ext uri="{FF2B5EF4-FFF2-40B4-BE49-F238E27FC236}">
                <a16:creationId xmlns:a16="http://schemas.microsoft.com/office/drawing/2014/main" id="{573C6F8E-6CE7-2D4B-BF6D-3C6F4E2C78A8}"/>
              </a:ext>
            </a:extLst>
          </p:cNvPr>
          <p:cNvSpPr>
            <a:spLocks noGrp="1"/>
          </p:cNvSpPr>
          <p:nvPr>
            <p:ph idx="1"/>
          </p:nvPr>
        </p:nvSpPr>
        <p:spPr>
          <a:xfrm>
            <a:off x="1238166" y="2367627"/>
            <a:ext cx="8596668" cy="3880773"/>
          </a:xfrm>
        </p:spPr>
        <p:txBody>
          <a:bodyPr>
            <a:normAutofit lnSpcReduction="10000"/>
          </a:bodyPr>
          <a:lstStyle/>
          <a:p>
            <a:pPr>
              <a:lnSpc>
                <a:spcPct val="120000"/>
              </a:lnSpc>
            </a:pPr>
            <a:r>
              <a:rPr lang="en-US" b="1" dirty="0"/>
              <a:t>Goal 1</a:t>
            </a:r>
            <a:r>
              <a:rPr lang="en-US" dirty="0"/>
              <a:t>: The college has a coordinated plan with a set of successful, culturally relevant interventions in play that retains students through three important milestones in a term: </a:t>
            </a:r>
          </a:p>
          <a:p>
            <a:pPr lvl="1">
              <a:lnSpc>
                <a:spcPct val="120000"/>
              </a:lnSpc>
            </a:pPr>
            <a:r>
              <a:rPr lang="en-US" dirty="0"/>
              <a:t>1) course registration through to census, </a:t>
            </a:r>
          </a:p>
          <a:p>
            <a:pPr lvl="1">
              <a:lnSpc>
                <a:spcPct val="120000"/>
              </a:lnSpc>
            </a:pPr>
            <a:r>
              <a:rPr lang="en-US" dirty="0"/>
              <a:t>2) from census through the end of the quarter with successful course completion, and </a:t>
            </a:r>
          </a:p>
          <a:p>
            <a:pPr lvl="1">
              <a:lnSpc>
                <a:spcPct val="120000"/>
              </a:lnSpc>
            </a:pPr>
            <a:r>
              <a:rPr lang="en-US" dirty="0"/>
              <a:t>3) successful enrollment in the subsequent term. </a:t>
            </a:r>
          </a:p>
          <a:p>
            <a:pPr lvl="1">
              <a:lnSpc>
                <a:spcPct val="120000"/>
              </a:lnSpc>
            </a:pPr>
            <a:r>
              <a:rPr lang="en-US" dirty="0"/>
              <a:t>Specifically, this plan is derived of strategies that not only are proven effective for Foothill’s most vulnerable student populations (in this case, African-American and Latinx women), but can be inclusive and encompassing of other populations’ needs.</a:t>
            </a:r>
          </a:p>
        </p:txBody>
      </p:sp>
    </p:spTree>
    <p:extLst>
      <p:ext uri="{BB962C8B-B14F-4D97-AF65-F5344CB8AC3E}">
        <p14:creationId xmlns:p14="http://schemas.microsoft.com/office/powerpoint/2010/main" val="3928712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D5A86-6461-4B44-B1E1-5BF12058C48A}"/>
              </a:ext>
            </a:extLst>
          </p:cNvPr>
          <p:cNvSpPr>
            <a:spLocks noGrp="1"/>
          </p:cNvSpPr>
          <p:nvPr>
            <p:ph type="title"/>
          </p:nvPr>
        </p:nvSpPr>
        <p:spPr/>
        <p:txBody>
          <a:bodyPr>
            <a:normAutofit fontScale="90000"/>
          </a:bodyPr>
          <a:lstStyle/>
          <a:p>
            <a:r>
              <a:rPr lang="en-US" b="1" dirty="0"/>
              <a:t>Issue: Lack of a college-wide retention plan for students to progress through their academic career at Foothill</a:t>
            </a:r>
            <a:endParaRPr lang="en-US" dirty="0"/>
          </a:p>
        </p:txBody>
      </p:sp>
      <p:sp>
        <p:nvSpPr>
          <p:cNvPr id="3" name="Content Placeholder 2">
            <a:extLst>
              <a:ext uri="{FF2B5EF4-FFF2-40B4-BE49-F238E27FC236}">
                <a16:creationId xmlns:a16="http://schemas.microsoft.com/office/drawing/2014/main" id="{573C6F8E-6CE7-2D4B-BF6D-3C6F4E2C78A8}"/>
              </a:ext>
            </a:extLst>
          </p:cNvPr>
          <p:cNvSpPr>
            <a:spLocks noGrp="1"/>
          </p:cNvSpPr>
          <p:nvPr>
            <p:ph idx="1"/>
          </p:nvPr>
        </p:nvSpPr>
        <p:spPr>
          <a:xfrm>
            <a:off x="1238166" y="2367627"/>
            <a:ext cx="8596668" cy="3880773"/>
          </a:xfrm>
        </p:spPr>
        <p:txBody>
          <a:bodyPr>
            <a:normAutofit/>
          </a:bodyPr>
          <a:lstStyle/>
          <a:p>
            <a:pPr fontAlgn="base">
              <a:lnSpc>
                <a:spcPct val="130000"/>
              </a:lnSpc>
            </a:pPr>
            <a:r>
              <a:rPr lang="en-US" sz="2000" b="1" dirty="0"/>
              <a:t>Goal 2</a:t>
            </a:r>
            <a:r>
              <a:rPr lang="en-US" sz="2000" dirty="0"/>
              <a:t>: The college continues to support its retention programs and existing learning communities, strategizing with the programs about how to expand their reach so that more students can benefit from their program’s offerings. </a:t>
            </a:r>
          </a:p>
          <a:p>
            <a:pPr fontAlgn="base">
              <a:lnSpc>
                <a:spcPct val="130000"/>
              </a:lnSpc>
            </a:pPr>
            <a:r>
              <a:rPr lang="en-US" sz="2000" b="1" dirty="0"/>
              <a:t>Goal 3</a:t>
            </a:r>
            <a:r>
              <a:rPr lang="en-US" sz="2000" dirty="0"/>
              <a:t>: The college addresses the retention challenges that arise when students, staff and faculty do not have access to the physical campus and cannot meet with students in a traditional face to face environment. </a:t>
            </a:r>
          </a:p>
        </p:txBody>
      </p:sp>
    </p:spTree>
    <p:extLst>
      <p:ext uri="{BB962C8B-B14F-4D97-AF65-F5344CB8AC3E}">
        <p14:creationId xmlns:p14="http://schemas.microsoft.com/office/powerpoint/2010/main" val="4095891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33C11-A908-8645-93FE-4D1E41E62A47}"/>
              </a:ext>
            </a:extLst>
          </p:cNvPr>
          <p:cNvSpPr>
            <a:spLocks noGrp="1"/>
          </p:cNvSpPr>
          <p:nvPr>
            <p:ph type="title"/>
          </p:nvPr>
        </p:nvSpPr>
        <p:spPr>
          <a:xfrm>
            <a:off x="677334" y="609600"/>
            <a:ext cx="9259146" cy="1320800"/>
          </a:xfrm>
        </p:spPr>
        <p:txBody>
          <a:bodyPr>
            <a:normAutofit fontScale="90000"/>
          </a:bodyPr>
          <a:lstStyle/>
          <a:p>
            <a:r>
              <a:rPr lang="en-US" b="1" dirty="0"/>
              <a:t>Insufficient culturally responsive, relevant and sustaining pedagogy and other asset-based approaches in teaching and serving our students of color</a:t>
            </a:r>
            <a:endParaRPr lang="en-US" dirty="0"/>
          </a:p>
        </p:txBody>
      </p:sp>
      <p:sp>
        <p:nvSpPr>
          <p:cNvPr id="3" name="Content Placeholder 2">
            <a:extLst>
              <a:ext uri="{FF2B5EF4-FFF2-40B4-BE49-F238E27FC236}">
                <a16:creationId xmlns:a16="http://schemas.microsoft.com/office/drawing/2014/main" id="{EBD7E2F9-7BDC-334D-BBDC-B2CFCE362752}"/>
              </a:ext>
            </a:extLst>
          </p:cNvPr>
          <p:cNvSpPr>
            <a:spLocks noGrp="1"/>
          </p:cNvSpPr>
          <p:nvPr>
            <p:ph idx="1"/>
          </p:nvPr>
        </p:nvSpPr>
        <p:spPr>
          <a:xfrm>
            <a:off x="1140630" y="2816352"/>
            <a:ext cx="9149418" cy="3694176"/>
          </a:xfrm>
        </p:spPr>
        <p:txBody>
          <a:bodyPr>
            <a:normAutofit/>
          </a:bodyPr>
          <a:lstStyle/>
          <a:p>
            <a:pPr fontAlgn="base">
              <a:lnSpc>
                <a:spcPct val="130000"/>
              </a:lnSpc>
            </a:pPr>
            <a:r>
              <a:rPr lang="en-US" b="1" dirty="0"/>
              <a:t>Goal 1</a:t>
            </a:r>
            <a:r>
              <a:rPr lang="en-US" dirty="0"/>
              <a:t>: Planning and decision-making is informed by regular review of quantitative and qualitative data</a:t>
            </a:r>
          </a:p>
          <a:p>
            <a:pPr fontAlgn="base">
              <a:lnSpc>
                <a:spcPct val="130000"/>
              </a:lnSpc>
            </a:pPr>
            <a:r>
              <a:rPr lang="en-US" b="1" dirty="0"/>
              <a:t>Goal 2</a:t>
            </a:r>
            <a:r>
              <a:rPr lang="en-US" dirty="0"/>
              <a:t>: Increase the racial diversity of our faculty, staff, and administrators   </a:t>
            </a:r>
          </a:p>
          <a:p>
            <a:pPr fontAlgn="base">
              <a:lnSpc>
                <a:spcPct val="130000"/>
              </a:lnSpc>
            </a:pPr>
            <a:r>
              <a:rPr lang="en-US" b="1" dirty="0"/>
              <a:t>Goal 3</a:t>
            </a:r>
            <a:r>
              <a:rPr lang="en-US" dirty="0"/>
              <a:t>: Retain racially diverse employees</a:t>
            </a:r>
          </a:p>
          <a:p>
            <a:pPr fontAlgn="base">
              <a:lnSpc>
                <a:spcPct val="130000"/>
              </a:lnSpc>
            </a:pPr>
            <a:r>
              <a:rPr lang="en-US" b="1" dirty="0"/>
              <a:t>Goal 4:</a:t>
            </a:r>
            <a:r>
              <a:rPr lang="en-US" dirty="0"/>
              <a:t> Faculty are supported in their efforts to iteratively self-evaluate their proficiency with culturally responsive pedagogy </a:t>
            </a:r>
          </a:p>
          <a:p>
            <a:pPr fontAlgn="base">
              <a:lnSpc>
                <a:spcPct val="130000"/>
              </a:lnSpc>
            </a:pPr>
            <a:r>
              <a:rPr lang="en-US" b="1" dirty="0"/>
              <a:t>Goal 5: </a:t>
            </a:r>
            <a:r>
              <a:rPr lang="en-US" dirty="0"/>
              <a:t>Ensure content and pedagogy are inclusive of and created with communities of color in mind </a:t>
            </a:r>
          </a:p>
        </p:txBody>
      </p:sp>
    </p:spTree>
    <p:extLst>
      <p:ext uri="{BB962C8B-B14F-4D97-AF65-F5344CB8AC3E}">
        <p14:creationId xmlns:p14="http://schemas.microsoft.com/office/powerpoint/2010/main" val="1712276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2AB8E-A47F-3B49-935D-4FC313964A85}"/>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223A6AE5-5907-6C4E-A93D-8C7E50813327}"/>
              </a:ext>
            </a:extLst>
          </p:cNvPr>
          <p:cNvSpPr>
            <a:spLocks noGrp="1"/>
          </p:cNvSpPr>
          <p:nvPr>
            <p:ph idx="1"/>
          </p:nvPr>
        </p:nvSpPr>
        <p:spPr>
          <a:xfrm>
            <a:off x="1141247" y="1311198"/>
            <a:ext cx="8596668" cy="4235603"/>
          </a:xfrm>
        </p:spPr>
        <p:txBody>
          <a:bodyPr>
            <a:normAutofit/>
          </a:bodyPr>
          <a:lstStyle/>
          <a:p>
            <a:r>
              <a:rPr lang="en-US" sz="2400" dirty="0"/>
              <a:t>Issues were informed by</a:t>
            </a:r>
          </a:p>
          <a:p>
            <a:pPr lvl="1"/>
            <a:r>
              <a:rPr lang="en-US" sz="2200" dirty="0"/>
              <a:t>Foothill college faculty, staff, administrators, and students</a:t>
            </a:r>
          </a:p>
          <a:p>
            <a:pPr lvl="1"/>
            <a:r>
              <a:rPr lang="en-US" sz="2200" dirty="0"/>
              <a:t>State-level equity issues</a:t>
            </a:r>
          </a:p>
          <a:p>
            <a:r>
              <a:rPr lang="en-US" sz="2400" dirty="0"/>
              <a:t>Effort to position each issue in relation to the Guided Pathways Framework</a:t>
            </a:r>
          </a:p>
        </p:txBody>
      </p:sp>
      <p:graphicFrame>
        <p:nvGraphicFramePr>
          <p:cNvPr id="4" name="Diagram 3">
            <a:extLst>
              <a:ext uri="{FF2B5EF4-FFF2-40B4-BE49-F238E27FC236}">
                <a16:creationId xmlns:a16="http://schemas.microsoft.com/office/drawing/2014/main" id="{51E6A8F6-9F77-1E41-910D-33E6F43160CD}"/>
              </a:ext>
            </a:extLst>
          </p:cNvPr>
          <p:cNvGraphicFramePr/>
          <p:nvPr>
            <p:extLst>
              <p:ext uri="{D42A27DB-BD31-4B8C-83A1-F6EECF244321}">
                <p14:modId xmlns:p14="http://schemas.microsoft.com/office/powerpoint/2010/main" val="546611737"/>
              </p:ext>
            </p:extLst>
          </p:nvPr>
        </p:nvGraphicFramePr>
        <p:xfrm>
          <a:off x="1635788" y="3719884"/>
          <a:ext cx="8708390" cy="28346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9480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2AB8E-A47F-3B49-935D-4FC313964A85}"/>
              </a:ext>
            </a:extLst>
          </p:cNvPr>
          <p:cNvSpPr>
            <a:spLocks noGrp="1"/>
          </p:cNvSpPr>
          <p:nvPr>
            <p:ph type="title"/>
          </p:nvPr>
        </p:nvSpPr>
        <p:spPr>
          <a:xfrm>
            <a:off x="1046922" y="609600"/>
            <a:ext cx="8227080" cy="1320800"/>
          </a:xfrm>
        </p:spPr>
        <p:txBody>
          <a:bodyPr/>
          <a:lstStyle/>
          <a:p>
            <a:r>
              <a:rPr lang="en-US" dirty="0"/>
              <a:t>Please remember</a:t>
            </a:r>
          </a:p>
        </p:txBody>
      </p:sp>
      <p:sp>
        <p:nvSpPr>
          <p:cNvPr id="3" name="Content Placeholder 2">
            <a:extLst>
              <a:ext uri="{FF2B5EF4-FFF2-40B4-BE49-F238E27FC236}">
                <a16:creationId xmlns:a16="http://schemas.microsoft.com/office/drawing/2014/main" id="{223A6AE5-5907-6C4E-A93D-8C7E50813327}"/>
              </a:ext>
            </a:extLst>
          </p:cNvPr>
          <p:cNvSpPr>
            <a:spLocks noGrp="1"/>
          </p:cNvSpPr>
          <p:nvPr>
            <p:ph idx="1"/>
          </p:nvPr>
        </p:nvSpPr>
        <p:spPr>
          <a:xfrm>
            <a:off x="1141247" y="1510748"/>
            <a:ext cx="3284979" cy="4036053"/>
          </a:xfrm>
        </p:spPr>
        <p:txBody>
          <a:bodyPr>
            <a:normAutofit/>
          </a:bodyPr>
          <a:lstStyle/>
          <a:p>
            <a:pPr>
              <a:lnSpc>
                <a:spcPct val="130000"/>
              </a:lnSpc>
            </a:pPr>
            <a:r>
              <a:rPr lang="en-US" sz="2800" dirty="0"/>
              <a:t>It’s a strategic plan, not an action plan</a:t>
            </a:r>
          </a:p>
          <a:p>
            <a:pPr>
              <a:lnSpc>
                <a:spcPct val="130000"/>
              </a:lnSpc>
            </a:pPr>
            <a:r>
              <a:rPr lang="en-US" sz="2800" dirty="0"/>
              <a:t>It’s a </a:t>
            </a:r>
            <a:r>
              <a:rPr lang="en-US" sz="2800" b="1" i="1" dirty="0">
                <a:solidFill>
                  <a:schemeClr val="accent3"/>
                </a:solidFill>
              </a:rPr>
              <a:t>draft</a:t>
            </a:r>
            <a:endParaRPr lang="en-US" sz="2800" b="1" dirty="0">
              <a:solidFill>
                <a:schemeClr val="accent3"/>
              </a:solidFill>
            </a:endParaRPr>
          </a:p>
        </p:txBody>
      </p:sp>
      <p:graphicFrame>
        <p:nvGraphicFramePr>
          <p:cNvPr id="5" name="Diagram 4">
            <a:extLst>
              <a:ext uri="{FF2B5EF4-FFF2-40B4-BE49-F238E27FC236}">
                <a16:creationId xmlns:a16="http://schemas.microsoft.com/office/drawing/2014/main" id="{C76910BA-F468-DC44-AB17-DD9C64FA0237}"/>
              </a:ext>
            </a:extLst>
          </p:cNvPr>
          <p:cNvGraphicFramePr/>
          <p:nvPr>
            <p:extLst>
              <p:ext uri="{D42A27DB-BD31-4B8C-83A1-F6EECF244321}">
                <p14:modId xmlns:p14="http://schemas.microsoft.com/office/powerpoint/2010/main" val="1797350466"/>
              </p:ext>
            </p:extLst>
          </p:nvPr>
        </p:nvGraphicFramePr>
        <p:xfrm>
          <a:off x="4693480" y="1642504"/>
          <a:ext cx="6144591" cy="4389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3889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B213A-38A7-BA44-AA43-20249E7B4B6B}"/>
              </a:ext>
            </a:extLst>
          </p:cNvPr>
          <p:cNvSpPr>
            <a:spLocks noGrp="1"/>
          </p:cNvSpPr>
          <p:nvPr>
            <p:ph type="title"/>
          </p:nvPr>
        </p:nvSpPr>
        <p:spPr>
          <a:xfrm>
            <a:off x="677333" y="609600"/>
            <a:ext cx="9502987" cy="1320800"/>
          </a:xfrm>
        </p:spPr>
        <p:txBody>
          <a:bodyPr>
            <a:noAutofit/>
          </a:bodyPr>
          <a:lstStyle/>
          <a:p>
            <a:pPr>
              <a:lnSpc>
                <a:spcPct val="110000"/>
              </a:lnSpc>
            </a:pPr>
            <a:r>
              <a:rPr lang="en-US" sz="2800" b="1" dirty="0"/>
              <a:t>Issue</a:t>
            </a:r>
            <a:r>
              <a:rPr lang="en-US" sz="2800" dirty="0"/>
              <a:t>: A substantial number of students who have an interest in college, and even apply, do not make it through the intake process to enroll in classes</a:t>
            </a:r>
          </a:p>
        </p:txBody>
      </p:sp>
      <p:sp>
        <p:nvSpPr>
          <p:cNvPr id="3" name="Content Placeholder 2">
            <a:extLst>
              <a:ext uri="{FF2B5EF4-FFF2-40B4-BE49-F238E27FC236}">
                <a16:creationId xmlns:a16="http://schemas.microsoft.com/office/drawing/2014/main" id="{7124033F-3F3A-F14C-A105-F5BA1CE8387C}"/>
              </a:ext>
            </a:extLst>
          </p:cNvPr>
          <p:cNvSpPr>
            <a:spLocks noGrp="1"/>
          </p:cNvSpPr>
          <p:nvPr>
            <p:ph idx="1"/>
          </p:nvPr>
        </p:nvSpPr>
        <p:spPr>
          <a:xfrm>
            <a:off x="865515" y="2149061"/>
            <a:ext cx="9752128" cy="4708939"/>
          </a:xfrm>
        </p:spPr>
        <p:txBody>
          <a:bodyPr>
            <a:normAutofit/>
          </a:bodyPr>
          <a:lstStyle/>
          <a:p>
            <a:pPr>
              <a:lnSpc>
                <a:spcPct val="130000"/>
              </a:lnSpc>
            </a:pPr>
            <a:r>
              <a:rPr lang="en-US" sz="2000" dirty="0"/>
              <a:t>Disproportionately lose African American students in process</a:t>
            </a:r>
          </a:p>
          <a:p>
            <a:pPr fontAlgn="base">
              <a:lnSpc>
                <a:spcPct val="130000"/>
              </a:lnSpc>
            </a:pPr>
            <a:r>
              <a:rPr lang="en-US" sz="2000" b="1" dirty="0"/>
              <a:t>Goal 1:</a:t>
            </a:r>
            <a:r>
              <a:rPr lang="en-US" sz="2000" dirty="0"/>
              <a:t> Improve the application to registration pipeline for students, identifying those areas in the process where the college loses students, paying particular attention on  the experiences of African American students, and implementing appropriate interventions.</a:t>
            </a:r>
          </a:p>
          <a:p>
            <a:pPr fontAlgn="base">
              <a:lnSpc>
                <a:spcPct val="130000"/>
              </a:lnSpc>
            </a:pPr>
            <a:r>
              <a:rPr lang="en-US" sz="2000" b="1" dirty="0"/>
              <a:t>Goal 2:</a:t>
            </a:r>
            <a:r>
              <a:rPr lang="en-US" sz="2000" dirty="0"/>
              <a:t> Develop practices that lead students through the onboarding process and include 1-on-1 support when a student encounters an unexpected hurdle.  </a:t>
            </a:r>
          </a:p>
          <a:p>
            <a:pPr fontAlgn="base">
              <a:lnSpc>
                <a:spcPct val="130000"/>
              </a:lnSpc>
            </a:pPr>
            <a:r>
              <a:rPr lang="en-US" sz="2000" b="1" dirty="0"/>
              <a:t>Goal 3:</a:t>
            </a:r>
            <a:r>
              <a:rPr lang="en-US" sz="2000" dirty="0"/>
              <a:t> Explore the potential for a districtwide FHDA application</a:t>
            </a:r>
          </a:p>
        </p:txBody>
      </p:sp>
    </p:spTree>
    <p:extLst>
      <p:ext uri="{BB962C8B-B14F-4D97-AF65-F5344CB8AC3E}">
        <p14:creationId xmlns:p14="http://schemas.microsoft.com/office/powerpoint/2010/main" val="412764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B213A-38A7-BA44-AA43-20249E7B4B6B}"/>
              </a:ext>
            </a:extLst>
          </p:cNvPr>
          <p:cNvSpPr>
            <a:spLocks noGrp="1"/>
          </p:cNvSpPr>
          <p:nvPr>
            <p:ph type="title"/>
          </p:nvPr>
        </p:nvSpPr>
        <p:spPr>
          <a:xfrm>
            <a:off x="677334" y="609600"/>
            <a:ext cx="9407570" cy="1320800"/>
          </a:xfrm>
        </p:spPr>
        <p:txBody>
          <a:bodyPr>
            <a:noAutofit/>
          </a:bodyPr>
          <a:lstStyle/>
          <a:p>
            <a:pPr>
              <a:lnSpc>
                <a:spcPct val="110000"/>
              </a:lnSpc>
            </a:pPr>
            <a:r>
              <a:rPr lang="en-US" sz="2400" b="1" dirty="0"/>
              <a:t>Issue</a:t>
            </a:r>
            <a:r>
              <a:rPr lang="en-US" sz="2400" dirty="0"/>
              <a:t>: A substantial number of students who have an interest in college, and even apply, do not make it through the intake process to enroll in classes</a:t>
            </a:r>
          </a:p>
        </p:txBody>
      </p:sp>
      <p:sp>
        <p:nvSpPr>
          <p:cNvPr id="3" name="Content Placeholder 2">
            <a:extLst>
              <a:ext uri="{FF2B5EF4-FFF2-40B4-BE49-F238E27FC236}">
                <a16:creationId xmlns:a16="http://schemas.microsoft.com/office/drawing/2014/main" id="{7124033F-3F3A-F14C-A105-F5BA1CE8387C}"/>
              </a:ext>
            </a:extLst>
          </p:cNvPr>
          <p:cNvSpPr>
            <a:spLocks noGrp="1"/>
          </p:cNvSpPr>
          <p:nvPr>
            <p:ph idx="1"/>
          </p:nvPr>
        </p:nvSpPr>
        <p:spPr>
          <a:xfrm>
            <a:off x="862864" y="1930400"/>
            <a:ext cx="9791883" cy="4708939"/>
          </a:xfrm>
        </p:spPr>
        <p:txBody>
          <a:bodyPr>
            <a:normAutofit/>
          </a:bodyPr>
          <a:lstStyle/>
          <a:p>
            <a:pPr>
              <a:lnSpc>
                <a:spcPct val="130000"/>
              </a:lnSpc>
            </a:pPr>
            <a:r>
              <a:rPr lang="en-US" sz="2000" dirty="0"/>
              <a:t>Disproportionately lose African American students in onboarding process </a:t>
            </a:r>
          </a:p>
          <a:p>
            <a:pPr fontAlgn="base">
              <a:lnSpc>
                <a:spcPct val="130000"/>
              </a:lnSpc>
            </a:pPr>
            <a:r>
              <a:rPr lang="en-US" sz="2000" b="1" dirty="0"/>
              <a:t>Goal 4:</a:t>
            </a:r>
            <a:r>
              <a:rPr lang="en-US" sz="2000" dirty="0"/>
              <a:t> Evaluate, potentially redesign, and implement online orientation with consideration for how students of color experience the service  </a:t>
            </a:r>
          </a:p>
          <a:p>
            <a:pPr fontAlgn="base">
              <a:lnSpc>
                <a:spcPct val="130000"/>
              </a:lnSpc>
            </a:pPr>
            <a:r>
              <a:rPr lang="en-US" sz="2000" b="1" dirty="0"/>
              <a:t>Goal 5: </a:t>
            </a:r>
            <a:r>
              <a:rPr lang="en-US" sz="2000" dirty="0"/>
              <a:t>Pilot a case management model within counseling to provide consistent support, exploring models proven to be successful within the African American  community</a:t>
            </a:r>
          </a:p>
          <a:p>
            <a:pPr fontAlgn="base">
              <a:lnSpc>
                <a:spcPct val="130000"/>
              </a:lnSpc>
            </a:pPr>
            <a:r>
              <a:rPr lang="en-US" sz="2000" b="1" dirty="0"/>
              <a:t>Goal 6</a:t>
            </a:r>
            <a:r>
              <a:rPr lang="en-US" sz="2000" dirty="0"/>
              <a:t>: Work with the office of online learning, Committee of Online Learning (COOL), and other stakeholders to identify additional barriers in our enrollment and registration processes that may arise when prospective students are not accessing the physical campus</a:t>
            </a:r>
          </a:p>
        </p:txBody>
      </p:sp>
    </p:spTree>
    <p:extLst>
      <p:ext uri="{BB962C8B-B14F-4D97-AF65-F5344CB8AC3E}">
        <p14:creationId xmlns:p14="http://schemas.microsoft.com/office/powerpoint/2010/main" val="2808823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A0F3-2A99-3643-A3B3-059AEDE1E60A}"/>
              </a:ext>
            </a:extLst>
          </p:cNvPr>
          <p:cNvSpPr>
            <a:spLocks noGrp="1"/>
          </p:cNvSpPr>
          <p:nvPr>
            <p:ph type="title"/>
          </p:nvPr>
        </p:nvSpPr>
        <p:spPr>
          <a:xfrm>
            <a:off x="677334" y="609600"/>
            <a:ext cx="9027498" cy="1320800"/>
          </a:xfrm>
        </p:spPr>
        <p:txBody>
          <a:bodyPr>
            <a:noAutofit/>
          </a:bodyPr>
          <a:lstStyle/>
          <a:p>
            <a:r>
              <a:rPr lang="en-US" sz="2800" b="1" dirty="0"/>
              <a:t>Large numbers of students of color who are aren’t accessing, are ineligible, or fall out of eligibility for available financial aid programming.</a:t>
            </a:r>
            <a:r>
              <a:rPr lang="en-US" sz="2800" i="1" dirty="0"/>
              <a:t> </a:t>
            </a:r>
            <a:endParaRPr lang="en-US" sz="2800" dirty="0"/>
          </a:p>
        </p:txBody>
      </p:sp>
      <p:sp>
        <p:nvSpPr>
          <p:cNvPr id="3" name="Content Placeholder 2">
            <a:extLst>
              <a:ext uri="{FF2B5EF4-FFF2-40B4-BE49-F238E27FC236}">
                <a16:creationId xmlns:a16="http://schemas.microsoft.com/office/drawing/2014/main" id="{78C4E16C-721E-D84A-92BF-EAB4C49BF2C9}"/>
              </a:ext>
            </a:extLst>
          </p:cNvPr>
          <p:cNvSpPr>
            <a:spLocks noGrp="1"/>
          </p:cNvSpPr>
          <p:nvPr>
            <p:ph idx="1"/>
          </p:nvPr>
        </p:nvSpPr>
        <p:spPr>
          <a:xfrm>
            <a:off x="1108164" y="2367627"/>
            <a:ext cx="9133116" cy="3880773"/>
          </a:xfrm>
        </p:spPr>
        <p:txBody>
          <a:bodyPr>
            <a:normAutofit/>
          </a:bodyPr>
          <a:lstStyle/>
          <a:p>
            <a:pPr fontAlgn="base">
              <a:lnSpc>
                <a:spcPct val="140000"/>
              </a:lnSpc>
            </a:pPr>
            <a:r>
              <a:rPr lang="en-US" sz="2000" b="1" dirty="0"/>
              <a:t>Goal 1:</a:t>
            </a:r>
            <a:r>
              <a:rPr lang="en-US" sz="2000" dirty="0"/>
              <a:t> Administrative advocacy at the state level to explore elimination of tuition costs for all students across the system</a:t>
            </a:r>
          </a:p>
          <a:p>
            <a:pPr fontAlgn="base">
              <a:lnSpc>
                <a:spcPct val="140000"/>
              </a:lnSpc>
            </a:pPr>
            <a:r>
              <a:rPr lang="en-US" sz="2000" b="1" dirty="0"/>
              <a:t>Goal 2:</a:t>
            </a:r>
            <a:r>
              <a:rPr lang="en-US" sz="2000" dirty="0"/>
              <a:t> Increase student awareness and improve communications about financial assistance programs</a:t>
            </a:r>
          </a:p>
          <a:p>
            <a:pPr fontAlgn="base">
              <a:lnSpc>
                <a:spcPct val="140000"/>
              </a:lnSpc>
            </a:pPr>
            <a:r>
              <a:rPr lang="en-US" sz="2000" b="1" dirty="0"/>
              <a:t>Goal 3: </a:t>
            </a:r>
            <a:r>
              <a:rPr lang="en-US" sz="2000" dirty="0"/>
              <a:t>Students have few or no incidental costs associated with being a student, including but not limited to textbooks, printing, parking costs, as well as a review of financial hold and drop for non-payment policies</a:t>
            </a:r>
          </a:p>
        </p:txBody>
      </p:sp>
    </p:spTree>
    <p:extLst>
      <p:ext uri="{BB962C8B-B14F-4D97-AF65-F5344CB8AC3E}">
        <p14:creationId xmlns:p14="http://schemas.microsoft.com/office/powerpoint/2010/main" val="301018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01D82-ACF5-4D47-819E-4956234AF597}"/>
              </a:ext>
            </a:extLst>
          </p:cNvPr>
          <p:cNvSpPr>
            <a:spLocks noGrp="1"/>
          </p:cNvSpPr>
          <p:nvPr>
            <p:ph type="title"/>
          </p:nvPr>
        </p:nvSpPr>
        <p:spPr>
          <a:xfrm>
            <a:off x="677334" y="609600"/>
            <a:ext cx="9344490" cy="1950720"/>
          </a:xfrm>
        </p:spPr>
        <p:txBody>
          <a:bodyPr>
            <a:noAutofit/>
          </a:bodyPr>
          <a:lstStyle/>
          <a:p>
            <a:r>
              <a:rPr lang="en-US" sz="2800" b="1" dirty="0"/>
              <a:t>More recent focused outreach with a specific intent to increase access and enrollment of Latinx and African American students doesn’t connect back to a larger strategy to support and retain these populations</a:t>
            </a:r>
            <a:endParaRPr lang="en-US" sz="2800" dirty="0"/>
          </a:p>
        </p:txBody>
      </p:sp>
      <p:sp>
        <p:nvSpPr>
          <p:cNvPr id="3" name="Content Placeholder 2">
            <a:extLst>
              <a:ext uri="{FF2B5EF4-FFF2-40B4-BE49-F238E27FC236}">
                <a16:creationId xmlns:a16="http://schemas.microsoft.com/office/drawing/2014/main" id="{56CB9817-1327-6B46-8314-76FD3FA5B37E}"/>
              </a:ext>
            </a:extLst>
          </p:cNvPr>
          <p:cNvSpPr>
            <a:spLocks noGrp="1"/>
          </p:cNvSpPr>
          <p:nvPr>
            <p:ph idx="1"/>
          </p:nvPr>
        </p:nvSpPr>
        <p:spPr>
          <a:xfrm>
            <a:off x="1286934" y="2657856"/>
            <a:ext cx="8820234" cy="3755136"/>
          </a:xfrm>
        </p:spPr>
        <p:txBody>
          <a:bodyPr>
            <a:normAutofit/>
          </a:bodyPr>
          <a:lstStyle/>
          <a:p>
            <a:pPr fontAlgn="base">
              <a:lnSpc>
                <a:spcPct val="120000"/>
              </a:lnSpc>
            </a:pPr>
            <a:r>
              <a:rPr lang="en-US" b="1" dirty="0"/>
              <a:t>Goal 1:</a:t>
            </a:r>
            <a:r>
              <a:rPr lang="en-US" dirty="0"/>
              <a:t> Develop a strategic enrollment management plan that outlines touch points from outreach through to enrollment to connect the dots in a way that takes us beyond diversity in access to support and adequate service for these populations.  </a:t>
            </a:r>
          </a:p>
          <a:p>
            <a:pPr fontAlgn="base">
              <a:lnSpc>
                <a:spcPct val="120000"/>
              </a:lnSpc>
            </a:pPr>
            <a:r>
              <a:rPr lang="en-US" b="1" dirty="0"/>
              <a:t>Goal 2: </a:t>
            </a:r>
            <a:r>
              <a:rPr lang="en-US" dirty="0"/>
              <a:t>Solidify strategic pipelines from high school to Foothill College for dual enrollment partnerships predominantly serving Latinx, African American, Pacific Islander, </a:t>
            </a:r>
            <a:r>
              <a:rPr lang="en-US" dirty="0" err="1"/>
              <a:t>Filipinx</a:t>
            </a:r>
            <a:r>
              <a:rPr lang="en-US" dirty="0"/>
              <a:t> and low-income students [AB 288/CCAP]. </a:t>
            </a:r>
          </a:p>
          <a:p>
            <a:pPr fontAlgn="base">
              <a:lnSpc>
                <a:spcPct val="120000"/>
              </a:lnSpc>
            </a:pPr>
            <a:r>
              <a:rPr lang="en-US" b="1" dirty="0"/>
              <a:t>Goal 3:</a:t>
            </a:r>
            <a:r>
              <a:rPr lang="en-US" dirty="0"/>
              <a:t> Create a vision for Foothill College to expand community-based partnerships in low-income and historically underrepresented communities. </a:t>
            </a:r>
          </a:p>
          <a:p>
            <a:pPr fontAlgn="base">
              <a:lnSpc>
                <a:spcPct val="120000"/>
              </a:lnSpc>
            </a:pPr>
            <a:r>
              <a:rPr lang="en-US" b="1" dirty="0"/>
              <a:t>Goal 4: </a:t>
            </a:r>
            <a:r>
              <a:rPr lang="en-US" dirty="0"/>
              <a:t>Explore partnership and outreach models for replication or expansion. </a:t>
            </a:r>
          </a:p>
        </p:txBody>
      </p:sp>
    </p:spTree>
    <p:extLst>
      <p:ext uri="{BB962C8B-B14F-4D97-AF65-F5344CB8AC3E}">
        <p14:creationId xmlns:p14="http://schemas.microsoft.com/office/powerpoint/2010/main" val="265158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C49C-851A-A84E-B48F-453A3B39DAC2}"/>
              </a:ext>
            </a:extLst>
          </p:cNvPr>
          <p:cNvSpPr>
            <a:spLocks noGrp="1"/>
          </p:cNvSpPr>
          <p:nvPr>
            <p:ph type="title"/>
          </p:nvPr>
        </p:nvSpPr>
        <p:spPr/>
        <p:txBody>
          <a:bodyPr>
            <a:normAutofit/>
          </a:bodyPr>
          <a:lstStyle/>
          <a:p>
            <a:r>
              <a:rPr lang="en-US" dirty="0"/>
              <a:t>ENTRY: Enrollment to completion of 1st college - level course</a:t>
            </a:r>
          </a:p>
        </p:txBody>
      </p:sp>
      <p:sp>
        <p:nvSpPr>
          <p:cNvPr id="3" name="Content Placeholder 2">
            <a:extLst>
              <a:ext uri="{FF2B5EF4-FFF2-40B4-BE49-F238E27FC236}">
                <a16:creationId xmlns:a16="http://schemas.microsoft.com/office/drawing/2014/main" id="{798FCD81-2618-DE42-9993-7AA9E31AACF1}"/>
              </a:ext>
            </a:extLst>
          </p:cNvPr>
          <p:cNvSpPr>
            <a:spLocks noGrp="1"/>
          </p:cNvSpPr>
          <p:nvPr>
            <p:ph idx="1"/>
          </p:nvPr>
        </p:nvSpPr>
        <p:spPr>
          <a:xfrm>
            <a:off x="1043094" y="2367627"/>
            <a:ext cx="8596668" cy="3880773"/>
          </a:xfrm>
        </p:spPr>
        <p:txBody>
          <a:bodyPr>
            <a:normAutofit/>
          </a:bodyPr>
          <a:lstStyle/>
          <a:p>
            <a:pPr>
              <a:lnSpc>
                <a:spcPct val="140000"/>
              </a:lnSpc>
            </a:pPr>
            <a:r>
              <a:rPr lang="en-US" sz="2800" dirty="0"/>
              <a:t>Many students seeking degrees drop out after only one or two terms</a:t>
            </a:r>
          </a:p>
        </p:txBody>
      </p:sp>
    </p:spTree>
    <p:extLst>
      <p:ext uri="{BB962C8B-B14F-4D97-AF65-F5344CB8AC3E}">
        <p14:creationId xmlns:p14="http://schemas.microsoft.com/office/powerpoint/2010/main" val="3381304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F62FF-F8D6-7644-9AEC-EB89C0E589C0}"/>
              </a:ext>
            </a:extLst>
          </p:cNvPr>
          <p:cNvSpPr>
            <a:spLocks noGrp="1"/>
          </p:cNvSpPr>
          <p:nvPr>
            <p:ph type="title"/>
          </p:nvPr>
        </p:nvSpPr>
        <p:spPr>
          <a:xfrm>
            <a:off x="677334" y="609600"/>
            <a:ext cx="9320106" cy="938784"/>
          </a:xfrm>
        </p:spPr>
        <p:txBody>
          <a:bodyPr>
            <a:normAutofit/>
          </a:bodyPr>
          <a:lstStyle/>
          <a:p>
            <a:r>
              <a:rPr lang="en-US" sz="3200" dirty="0"/>
              <a:t>Issue: Insufficient infrastructure for basic needs </a:t>
            </a:r>
          </a:p>
        </p:txBody>
      </p:sp>
      <p:sp>
        <p:nvSpPr>
          <p:cNvPr id="3" name="Content Placeholder 2">
            <a:extLst>
              <a:ext uri="{FF2B5EF4-FFF2-40B4-BE49-F238E27FC236}">
                <a16:creationId xmlns:a16="http://schemas.microsoft.com/office/drawing/2014/main" id="{CAA2E990-2081-ED4C-AD20-36623FACFB88}"/>
              </a:ext>
            </a:extLst>
          </p:cNvPr>
          <p:cNvSpPr>
            <a:spLocks noGrp="1"/>
          </p:cNvSpPr>
          <p:nvPr>
            <p:ph idx="1"/>
          </p:nvPr>
        </p:nvSpPr>
        <p:spPr>
          <a:xfrm>
            <a:off x="1230084" y="1548384"/>
            <a:ext cx="8596668" cy="4392837"/>
          </a:xfrm>
        </p:spPr>
        <p:txBody>
          <a:bodyPr>
            <a:normAutofit/>
          </a:bodyPr>
          <a:lstStyle/>
          <a:p>
            <a:pPr fontAlgn="base">
              <a:lnSpc>
                <a:spcPct val="130000"/>
              </a:lnSpc>
            </a:pPr>
            <a:r>
              <a:rPr lang="en-US" sz="2000" b="1" dirty="0"/>
              <a:t>Goal 1:</a:t>
            </a:r>
            <a:r>
              <a:rPr lang="en-US" sz="2000" dirty="0"/>
              <a:t> Develop and implement a social services plan that includes the consolidation of these resources, marketing and outreach to appropriate communities, etc. </a:t>
            </a:r>
          </a:p>
          <a:p>
            <a:pPr fontAlgn="base">
              <a:lnSpc>
                <a:spcPct val="130000"/>
              </a:lnSpc>
            </a:pPr>
            <a:r>
              <a:rPr lang="en-US" sz="2000" b="1" dirty="0"/>
              <a:t>Goal 2:</a:t>
            </a:r>
            <a:r>
              <a:rPr lang="en-US" sz="2000" dirty="0"/>
              <a:t> Investigate long- and short-term housing solutions</a:t>
            </a:r>
          </a:p>
          <a:p>
            <a:pPr fontAlgn="base">
              <a:lnSpc>
                <a:spcPct val="130000"/>
              </a:lnSpc>
            </a:pPr>
            <a:r>
              <a:rPr lang="en-US" sz="2000" b="1" dirty="0"/>
              <a:t>Goal 3:</a:t>
            </a:r>
            <a:r>
              <a:rPr lang="en-US" sz="2000" dirty="0"/>
              <a:t> Uncover the specific concerns around transportation, determine what is actionable, what may need to be revisited, and what actions are out of the College’s control</a:t>
            </a:r>
          </a:p>
          <a:p>
            <a:pPr fontAlgn="base">
              <a:lnSpc>
                <a:spcPct val="130000"/>
              </a:lnSpc>
            </a:pPr>
            <a:r>
              <a:rPr lang="en-US" sz="2000" b="1" dirty="0"/>
              <a:t>Goal 4:</a:t>
            </a:r>
            <a:r>
              <a:rPr lang="en-US" sz="2000" dirty="0"/>
              <a:t> Address the need for more psychological services, looking into creative solutions to expanding this service to students</a:t>
            </a:r>
          </a:p>
        </p:txBody>
      </p:sp>
    </p:spTree>
    <p:extLst>
      <p:ext uri="{BB962C8B-B14F-4D97-AF65-F5344CB8AC3E}">
        <p14:creationId xmlns:p14="http://schemas.microsoft.com/office/powerpoint/2010/main" val="197031878"/>
      </p:ext>
    </p:extLst>
  </p:cSld>
  <p:clrMapOvr>
    <a:masterClrMapping/>
  </p:clrMapOvr>
</p:sld>
</file>

<file path=ppt/theme/theme1.xml><?xml version="1.0" encoding="utf-8"?>
<a:theme xmlns:a="http://schemas.openxmlformats.org/drawingml/2006/main" name="Facet">
  <a:themeElements>
    <a:clrScheme name="Foothill Colors">
      <a:dk1>
        <a:srgbClr val="000000"/>
      </a:dk1>
      <a:lt1>
        <a:srgbClr val="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oothillAnglesTemplate.potx" id="{C5EBEF77-CF34-AF4D-9E05-3F832CB5AEBC}" vid="{B5ADAEF8-F8F4-1545-95E4-84D5F3E7CB10}"/>
    </a:ext>
  </a:extLst>
</a:theme>
</file>

<file path=docProps/app.xml><?xml version="1.0" encoding="utf-8"?>
<Properties xmlns="http://schemas.openxmlformats.org/officeDocument/2006/extended-properties" xmlns:vt="http://schemas.openxmlformats.org/officeDocument/2006/docPropsVTypes">
  <Template>Facet</Template>
  <TotalTime>188</TotalTime>
  <Words>1538</Words>
  <Application>Microsoft Macintosh PowerPoint</Application>
  <PresentationFormat>Widescreen</PresentationFormat>
  <Paragraphs>83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Strategic Equity Plan “2.0” Issues and Goals Focus</vt:lpstr>
      <vt:lpstr>Context</vt:lpstr>
      <vt:lpstr>Please remember</vt:lpstr>
      <vt:lpstr>Issue: A substantial number of students who have an interest in college, and even apply, do not make it through the intake process to enroll in classes</vt:lpstr>
      <vt:lpstr>Issue: A substantial number of students who have an interest in college, and even apply, do not make it through the intake process to enroll in classes</vt:lpstr>
      <vt:lpstr>Large numbers of students of color who are aren’t accessing, are ineligible, or fall out of eligibility for available financial aid programming. </vt:lpstr>
      <vt:lpstr>More recent focused outreach with a specific intent to increase access and enrollment of Latinx and African American students doesn’t connect back to a larger strategy to support and retain these populations</vt:lpstr>
      <vt:lpstr>ENTRY: Enrollment to completion of 1st college - level course</vt:lpstr>
      <vt:lpstr>Issue: Insufficient infrastructure for basic needs </vt:lpstr>
      <vt:lpstr>Issue: Lack of sense of belonging and space allocation for students of color</vt:lpstr>
      <vt:lpstr>Issue: Lack of sense of belonging and space allocation for students of color</vt:lpstr>
      <vt:lpstr>Progress: Entry into program of study through near completion (75% of program requirements)</vt:lpstr>
      <vt:lpstr>Issue: Many disciplines perpetuate the myth that they are objective and race-neutral</vt:lpstr>
      <vt:lpstr>Issue: Many disciplines perpetuate the myth that they are objective and race-neutral</vt:lpstr>
      <vt:lpstr>Issue: Microaggressions and unconscious bias negatively affect experience and learning for students of color</vt:lpstr>
      <vt:lpstr>Issue: Lack of a college-wide retention plan for students to progress through their academic career at Foothill</vt:lpstr>
      <vt:lpstr>Issue: Lack of a college-wide retention plan for students to progress through their academic career at Foothill</vt:lpstr>
      <vt:lpstr>Insufficient culturally responsive, relevant and sustaining pedagogy and other asset-based approaches in teaching and serving our students of color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Equity Plan “2.0” Issues and Goals Focus</dc:title>
  <dc:creator>Carolyn Holcroft</dc:creator>
  <cp:lastModifiedBy>Carolyn Holcroft</cp:lastModifiedBy>
  <cp:revision>56</cp:revision>
  <dcterms:created xsi:type="dcterms:W3CDTF">2020-11-16T20:39:32Z</dcterms:created>
  <dcterms:modified xsi:type="dcterms:W3CDTF">2020-11-17T17:42:46Z</dcterms:modified>
</cp:coreProperties>
</file>