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85" r:id="rId6"/>
    <p:sldId id="260" r:id="rId7"/>
    <p:sldId id="275" r:id="rId8"/>
    <p:sldId id="276" r:id="rId9"/>
    <p:sldId id="277" r:id="rId10"/>
    <p:sldId id="261" r:id="rId11"/>
    <p:sldId id="271" r:id="rId12"/>
    <p:sldId id="272" r:id="rId13"/>
    <p:sldId id="273" r:id="rId14"/>
    <p:sldId id="274" r:id="rId15"/>
    <p:sldId id="263" r:id="rId16"/>
    <p:sldId id="266" r:id="rId17"/>
    <p:sldId id="270" r:id="rId18"/>
    <p:sldId id="267" r:id="rId19"/>
    <p:sldId id="268" r:id="rId20"/>
    <p:sldId id="264" r:id="rId21"/>
    <p:sldId id="278" r:id="rId22"/>
    <p:sldId id="279" r:id="rId23"/>
    <p:sldId id="280" r:id="rId24"/>
    <p:sldId id="286" r:id="rId25"/>
    <p:sldId id="265" r:id="rId26"/>
    <p:sldId id="283" r:id="rId27"/>
    <p:sldId id="284" r:id="rId28"/>
    <p:sldId id="282" r:id="rId29"/>
  </p:sldIdLst>
  <p:sldSz cx="15544800" cy="100584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8F85278-2AE3-409C-A743-CFD0B1EF4547}" v="1" dt="2023-02-27T20:38:54.9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610" autoAdjust="0"/>
    <p:restoredTop sz="94660"/>
  </p:normalViewPr>
  <p:slideViewPr>
    <p:cSldViewPr snapToGrid="0">
      <p:cViewPr varScale="1">
        <p:scale>
          <a:sx n="83" d="100"/>
          <a:sy n="83" d="100"/>
        </p:scale>
        <p:origin x="826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el Cadiz" userId="4a16b9bc-0557-4794-80f9-bc358b795ec3" providerId="ADAL" clId="{B8F85278-2AE3-409C-A743-CFD0B1EF4547}"/>
    <pc:docChg chg="modSld">
      <pc:chgData name="Joel Cadiz" userId="4a16b9bc-0557-4794-80f9-bc358b795ec3" providerId="ADAL" clId="{B8F85278-2AE3-409C-A743-CFD0B1EF4547}" dt="2023-02-27T21:52:26.366" v="86" actId="1035"/>
      <pc:docMkLst>
        <pc:docMk/>
      </pc:docMkLst>
      <pc:sldChg chg="modSp mod">
        <pc:chgData name="Joel Cadiz" userId="4a16b9bc-0557-4794-80f9-bc358b795ec3" providerId="ADAL" clId="{B8F85278-2AE3-409C-A743-CFD0B1EF4547}" dt="2023-02-27T20:40:21.460" v="65" actId="20577"/>
        <pc:sldMkLst>
          <pc:docMk/>
          <pc:sldMk cId="78942205" sldId="256"/>
        </pc:sldMkLst>
        <pc:spChg chg="mod">
          <ac:chgData name="Joel Cadiz" userId="4a16b9bc-0557-4794-80f9-bc358b795ec3" providerId="ADAL" clId="{B8F85278-2AE3-409C-A743-CFD0B1EF4547}" dt="2023-02-27T20:40:21.460" v="65" actId="20577"/>
          <ac:spMkLst>
            <pc:docMk/>
            <pc:sldMk cId="78942205" sldId="256"/>
            <ac:spMk id="5" creationId="{AA8390F6-4A7B-43A8-8612-8DE47763983B}"/>
          </ac:spMkLst>
        </pc:spChg>
      </pc:sldChg>
      <pc:sldChg chg="modSp mod">
        <pc:chgData name="Joel Cadiz" userId="4a16b9bc-0557-4794-80f9-bc358b795ec3" providerId="ADAL" clId="{B8F85278-2AE3-409C-A743-CFD0B1EF4547}" dt="2023-02-27T21:52:26.366" v="86" actId="1035"/>
        <pc:sldMkLst>
          <pc:docMk/>
          <pc:sldMk cId="1513767247" sldId="259"/>
        </pc:sldMkLst>
        <pc:spChg chg="mod">
          <ac:chgData name="Joel Cadiz" userId="4a16b9bc-0557-4794-80f9-bc358b795ec3" providerId="ADAL" clId="{B8F85278-2AE3-409C-A743-CFD0B1EF4547}" dt="2023-02-27T21:52:26.366" v="86" actId="1035"/>
          <ac:spMkLst>
            <pc:docMk/>
            <pc:sldMk cId="1513767247" sldId="259"/>
            <ac:spMk id="2" creationId="{9FEFAE01-5156-4B50-95F6-C169210EC5DF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65860" y="1646133"/>
            <a:ext cx="13213080" cy="3501813"/>
          </a:xfrm>
        </p:spPr>
        <p:txBody>
          <a:bodyPr anchor="b"/>
          <a:lstStyle>
            <a:lvl1pPr algn="ctr">
              <a:defRPr sz="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3100" y="5282989"/>
            <a:ext cx="11658600" cy="2428451"/>
          </a:xfrm>
        </p:spPr>
        <p:txBody>
          <a:bodyPr/>
          <a:lstStyle>
            <a:lvl1pPr marL="0" indent="0" algn="ctr">
              <a:buNone/>
              <a:defRPr sz="3520"/>
            </a:lvl1pPr>
            <a:lvl2pPr marL="670575" indent="0" algn="ctr">
              <a:buNone/>
              <a:defRPr sz="2933"/>
            </a:lvl2pPr>
            <a:lvl3pPr marL="1341150" indent="0" algn="ctr">
              <a:buNone/>
              <a:defRPr sz="2640"/>
            </a:lvl3pPr>
            <a:lvl4pPr marL="2011726" indent="0" algn="ctr">
              <a:buNone/>
              <a:defRPr sz="2347"/>
            </a:lvl4pPr>
            <a:lvl5pPr marL="2682301" indent="0" algn="ctr">
              <a:buNone/>
              <a:defRPr sz="2347"/>
            </a:lvl5pPr>
            <a:lvl6pPr marL="3352876" indent="0" algn="ctr">
              <a:buNone/>
              <a:defRPr sz="2347"/>
            </a:lvl6pPr>
            <a:lvl7pPr marL="4023451" indent="0" algn="ctr">
              <a:buNone/>
              <a:defRPr sz="2347"/>
            </a:lvl7pPr>
            <a:lvl8pPr marL="4694027" indent="0" algn="ctr">
              <a:buNone/>
              <a:defRPr sz="2347"/>
            </a:lvl8pPr>
            <a:lvl9pPr marL="5364602" indent="0" algn="ctr">
              <a:buNone/>
              <a:defRPr sz="2347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0A512-C98B-403A-8AB2-45B7C1EF7650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5303D-7DE3-4606-97B5-FCB12B1E5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178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0A512-C98B-403A-8AB2-45B7C1EF7650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5303D-7DE3-4606-97B5-FCB12B1E5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119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124248" y="535517"/>
            <a:ext cx="3351848" cy="85240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8706" y="535517"/>
            <a:ext cx="9861233" cy="85240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0A512-C98B-403A-8AB2-45B7C1EF7650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5303D-7DE3-4606-97B5-FCB12B1E5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989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0A512-C98B-403A-8AB2-45B7C1EF7650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5303D-7DE3-4606-97B5-FCB12B1E5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171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0610" y="2507618"/>
            <a:ext cx="13407390" cy="4184014"/>
          </a:xfrm>
        </p:spPr>
        <p:txBody>
          <a:bodyPr anchor="b"/>
          <a:lstStyle>
            <a:lvl1pPr>
              <a:defRPr sz="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0610" y="6731215"/>
            <a:ext cx="13407390" cy="2200274"/>
          </a:xfrm>
        </p:spPr>
        <p:txBody>
          <a:bodyPr/>
          <a:lstStyle>
            <a:lvl1pPr marL="0" indent="0">
              <a:buNone/>
              <a:defRPr sz="3520">
                <a:solidFill>
                  <a:schemeClr val="tx1"/>
                </a:solidFill>
              </a:defRPr>
            </a:lvl1pPr>
            <a:lvl2pPr marL="670575" indent="0">
              <a:buNone/>
              <a:defRPr sz="2933">
                <a:solidFill>
                  <a:schemeClr val="tx1">
                    <a:tint val="75000"/>
                  </a:schemeClr>
                </a:solidFill>
              </a:defRPr>
            </a:lvl2pPr>
            <a:lvl3pPr marL="1341150" indent="0">
              <a:buNone/>
              <a:defRPr sz="2640">
                <a:solidFill>
                  <a:schemeClr val="tx1">
                    <a:tint val="75000"/>
                  </a:schemeClr>
                </a:solidFill>
              </a:defRPr>
            </a:lvl3pPr>
            <a:lvl4pPr marL="2011726" indent="0">
              <a:buNone/>
              <a:defRPr sz="2347">
                <a:solidFill>
                  <a:schemeClr val="tx1">
                    <a:tint val="75000"/>
                  </a:schemeClr>
                </a:solidFill>
              </a:defRPr>
            </a:lvl4pPr>
            <a:lvl5pPr marL="2682301" indent="0">
              <a:buNone/>
              <a:defRPr sz="2347">
                <a:solidFill>
                  <a:schemeClr val="tx1">
                    <a:tint val="75000"/>
                  </a:schemeClr>
                </a:solidFill>
              </a:defRPr>
            </a:lvl5pPr>
            <a:lvl6pPr marL="3352876" indent="0">
              <a:buNone/>
              <a:defRPr sz="2347">
                <a:solidFill>
                  <a:schemeClr val="tx1">
                    <a:tint val="75000"/>
                  </a:schemeClr>
                </a:solidFill>
              </a:defRPr>
            </a:lvl6pPr>
            <a:lvl7pPr marL="4023451" indent="0">
              <a:buNone/>
              <a:defRPr sz="2347">
                <a:solidFill>
                  <a:schemeClr val="tx1">
                    <a:tint val="75000"/>
                  </a:schemeClr>
                </a:solidFill>
              </a:defRPr>
            </a:lvl7pPr>
            <a:lvl8pPr marL="4694027" indent="0">
              <a:buNone/>
              <a:defRPr sz="2347">
                <a:solidFill>
                  <a:schemeClr val="tx1">
                    <a:tint val="75000"/>
                  </a:schemeClr>
                </a:solidFill>
              </a:defRPr>
            </a:lvl8pPr>
            <a:lvl9pPr marL="5364602" indent="0">
              <a:buNone/>
              <a:defRPr sz="234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0A512-C98B-403A-8AB2-45B7C1EF7650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5303D-7DE3-4606-97B5-FCB12B1E5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586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8705" y="2677584"/>
            <a:ext cx="660654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69555" y="2677584"/>
            <a:ext cx="660654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0A512-C98B-403A-8AB2-45B7C1EF7650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5303D-7DE3-4606-97B5-FCB12B1E5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819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0730" y="535519"/>
            <a:ext cx="13407390" cy="194415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0731" y="2465706"/>
            <a:ext cx="6576178" cy="1208404"/>
          </a:xfrm>
        </p:spPr>
        <p:txBody>
          <a:bodyPr anchor="b"/>
          <a:lstStyle>
            <a:lvl1pPr marL="0" indent="0">
              <a:buNone/>
              <a:defRPr sz="3520" b="1"/>
            </a:lvl1pPr>
            <a:lvl2pPr marL="670575" indent="0">
              <a:buNone/>
              <a:defRPr sz="2933" b="1"/>
            </a:lvl2pPr>
            <a:lvl3pPr marL="1341150" indent="0">
              <a:buNone/>
              <a:defRPr sz="2640" b="1"/>
            </a:lvl3pPr>
            <a:lvl4pPr marL="2011726" indent="0">
              <a:buNone/>
              <a:defRPr sz="2347" b="1"/>
            </a:lvl4pPr>
            <a:lvl5pPr marL="2682301" indent="0">
              <a:buNone/>
              <a:defRPr sz="2347" b="1"/>
            </a:lvl5pPr>
            <a:lvl6pPr marL="3352876" indent="0">
              <a:buNone/>
              <a:defRPr sz="2347" b="1"/>
            </a:lvl6pPr>
            <a:lvl7pPr marL="4023451" indent="0">
              <a:buNone/>
              <a:defRPr sz="2347" b="1"/>
            </a:lvl7pPr>
            <a:lvl8pPr marL="4694027" indent="0">
              <a:buNone/>
              <a:defRPr sz="2347" b="1"/>
            </a:lvl8pPr>
            <a:lvl9pPr marL="5364602" indent="0">
              <a:buNone/>
              <a:defRPr sz="234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0731" y="3674110"/>
            <a:ext cx="6576178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69556" y="2465706"/>
            <a:ext cx="6608565" cy="1208404"/>
          </a:xfrm>
        </p:spPr>
        <p:txBody>
          <a:bodyPr anchor="b"/>
          <a:lstStyle>
            <a:lvl1pPr marL="0" indent="0">
              <a:buNone/>
              <a:defRPr sz="3520" b="1"/>
            </a:lvl1pPr>
            <a:lvl2pPr marL="670575" indent="0">
              <a:buNone/>
              <a:defRPr sz="2933" b="1"/>
            </a:lvl2pPr>
            <a:lvl3pPr marL="1341150" indent="0">
              <a:buNone/>
              <a:defRPr sz="2640" b="1"/>
            </a:lvl3pPr>
            <a:lvl4pPr marL="2011726" indent="0">
              <a:buNone/>
              <a:defRPr sz="2347" b="1"/>
            </a:lvl4pPr>
            <a:lvl5pPr marL="2682301" indent="0">
              <a:buNone/>
              <a:defRPr sz="2347" b="1"/>
            </a:lvl5pPr>
            <a:lvl6pPr marL="3352876" indent="0">
              <a:buNone/>
              <a:defRPr sz="2347" b="1"/>
            </a:lvl6pPr>
            <a:lvl7pPr marL="4023451" indent="0">
              <a:buNone/>
              <a:defRPr sz="2347" b="1"/>
            </a:lvl7pPr>
            <a:lvl8pPr marL="4694027" indent="0">
              <a:buNone/>
              <a:defRPr sz="2347" b="1"/>
            </a:lvl8pPr>
            <a:lvl9pPr marL="5364602" indent="0">
              <a:buNone/>
              <a:defRPr sz="234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69556" y="3674110"/>
            <a:ext cx="6608565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0A512-C98B-403A-8AB2-45B7C1EF7650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5303D-7DE3-4606-97B5-FCB12B1E5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370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0A512-C98B-403A-8AB2-45B7C1EF7650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5303D-7DE3-4606-97B5-FCB12B1E5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607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0A512-C98B-403A-8AB2-45B7C1EF7650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5303D-7DE3-4606-97B5-FCB12B1E5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829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0730" y="670560"/>
            <a:ext cx="5013603" cy="2346960"/>
          </a:xfrm>
        </p:spPr>
        <p:txBody>
          <a:bodyPr anchor="b"/>
          <a:lstStyle>
            <a:lvl1pPr>
              <a:defRPr sz="469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8565" y="1448226"/>
            <a:ext cx="7869555" cy="7147983"/>
          </a:xfrm>
        </p:spPr>
        <p:txBody>
          <a:bodyPr/>
          <a:lstStyle>
            <a:lvl1pPr>
              <a:defRPr sz="4693"/>
            </a:lvl1pPr>
            <a:lvl2pPr>
              <a:defRPr sz="4107"/>
            </a:lvl2pPr>
            <a:lvl3pPr>
              <a:defRPr sz="3520"/>
            </a:lvl3pPr>
            <a:lvl4pPr>
              <a:defRPr sz="2933"/>
            </a:lvl4pPr>
            <a:lvl5pPr>
              <a:defRPr sz="2933"/>
            </a:lvl5pPr>
            <a:lvl6pPr>
              <a:defRPr sz="2933"/>
            </a:lvl6pPr>
            <a:lvl7pPr>
              <a:defRPr sz="2933"/>
            </a:lvl7pPr>
            <a:lvl8pPr>
              <a:defRPr sz="2933"/>
            </a:lvl8pPr>
            <a:lvl9pPr>
              <a:defRPr sz="29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0730" y="3017520"/>
            <a:ext cx="5013603" cy="5590329"/>
          </a:xfrm>
        </p:spPr>
        <p:txBody>
          <a:bodyPr/>
          <a:lstStyle>
            <a:lvl1pPr marL="0" indent="0">
              <a:buNone/>
              <a:defRPr sz="2347"/>
            </a:lvl1pPr>
            <a:lvl2pPr marL="670575" indent="0">
              <a:buNone/>
              <a:defRPr sz="2053"/>
            </a:lvl2pPr>
            <a:lvl3pPr marL="1341150" indent="0">
              <a:buNone/>
              <a:defRPr sz="1760"/>
            </a:lvl3pPr>
            <a:lvl4pPr marL="2011726" indent="0">
              <a:buNone/>
              <a:defRPr sz="1467"/>
            </a:lvl4pPr>
            <a:lvl5pPr marL="2682301" indent="0">
              <a:buNone/>
              <a:defRPr sz="1467"/>
            </a:lvl5pPr>
            <a:lvl6pPr marL="3352876" indent="0">
              <a:buNone/>
              <a:defRPr sz="1467"/>
            </a:lvl6pPr>
            <a:lvl7pPr marL="4023451" indent="0">
              <a:buNone/>
              <a:defRPr sz="1467"/>
            </a:lvl7pPr>
            <a:lvl8pPr marL="4694027" indent="0">
              <a:buNone/>
              <a:defRPr sz="1467"/>
            </a:lvl8pPr>
            <a:lvl9pPr marL="5364602" indent="0">
              <a:buNone/>
              <a:defRPr sz="14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0A512-C98B-403A-8AB2-45B7C1EF7650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5303D-7DE3-4606-97B5-FCB12B1E5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1432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0730" y="670560"/>
            <a:ext cx="5013603" cy="2346960"/>
          </a:xfrm>
        </p:spPr>
        <p:txBody>
          <a:bodyPr anchor="b"/>
          <a:lstStyle>
            <a:lvl1pPr>
              <a:defRPr sz="469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608565" y="1448226"/>
            <a:ext cx="7869555" cy="7147983"/>
          </a:xfrm>
        </p:spPr>
        <p:txBody>
          <a:bodyPr anchor="t"/>
          <a:lstStyle>
            <a:lvl1pPr marL="0" indent="0">
              <a:buNone/>
              <a:defRPr sz="4693"/>
            </a:lvl1pPr>
            <a:lvl2pPr marL="670575" indent="0">
              <a:buNone/>
              <a:defRPr sz="4107"/>
            </a:lvl2pPr>
            <a:lvl3pPr marL="1341150" indent="0">
              <a:buNone/>
              <a:defRPr sz="3520"/>
            </a:lvl3pPr>
            <a:lvl4pPr marL="2011726" indent="0">
              <a:buNone/>
              <a:defRPr sz="2933"/>
            </a:lvl4pPr>
            <a:lvl5pPr marL="2682301" indent="0">
              <a:buNone/>
              <a:defRPr sz="2933"/>
            </a:lvl5pPr>
            <a:lvl6pPr marL="3352876" indent="0">
              <a:buNone/>
              <a:defRPr sz="2933"/>
            </a:lvl6pPr>
            <a:lvl7pPr marL="4023451" indent="0">
              <a:buNone/>
              <a:defRPr sz="2933"/>
            </a:lvl7pPr>
            <a:lvl8pPr marL="4694027" indent="0">
              <a:buNone/>
              <a:defRPr sz="2933"/>
            </a:lvl8pPr>
            <a:lvl9pPr marL="5364602" indent="0">
              <a:buNone/>
              <a:defRPr sz="2933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0730" y="3017520"/>
            <a:ext cx="5013603" cy="5590329"/>
          </a:xfrm>
        </p:spPr>
        <p:txBody>
          <a:bodyPr/>
          <a:lstStyle>
            <a:lvl1pPr marL="0" indent="0">
              <a:buNone/>
              <a:defRPr sz="2347"/>
            </a:lvl1pPr>
            <a:lvl2pPr marL="670575" indent="0">
              <a:buNone/>
              <a:defRPr sz="2053"/>
            </a:lvl2pPr>
            <a:lvl3pPr marL="1341150" indent="0">
              <a:buNone/>
              <a:defRPr sz="1760"/>
            </a:lvl3pPr>
            <a:lvl4pPr marL="2011726" indent="0">
              <a:buNone/>
              <a:defRPr sz="1467"/>
            </a:lvl4pPr>
            <a:lvl5pPr marL="2682301" indent="0">
              <a:buNone/>
              <a:defRPr sz="1467"/>
            </a:lvl5pPr>
            <a:lvl6pPr marL="3352876" indent="0">
              <a:buNone/>
              <a:defRPr sz="1467"/>
            </a:lvl6pPr>
            <a:lvl7pPr marL="4023451" indent="0">
              <a:buNone/>
              <a:defRPr sz="1467"/>
            </a:lvl7pPr>
            <a:lvl8pPr marL="4694027" indent="0">
              <a:buNone/>
              <a:defRPr sz="1467"/>
            </a:lvl8pPr>
            <a:lvl9pPr marL="5364602" indent="0">
              <a:buNone/>
              <a:defRPr sz="14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0A512-C98B-403A-8AB2-45B7C1EF7650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5303D-7DE3-4606-97B5-FCB12B1E5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577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8705" y="535519"/>
            <a:ext cx="13407390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8705" y="2677584"/>
            <a:ext cx="13407390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8705" y="9322649"/>
            <a:ext cx="349758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50A512-C98B-403A-8AB2-45B7C1EF7650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9215" y="9322649"/>
            <a:ext cx="524637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78515" y="9322649"/>
            <a:ext cx="349758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65303D-7DE3-4606-97B5-FCB12B1E5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646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41150" rtl="0" eaLnBrk="1" latinLnBrk="0" hangingPunct="1">
        <a:lnSpc>
          <a:spcPct val="90000"/>
        </a:lnSpc>
        <a:spcBef>
          <a:spcPct val="0"/>
        </a:spcBef>
        <a:buNone/>
        <a:defRPr sz="645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5288" indent="-335288" algn="l" defTabSz="1341150" rtl="0" eaLnBrk="1" latinLnBrk="0" hangingPunct="1">
        <a:lnSpc>
          <a:spcPct val="90000"/>
        </a:lnSpc>
        <a:spcBef>
          <a:spcPts val="1467"/>
        </a:spcBef>
        <a:buFont typeface="Arial" panose="020B0604020202020204" pitchFamily="34" charset="0"/>
        <a:buChar char="•"/>
        <a:defRPr sz="4107" kern="1200">
          <a:solidFill>
            <a:schemeClr val="tx1"/>
          </a:solidFill>
          <a:latin typeface="+mn-lt"/>
          <a:ea typeface="+mn-ea"/>
          <a:cs typeface="+mn-cs"/>
        </a:defRPr>
      </a:lvl1pPr>
      <a:lvl2pPr marL="1005863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3520" kern="1200">
          <a:solidFill>
            <a:schemeClr val="tx1"/>
          </a:solidFill>
          <a:latin typeface="+mn-lt"/>
          <a:ea typeface="+mn-ea"/>
          <a:cs typeface="+mn-cs"/>
        </a:defRPr>
      </a:lvl2pPr>
      <a:lvl3pPr marL="1676438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933" kern="1200">
          <a:solidFill>
            <a:schemeClr val="tx1"/>
          </a:solidFill>
          <a:latin typeface="+mn-lt"/>
          <a:ea typeface="+mn-ea"/>
          <a:cs typeface="+mn-cs"/>
        </a:defRPr>
      </a:lvl3pPr>
      <a:lvl4pPr marL="2347013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4pPr>
      <a:lvl5pPr marL="3017589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5pPr>
      <a:lvl6pPr marL="3688164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6pPr>
      <a:lvl7pPr marL="4358739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7pPr>
      <a:lvl8pPr marL="5029314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8pPr>
      <a:lvl9pPr marL="5699890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1pPr>
      <a:lvl2pPr marL="670575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341150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3pPr>
      <a:lvl4pPr marL="2011726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4pPr>
      <a:lvl5pPr marL="2682301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5pPr>
      <a:lvl6pPr marL="3352876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6pPr>
      <a:lvl7pPr marL="4023451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7pPr>
      <a:lvl8pPr marL="4694027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8pPr>
      <a:lvl9pPr marL="5364602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7F3F5C9-4577-4A5A-9407-C5A0CDEF8B98}"/>
              </a:ext>
            </a:extLst>
          </p:cNvPr>
          <p:cNvSpPr txBox="1"/>
          <p:nvPr/>
        </p:nvSpPr>
        <p:spPr>
          <a:xfrm>
            <a:off x="0" y="2281383"/>
            <a:ext cx="155448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accent2">
                    <a:lumMod val="50000"/>
                  </a:schemeClr>
                </a:solidFill>
                <a:latin typeface="Lucida Sans" panose="020B0602030504020204" pitchFamily="34" charset="0"/>
              </a:rPr>
              <a:t> </a:t>
            </a:r>
            <a:r>
              <a:rPr lang="en-US" sz="8800" b="1" dirty="0">
                <a:solidFill>
                  <a:schemeClr val="accent2">
                    <a:lumMod val="50000"/>
                  </a:schemeClr>
                </a:solidFill>
                <a:latin typeface="Lucida Sans" panose="020B0602030504020204" pitchFamily="34" charset="0"/>
              </a:rPr>
              <a:t>MEASURES G AND C</a:t>
            </a:r>
          </a:p>
          <a:p>
            <a:pPr algn="ctr"/>
            <a:r>
              <a:rPr lang="en-US" sz="8800" b="1" dirty="0">
                <a:solidFill>
                  <a:schemeClr val="accent2">
                    <a:lumMod val="50000"/>
                  </a:schemeClr>
                </a:solidFill>
                <a:latin typeface="Lucida Sans" panose="020B0602030504020204" pitchFamily="34" charset="0"/>
              </a:rPr>
              <a:t>PROJECT UPDATES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8390F6-4A7B-43A8-8612-8DE47763983B}"/>
              </a:ext>
            </a:extLst>
          </p:cNvPr>
          <p:cNvSpPr txBox="1"/>
          <p:nvPr/>
        </p:nvSpPr>
        <p:spPr>
          <a:xfrm>
            <a:off x="9116285" y="8793005"/>
            <a:ext cx="60498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Lucida Sans" panose="020B0602030504020204" pitchFamily="34" charset="0"/>
              </a:rPr>
              <a:t>FH Academic Senate Presentation</a:t>
            </a:r>
          </a:p>
          <a:p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Lucida Sans" panose="020B0602030504020204" pitchFamily="34" charset="0"/>
              </a:rPr>
              <a:t>27 February 2023</a:t>
            </a:r>
          </a:p>
        </p:txBody>
      </p:sp>
    </p:spTree>
    <p:extLst>
      <p:ext uri="{BB962C8B-B14F-4D97-AF65-F5344CB8AC3E}">
        <p14:creationId xmlns:p14="http://schemas.microsoft.com/office/powerpoint/2010/main" val="78942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7F3F5C9-4577-4A5A-9407-C5A0CDEF8B98}"/>
              </a:ext>
            </a:extLst>
          </p:cNvPr>
          <p:cNvSpPr txBox="1"/>
          <p:nvPr/>
        </p:nvSpPr>
        <p:spPr>
          <a:xfrm>
            <a:off x="0" y="120079"/>
            <a:ext cx="148797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2">
                    <a:lumMod val="50000"/>
                  </a:schemeClr>
                </a:solidFill>
                <a:latin typeface="Lucida Sans" panose="020B0602030504020204" pitchFamily="34" charset="0"/>
              </a:rPr>
              <a:t> 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Lucida Sans" panose="020B0602030504020204" pitchFamily="34" charset="0"/>
              </a:rPr>
              <a:t>RENOVATE FOOTBALL STADIUM EAST BLEACHERS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915FC9F-099B-4794-97A0-74651E748253}"/>
              </a:ext>
            </a:extLst>
          </p:cNvPr>
          <p:cNvCxnSpPr>
            <a:cxnSpLocks/>
          </p:cNvCxnSpPr>
          <p:nvPr/>
        </p:nvCxnSpPr>
        <p:spPr>
          <a:xfrm>
            <a:off x="394676" y="1113561"/>
            <a:ext cx="14776900" cy="0"/>
          </a:xfrm>
          <a:prstGeom prst="line">
            <a:avLst/>
          </a:prstGeom>
          <a:ln w="57150">
            <a:solidFill>
              <a:schemeClr val="accent2">
                <a:lumMod val="5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9FEFAE01-5156-4B50-95F6-C169210EC5DF}"/>
              </a:ext>
            </a:extLst>
          </p:cNvPr>
          <p:cNvSpPr txBox="1"/>
          <p:nvPr/>
        </p:nvSpPr>
        <p:spPr>
          <a:xfrm>
            <a:off x="394676" y="1625600"/>
            <a:ext cx="14776900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341313" algn="l"/>
                <a:tab pos="1717675" algn="l"/>
              </a:tabLst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▪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Lucida Sans" panose="020B0602030504020204" pitchFamily="34" charset="0"/>
                <a:cs typeface="Calibri" panose="020F0502020204030204" pitchFamily="34" charset="0"/>
              </a:rPr>
              <a:t>	Scope:	Renovate football field/stadium east side seating for accessibility</a:t>
            </a:r>
          </a:p>
          <a:p>
            <a:pPr>
              <a:tabLst>
                <a:tab pos="341313" algn="l"/>
                <a:tab pos="1717675" algn="l"/>
              </a:tabLst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Lucida Sans" panose="020B0602030504020204" pitchFamily="34" charset="0"/>
                <a:cs typeface="Calibri" panose="020F0502020204030204" pitchFamily="34" charset="0"/>
              </a:rPr>
              <a:t>		compliance (ADA).</a:t>
            </a:r>
          </a:p>
          <a:p>
            <a:pPr>
              <a:tabLst>
                <a:tab pos="341313" algn="l"/>
              </a:tabLst>
            </a:pPr>
            <a:endParaRPr lang="en-US" sz="2800" dirty="0">
              <a:solidFill>
                <a:schemeClr val="accent2">
                  <a:lumMod val="50000"/>
                </a:schemeClr>
              </a:solidFill>
              <a:latin typeface="Lucida Sans" panose="020B0602030504020204" pitchFamily="34" charset="0"/>
              <a:cs typeface="Calibri" panose="020F0502020204030204" pitchFamily="34" charset="0"/>
            </a:endParaRPr>
          </a:p>
          <a:p>
            <a:pPr>
              <a:tabLst>
                <a:tab pos="341313" algn="l"/>
              </a:tabLst>
            </a:pPr>
            <a:endParaRPr lang="en-US" sz="2800" dirty="0">
              <a:solidFill>
                <a:schemeClr val="accent2">
                  <a:lumMod val="50000"/>
                </a:schemeClr>
              </a:solidFill>
              <a:latin typeface="Lucida Sans" panose="020B0602030504020204" pitchFamily="34" charset="0"/>
              <a:cs typeface="Calibri" panose="020F0502020204030204" pitchFamily="34" charset="0"/>
            </a:endParaRPr>
          </a:p>
          <a:p>
            <a:pPr>
              <a:tabLst>
                <a:tab pos="341313" algn="l"/>
              </a:tabLst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▪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Lucida Sans" panose="020B0602030504020204" pitchFamily="34" charset="0"/>
                <a:cs typeface="Calibri" panose="020F0502020204030204" pitchFamily="34" charset="0"/>
              </a:rPr>
              <a:t>	Design Team:  Loving &amp; Campos(Architects), College Athletics, Facilities and</a:t>
            </a:r>
          </a:p>
          <a:p>
            <a:pPr>
              <a:tabLst>
                <a:tab pos="341313" algn="l"/>
                <a:tab pos="2919413" algn="l"/>
              </a:tabLst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Lucida Sans" panose="020B0602030504020204" pitchFamily="34" charset="0"/>
                <a:cs typeface="Calibri" panose="020F0502020204030204" pitchFamily="34" charset="0"/>
              </a:rPr>
              <a:t>		Gilbane</a:t>
            </a:r>
          </a:p>
          <a:p>
            <a:pPr>
              <a:tabLst>
                <a:tab pos="341313" algn="l"/>
                <a:tab pos="1144588" algn="l"/>
                <a:tab pos="1487488" algn="l"/>
              </a:tabLst>
            </a:pPr>
            <a:endParaRPr lang="en-US" sz="2800" dirty="0">
              <a:solidFill>
                <a:schemeClr val="accent2">
                  <a:lumMod val="50000"/>
                </a:schemeClr>
              </a:solidFill>
              <a:latin typeface="Lucida Sans" panose="020B0602030504020204" pitchFamily="34" charset="0"/>
              <a:cs typeface="Calibri" panose="020F0502020204030204" pitchFamily="34" charset="0"/>
            </a:endParaRPr>
          </a:p>
          <a:p>
            <a:pPr>
              <a:tabLst>
                <a:tab pos="341313" algn="l"/>
                <a:tab pos="1144588" algn="l"/>
                <a:tab pos="1487488" algn="l"/>
              </a:tabLst>
            </a:pPr>
            <a:endParaRPr lang="en-US" sz="2800" dirty="0">
              <a:solidFill>
                <a:schemeClr val="accent2">
                  <a:lumMod val="50000"/>
                </a:schemeClr>
              </a:solidFill>
              <a:latin typeface="Lucida Sans" panose="020B0602030504020204" pitchFamily="34" charset="0"/>
              <a:cs typeface="Calibri" panose="020F0502020204030204" pitchFamily="34" charset="0"/>
            </a:endParaRPr>
          </a:p>
          <a:p>
            <a:pPr>
              <a:tabLst>
                <a:tab pos="341313" algn="l"/>
              </a:tabLst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▪	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Lucida Sans" panose="020B0602030504020204" pitchFamily="34" charset="0"/>
                <a:cs typeface="Calibri" panose="020F0502020204030204" pitchFamily="34" charset="0"/>
              </a:rPr>
              <a:t>Current Project Budget:  $1,376,600  </a:t>
            </a:r>
          </a:p>
          <a:p>
            <a:pPr>
              <a:tabLst>
                <a:tab pos="341313" algn="l"/>
              </a:tabLst>
            </a:pPr>
            <a:endParaRPr lang="en-US" sz="2800" dirty="0">
              <a:solidFill>
                <a:schemeClr val="accent2">
                  <a:lumMod val="50000"/>
                </a:schemeClr>
              </a:solidFill>
              <a:latin typeface="Lucida Sans" panose="020B0602030504020204" pitchFamily="34" charset="0"/>
              <a:cs typeface="Calibri" panose="020F0502020204030204" pitchFamily="34" charset="0"/>
            </a:endParaRPr>
          </a:p>
          <a:p>
            <a:pPr>
              <a:tabLst>
                <a:tab pos="341313" algn="l"/>
              </a:tabLst>
            </a:pPr>
            <a:endParaRPr lang="en-US" sz="2800" dirty="0">
              <a:solidFill>
                <a:schemeClr val="accent2">
                  <a:lumMod val="50000"/>
                </a:schemeClr>
              </a:solidFill>
              <a:latin typeface="Lucida Sans" panose="020B0602030504020204" pitchFamily="34" charset="0"/>
              <a:cs typeface="Calibri" panose="020F0502020204030204" pitchFamily="34" charset="0"/>
            </a:endParaRPr>
          </a:p>
          <a:p>
            <a:pPr>
              <a:tabLst>
                <a:tab pos="341313" algn="l"/>
              </a:tabLst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▪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Lucida Sans" panose="020B0602030504020204" pitchFamily="34" charset="0"/>
                <a:cs typeface="Calibri" panose="020F0502020204030204" pitchFamily="34" charset="0"/>
              </a:rPr>
              <a:t>	Status: Division of the State Architect’s Office (DSA) Submittal December, 2022 </a:t>
            </a:r>
          </a:p>
          <a:p>
            <a:pPr>
              <a:tabLst>
                <a:tab pos="341313" algn="l"/>
              </a:tabLst>
            </a:pPr>
            <a:endParaRPr lang="en-US" sz="2800" dirty="0">
              <a:solidFill>
                <a:schemeClr val="accent2">
                  <a:lumMod val="50000"/>
                </a:schemeClr>
              </a:solidFill>
              <a:latin typeface="Lucida Sans" panose="020B0602030504020204" pitchFamily="34" charset="0"/>
              <a:cs typeface="Calibri" panose="020F0502020204030204" pitchFamily="34" charset="0"/>
            </a:endParaRPr>
          </a:p>
          <a:p>
            <a:pPr>
              <a:tabLst>
                <a:tab pos="341313" algn="l"/>
              </a:tabLst>
            </a:pPr>
            <a:endParaRPr lang="en-US" sz="2800" dirty="0">
              <a:solidFill>
                <a:schemeClr val="accent2">
                  <a:lumMod val="50000"/>
                </a:schemeClr>
              </a:solidFill>
              <a:latin typeface="Lucida Sans" panose="020B0602030504020204" pitchFamily="34" charset="0"/>
              <a:cs typeface="Calibri" panose="020F0502020204030204" pitchFamily="34" charset="0"/>
            </a:endParaRPr>
          </a:p>
          <a:p>
            <a:pPr>
              <a:tabLst>
                <a:tab pos="341313" algn="l"/>
              </a:tabLst>
            </a:pP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 </a:t>
            </a:r>
            <a:endParaRPr lang="en-US" sz="2400" dirty="0">
              <a:solidFill>
                <a:schemeClr val="accent2">
                  <a:lumMod val="50000"/>
                </a:schemeClr>
              </a:solidFill>
              <a:latin typeface="Lucida Sans" panose="020B0602030504020204" pitchFamily="34" charset="0"/>
              <a:cs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619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7F3F5C9-4577-4A5A-9407-C5A0CDEF8B98}"/>
              </a:ext>
            </a:extLst>
          </p:cNvPr>
          <p:cNvSpPr txBox="1"/>
          <p:nvPr/>
        </p:nvSpPr>
        <p:spPr>
          <a:xfrm>
            <a:off x="0" y="120079"/>
            <a:ext cx="148797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2">
                    <a:lumMod val="50000"/>
                  </a:schemeClr>
                </a:solidFill>
                <a:latin typeface="Lucida Sans" panose="020B0602030504020204" pitchFamily="34" charset="0"/>
              </a:rPr>
              <a:t> 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Lucida Sans" panose="020B0602030504020204" pitchFamily="34" charset="0"/>
              </a:rPr>
              <a:t>RENOVATE FOOTBALL STADIUM EAST BLEACHERS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915FC9F-099B-4794-97A0-74651E748253}"/>
              </a:ext>
            </a:extLst>
          </p:cNvPr>
          <p:cNvCxnSpPr>
            <a:cxnSpLocks/>
          </p:cNvCxnSpPr>
          <p:nvPr/>
        </p:nvCxnSpPr>
        <p:spPr>
          <a:xfrm>
            <a:off x="394676" y="1113561"/>
            <a:ext cx="14776900" cy="0"/>
          </a:xfrm>
          <a:prstGeom prst="line">
            <a:avLst/>
          </a:prstGeom>
          <a:ln w="57150">
            <a:solidFill>
              <a:schemeClr val="accent2">
                <a:lumMod val="5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5857BA81-5B93-4F5B-8A99-FF4F4836E4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199" y="1534131"/>
            <a:ext cx="12804401" cy="799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45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7F3F5C9-4577-4A5A-9407-C5A0CDEF8B98}"/>
              </a:ext>
            </a:extLst>
          </p:cNvPr>
          <p:cNvSpPr txBox="1"/>
          <p:nvPr/>
        </p:nvSpPr>
        <p:spPr>
          <a:xfrm>
            <a:off x="0" y="120079"/>
            <a:ext cx="148797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2">
                    <a:lumMod val="50000"/>
                  </a:schemeClr>
                </a:solidFill>
                <a:latin typeface="Lucida Sans" panose="020B0602030504020204" pitchFamily="34" charset="0"/>
              </a:rPr>
              <a:t> 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Lucida Sans" panose="020B0602030504020204" pitchFamily="34" charset="0"/>
              </a:rPr>
              <a:t>RENOVATE FOOTBALL STADIUM EAST BLEACHERS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915FC9F-099B-4794-97A0-74651E748253}"/>
              </a:ext>
            </a:extLst>
          </p:cNvPr>
          <p:cNvCxnSpPr>
            <a:cxnSpLocks/>
          </p:cNvCxnSpPr>
          <p:nvPr/>
        </p:nvCxnSpPr>
        <p:spPr>
          <a:xfrm>
            <a:off x="394676" y="1113561"/>
            <a:ext cx="14776900" cy="0"/>
          </a:xfrm>
          <a:prstGeom prst="line">
            <a:avLst/>
          </a:prstGeom>
          <a:ln w="57150">
            <a:solidFill>
              <a:schemeClr val="accent2">
                <a:lumMod val="5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7" name="Picture 6" descr="A picture containing text, sky, outdoor, road&#10;&#10;Description automatically generated">
            <a:extLst>
              <a:ext uri="{FF2B5EF4-FFF2-40B4-BE49-F238E27FC236}">
                <a16:creationId xmlns:a16="http://schemas.microsoft.com/office/drawing/2014/main" id="{694FA318-4415-4EE2-B0EE-7FBA85BFE7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35" y="5159042"/>
            <a:ext cx="7329791" cy="4649821"/>
          </a:xfrm>
          <a:prstGeom prst="rect">
            <a:avLst/>
          </a:prstGeom>
        </p:spPr>
      </p:pic>
      <p:pic>
        <p:nvPicPr>
          <p:cNvPr id="8" name="Picture 7" descr="A picture containing outdoor, ground&#10;&#10;Description automatically generated">
            <a:extLst>
              <a:ext uri="{FF2B5EF4-FFF2-40B4-BE49-F238E27FC236}">
                <a16:creationId xmlns:a16="http://schemas.microsoft.com/office/drawing/2014/main" id="{4BF387D4-CDEC-4F4A-9927-C885C68ACA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528" y="1543990"/>
            <a:ext cx="6764937" cy="50737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F5ECA0E-370E-4649-9AFF-C91354D9313A}"/>
              </a:ext>
            </a:extLst>
          </p:cNvPr>
          <p:cNvSpPr txBox="1"/>
          <p:nvPr/>
        </p:nvSpPr>
        <p:spPr>
          <a:xfrm>
            <a:off x="394675" y="4407112"/>
            <a:ext cx="6620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Lucida Sans" panose="020B0602030504020204" pitchFamily="34" charset="0"/>
              </a:rPr>
              <a:t>Accessible Parking Stalls in Lot 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04DB23-C0E1-4365-B0CA-17CD7C0BE009}"/>
              </a:ext>
            </a:extLst>
          </p:cNvPr>
          <p:cNvSpPr txBox="1"/>
          <p:nvPr/>
        </p:nvSpPr>
        <p:spPr>
          <a:xfrm>
            <a:off x="8326528" y="6817289"/>
            <a:ext cx="61436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Lucida Sans" panose="020B0602030504020204" pitchFamily="34" charset="0"/>
              </a:rPr>
              <a:t>Curved Path to East Bleachers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Lucida Sans" panose="020B0602030504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25105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7F3F5C9-4577-4A5A-9407-C5A0CDEF8B98}"/>
              </a:ext>
            </a:extLst>
          </p:cNvPr>
          <p:cNvSpPr txBox="1"/>
          <p:nvPr/>
        </p:nvSpPr>
        <p:spPr>
          <a:xfrm>
            <a:off x="0" y="120079"/>
            <a:ext cx="148797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2">
                    <a:lumMod val="50000"/>
                  </a:schemeClr>
                </a:solidFill>
                <a:latin typeface="Lucida Sans" panose="020B0602030504020204" pitchFamily="34" charset="0"/>
              </a:rPr>
              <a:t> 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Lucida Sans" panose="020B0602030504020204" pitchFamily="34" charset="0"/>
              </a:rPr>
              <a:t>RENOVATE FOOTBALL STADIUM EAST BLEACHERS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915FC9F-099B-4794-97A0-74651E748253}"/>
              </a:ext>
            </a:extLst>
          </p:cNvPr>
          <p:cNvCxnSpPr>
            <a:cxnSpLocks/>
          </p:cNvCxnSpPr>
          <p:nvPr/>
        </p:nvCxnSpPr>
        <p:spPr>
          <a:xfrm>
            <a:off x="394676" y="1113561"/>
            <a:ext cx="14776900" cy="0"/>
          </a:xfrm>
          <a:prstGeom prst="line">
            <a:avLst/>
          </a:prstGeom>
          <a:ln w="57150">
            <a:solidFill>
              <a:schemeClr val="accent2">
                <a:lumMod val="5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51D7F0C-4BAA-4AEA-A355-069F35057C91}"/>
              </a:ext>
            </a:extLst>
          </p:cNvPr>
          <p:cNvSpPr txBox="1"/>
          <p:nvPr/>
        </p:nvSpPr>
        <p:spPr>
          <a:xfrm>
            <a:off x="339972" y="1410816"/>
            <a:ext cx="4232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Lucida Sans" panose="020B0602030504020204" pitchFamily="34" charset="0"/>
              </a:rPr>
              <a:t>Non Accessible ramp</a:t>
            </a:r>
          </a:p>
        </p:txBody>
      </p:sp>
      <p:pic>
        <p:nvPicPr>
          <p:cNvPr id="13" name="Picture 12" descr="A picture containing grass, sky, outdoor, tennis&#10;&#10;Description automatically generated">
            <a:extLst>
              <a:ext uri="{FF2B5EF4-FFF2-40B4-BE49-F238E27FC236}">
                <a16:creationId xmlns:a16="http://schemas.microsoft.com/office/drawing/2014/main" id="{21809F33-FDAD-4110-B4DD-AEEFC31714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72" y="2221764"/>
            <a:ext cx="6717320" cy="5037991"/>
          </a:xfrm>
          <a:prstGeom prst="rect">
            <a:avLst/>
          </a:prstGeom>
        </p:spPr>
      </p:pic>
      <p:pic>
        <p:nvPicPr>
          <p:cNvPr id="14" name="Picture 13" descr="A picture containing outdoor, ground&#10;&#10;Description automatically generated">
            <a:extLst>
              <a:ext uri="{FF2B5EF4-FFF2-40B4-BE49-F238E27FC236}">
                <a16:creationId xmlns:a16="http://schemas.microsoft.com/office/drawing/2014/main" id="{203C3D8D-30F8-445D-9B25-987A8ACA15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5117" y="4047344"/>
            <a:ext cx="7342749" cy="55070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5AC0A1-D7BC-4A59-AE96-0C2274303160}"/>
              </a:ext>
            </a:extLst>
          </p:cNvPr>
          <p:cNvSpPr txBox="1"/>
          <p:nvPr/>
        </p:nvSpPr>
        <p:spPr>
          <a:xfrm>
            <a:off x="7764908" y="3357795"/>
            <a:ext cx="48718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Lucida Sans" panose="020B0602030504020204" pitchFamily="34" charset="0"/>
              </a:rPr>
              <a:t>Step to bleacher</a:t>
            </a:r>
          </a:p>
        </p:txBody>
      </p:sp>
    </p:spTree>
    <p:extLst>
      <p:ext uri="{BB962C8B-B14F-4D97-AF65-F5344CB8AC3E}">
        <p14:creationId xmlns:p14="http://schemas.microsoft.com/office/powerpoint/2010/main" val="259403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7F3F5C9-4577-4A5A-9407-C5A0CDEF8B98}"/>
              </a:ext>
            </a:extLst>
          </p:cNvPr>
          <p:cNvSpPr txBox="1"/>
          <p:nvPr/>
        </p:nvSpPr>
        <p:spPr>
          <a:xfrm>
            <a:off x="0" y="120079"/>
            <a:ext cx="148797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2">
                    <a:lumMod val="50000"/>
                  </a:schemeClr>
                </a:solidFill>
                <a:latin typeface="Lucida Sans" panose="020B0602030504020204" pitchFamily="34" charset="0"/>
              </a:rPr>
              <a:t> 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Lucida Sans" panose="020B0602030504020204" pitchFamily="34" charset="0"/>
              </a:rPr>
              <a:t>RENOVATE FOOTBALL STADIUM EAST BLEACHERS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915FC9F-099B-4794-97A0-74651E748253}"/>
              </a:ext>
            </a:extLst>
          </p:cNvPr>
          <p:cNvCxnSpPr>
            <a:cxnSpLocks/>
          </p:cNvCxnSpPr>
          <p:nvPr/>
        </p:nvCxnSpPr>
        <p:spPr>
          <a:xfrm>
            <a:off x="394676" y="1113561"/>
            <a:ext cx="14776900" cy="0"/>
          </a:xfrm>
          <a:prstGeom prst="line">
            <a:avLst/>
          </a:prstGeom>
          <a:ln w="57150">
            <a:solidFill>
              <a:schemeClr val="accent2">
                <a:lumMod val="5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BA5BE432-9C09-4BA5-B74E-E8B4ECE39E9D}"/>
              </a:ext>
            </a:extLst>
          </p:cNvPr>
          <p:cNvSpPr txBox="1"/>
          <p:nvPr/>
        </p:nvSpPr>
        <p:spPr>
          <a:xfrm>
            <a:off x="394676" y="3702627"/>
            <a:ext cx="77449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Lucida Sans" panose="020B0602030504020204" pitchFamily="34" charset="0"/>
              </a:rPr>
              <a:t>No companion seating, match West bleacher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8A86CB-2C8F-4FB4-892B-1F75E3618EF3}"/>
              </a:ext>
            </a:extLst>
          </p:cNvPr>
          <p:cNvSpPr txBox="1"/>
          <p:nvPr/>
        </p:nvSpPr>
        <p:spPr>
          <a:xfrm>
            <a:off x="7459018" y="7528500"/>
            <a:ext cx="88782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Lucida Sans" panose="020B0602030504020204" pitchFamily="34" charset="0"/>
              </a:rPr>
              <a:t>West bleacher companion seating</a:t>
            </a:r>
          </a:p>
        </p:txBody>
      </p:sp>
      <p:pic>
        <p:nvPicPr>
          <p:cNvPr id="10" name="Picture 9" descr="A picture containing sky, outdoor, track, road&#10;&#10;Description automatically generated">
            <a:extLst>
              <a:ext uri="{FF2B5EF4-FFF2-40B4-BE49-F238E27FC236}">
                <a16:creationId xmlns:a16="http://schemas.microsoft.com/office/drawing/2014/main" id="{A0915119-8456-4897-B8A1-38AA28C2F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76" y="4719935"/>
            <a:ext cx="6502399" cy="4876799"/>
          </a:xfrm>
          <a:prstGeom prst="rect">
            <a:avLst/>
          </a:prstGeom>
        </p:spPr>
      </p:pic>
      <p:pic>
        <p:nvPicPr>
          <p:cNvPr id="12" name="Picture 11" descr="A picture containing outdoor, lined&#10;&#10;Description automatically generated">
            <a:extLst>
              <a:ext uri="{FF2B5EF4-FFF2-40B4-BE49-F238E27FC236}">
                <a16:creationId xmlns:a16="http://schemas.microsoft.com/office/drawing/2014/main" id="{4FCE73AB-C5BB-4A19-BDA3-9F14E13698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018" y="1450979"/>
            <a:ext cx="7691106" cy="5768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76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7F3F5C9-4577-4A5A-9407-C5A0CDEF8B98}"/>
              </a:ext>
            </a:extLst>
          </p:cNvPr>
          <p:cNvSpPr txBox="1"/>
          <p:nvPr/>
        </p:nvSpPr>
        <p:spPr>
          <a:xfrm>
            <a:off x="0" y="120079"/>
            <a:ext cx="15341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2">
                    <a:lumMod val="50000"/>
                  </a:schemeClr>
                </a:solidFill>
                <a:latin typeface="Lucida Sans" panose="020B0602030504020204" pitchFamily="34" charset="0"/>
              </a:rPr>
              <a:t> 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Lucida Sans" panose="020B0602030504020204" pitchFamily="34" charset="0"/>
              </a:rPr>
              <a:t>ACCESSIBILITY PATHWAY AND OUTDOOR GARDEN CLASSROOM</a:t>
            </a:r>
          </a:p>
          <a:p>
            <a:endParaRPr lang="en-US" sz="4400" b="1" dirty="0">
              <a:solidFill>
                <a:schemeClr val="accent2">
                  <a:lumMod val="50000"/>
                </a:schemeClr>
              </a:solidFill>
              <a:latin typeface="Lucida Sans" panose="020B0602030504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915FC9F-099B-4794-97A0-74651E748253}"/>
              </a:ext>
            </a:extLst>
          </p:cNvPr>
          <p:cNvCxnSpPr>
            <a:cxnSpLocks/>
          </p:cNvCxnSpPr>
          <p:nvPr/>
        </p:nvCxnSpPr>
        <p:spPr>
          <a:xfrm>
            <a:off x="394676" y="1113561"/>
            <a:ext cx="14776900" cy="0"/>
          </a:xfrm>
          <a:prstGeom prst="line">
            <a:avLst/>
          </a:prstGeom>
          <a:ln w="57150">
            <a:solidFill>
              <a:schemeClr val="accent2">
                <a:lumMod val="5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9FEFAE01-5156-4B50-95F6-C169210EC5DF}"/>
              </a:ext>
            </a:extLst>
          </p:cNvPr>
          <p:cNvSpPr txBox="1"/>
          <p:nvPr/>
        </p:nvSpPr>
        <p:spPr>
          <a:xfrm>
            <a:off x="394676" y="1625600"/>
            <a:ext cx="14776900" cy="7355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341313" algn="l"/>
                <a:tab pos="1717675" algn="l"/>
              </a:tabLst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▪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Lucida Sans" panose="020B0602030504020204" pitchFamily="34" charset="0"/>
                <a:cs typeface="Calibri" panose="020F0502020204030204" pitchFamily="34" charset="0"/>
              </a:rPr>
              <a:t>	Scope:	Addition of an accessibility compliant (ADA) pathway between Buildings</a:t>
            </a:r>
          </a:p>
          <a:p>
            <a:pPr>
              <a:tabLst>
                <a:tab pos="341313" algn="l"/>
                <a:tab pos="1717675" algn="l"/>
              </a:tabLst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Lucida Sans" panose="020B0602030504020204" pitchFamily="34" charset="0"/>
                <a:cs typeface="Calibri" panose="020F0502020204030204" pitchFamily="34" charset="0"/>
              </a:rPr>
              <a:t>		8200 and 8600 and outdoor classroom space at Lower Campus facility</a:t>
            </a:r>
          </a:p>
          <a:p>
            <a:pPr>
              <a:tabLst>
                <a:tab pos="341313" algn="l"/>
                <a:tab pos="1717675" algn="l"/>
              </a:tabLst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Lucida Sans" panose="020B0602030504020204" pitchFamily="34" charset="0"/>
                <a:cs typeface="Calibri" panose="020F0502020204030204" pitchFamily="34" charset="0"/>
              </a:rPr>
              <a:t>		area.  </a:t>
            </a:r>
          </a:p>
          <a:p>
            <a:pPr>
              <a:tabLst>
                <a:tab pos="341313" algn="l"/>
              </a:tabLst>
            </a:pPr>
            <a:endParaRPr lang="en-US" sz="2800" dirty="0">
              <a:solidFill>
                <a:schemeClr val="accent2">
                  <a:lumMod val="50000"/>
                </a:schemeClr>
              </a:solidFill>
              <a:latin typeface="Lucida Sans" panose="020B0602030504020204" pitchFamily="34" charset="0"/>
              <a:cs typeface="Calibri" panose="020F0502020204030204" pitchFamily="34" charset="0"/>
            </a:endParaRPr>
          </a:p>
          <a:p>
            <a:pPr>
              <a:tabLst>
                <a:tab pos="341313" algn="l"/>
              </a:tabLst>
            </a:pPr>
            <a:endParaRPr lang="en-US" sz="2800" dirty="0">
              <a:solidFill>
                <a:schemeClr val="accent2">
                  <a:lumMod val="50000"/>
                </a:schemeClr>
              </a:solidFill>
              <a:latin typeface="Lucida Sans" panose="020B0602030504020204" pitchFamily="34" charset="0"/>
              <a:cs typeface="Calibri" panose="020F0502020204030204" pitchFamily="34" charset="0"/>
            </a:endParaRPr>
          </a:p>
          <a:p>
            <a:pPr>
              <a:tabLst>
                <a:tab pos="341313" algn="l"/>
              </a:tabLst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▪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Lucida Sans" panose="020B0602030504020204" pitchFamily="34" charset="0"/>
                <a:cs typeface="Calibri" panose="020F0502020204030204" pitchFamily="34" charset="0"/>
              </a:rPr>
              <a:t>	Design Team:  Loving &amp; Campos(Architects), College, Facilities and</a:t>
            </a:r>
          </a:p>
          <a:p>
            <a:pPr>
              <a:tabLst>
                <a:tab pos="341313" algn="l"/>
                <a:tab pos="2919413" algn="l"/>
              </a:tabLst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Lucida Sans" panose="020B0602030504020204" pitchFamily="34" charset="0"/>
                <a:cs typeface="Calibri" panose="020F0502020204030204" pitchFamily="34" charset="0"/>
              </a:rPr>
              <a:t>		Gilbane</a:t>
            </a:r>
          </a:p>
          <a:p>
            <a:pPr>
              <a:tabLst>
                <a:tab pos="341313" algn="l"/>
                <a:tab pos="1144588" algn="l"/>
                <a:tab pos="1487488" algn="l"/>
              </a:tabLst>
            </a:pPr>
            <a:endParaRPr lang="en-US" sz="2800" dirty="0">
              <a:solidFill>
                <a:schemeClr val="accent2">
                  <a:lumMod val="50000"/>
                </a:schemeClr>
              </a:solidFill>
              <a:latin typeface="Lucida Sans" panose="020B0602030504020204" pitchFamily="34" charset="0"/>
              <a:cs typeface="Calibri" panose="020F0502020204030204" pitchFamily="34" charset="0"/>
            </a:endParaRPr>
          </a:p>
          <a:p>
            <a:pPr>
              <a:tabLst>
                <a:tab pos="341313" algn="l"/>
                <a:tab pos="1144588" algn="l"/>
                <a:tab pos="1487488" algn="l"/>
              </a:tabLst>
            </a:pPr>
            <a:endParaRPr lang="en-US" sz="2800" dirty="0">
              <a:solidFill>
                <a:schemeClr val="accent2">
                  <a:lumMod val="50000"/>
                </a:schemeClr>
              </a:solidFill>
              <a:latin typeface="Lucida Sans" panose="020B0602030504020204" pitchFamily="34" charset="0"/>
              <a:cs typeface="Calibri" panose="020F0502020204030204" pitchFamily="34" charset="0"/>
            </a:endParaRPr>
          </a:p>
          <a:p>
            <a:pPr>
              <a:tabLst>
                <a:tab pos="341313" algn="l"/>
              </a:tabLst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▪	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Lucida Sans" panose="020B0602030504020204" pitchFamily="34" charset="0"/>
                <a:cs typeface="Calibri" panose="020F0502020204030204" pitchFamily="34" charset="0"/>
              </a:rPr>
              <a:t>Current Project Budget:  $688,300, likely to be higher </a:t>
            </a:r>
          </a:p>
          <a:p>
            <a:pPr>
              <a:tabLst>
                <a:tab pos="341313" algn="l"/>
              </a:tabLst>
            </a:pPr>
            <a:endParaRPr lang="en-US" sz="2800" dirty="0">
              <a:solidFill>
                <a:schemeClr val="accent2">
                  <a:lumMod val="50000"/>
                </a:schemeClr>
              </a:solidFill>
              <a:latin typeface="Lucida Sans" panose="020B0602030504020204" pitchFamily="34" charset="0"/>
              <a:cs typeface="Calibri" panose="020F0502020204030204" pitchFamily="34" charset="0"/>
            </a:endParaRPr>
          </a:p>
          <a:p>
            <a:pPr>
              <a:tabLst>
                <a:tab pos="341313" algn="l"/>
              </a:tabLst>
            </a:pPr>
            <a:endParaRPr lang="en-US" sz="2800" dirty="0">
              <a:solidFill>
                <a:schemeClr val="accent2">
                  <a:lumMod val="50000"/>
                </a:schemeClr>
              </a:solidFill>
              <a:latin typeface="Lucida Sans" panose="020B0602030504020204" pitchFamily="34" charset="0"/>
              <a:cs typeface="Calibri" panose="020F0502020204030204" pitchFamily="34" charset="0"/>
            </a:endParaRPr>
          </a:p>
          <a:p>
            <a:pPr>
              <a:tabLst>
                <a:tab pos="341313" algn="l"/>
                <a:tab pos="1598613" algn="l"/>
              </a:tabLst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▪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Lucida Sans" panose="020B0602030504020204" pitchFamily="34" charset="0"/>
                <a:cs typeface="Calibri" panose="020F0502020204030204" pitchFamily="34" charset="0"/>
              </a:rPr>
              <a:t>	Status: Architect resolving structural and waterproofing issues, part of walkway is</a:t>
            </a:r>
          </a:p>
          <a:p>
            <a:pPr>
              <a:tabLst>
                <a:tab pos="341313" algn="l"/>
                <a:tab pos="1598613" algn="l"/>
              </a:tabLst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Lucida Sans" panose="020B0602030504020204" pitchFamily="34" charset="0"/>
                <a:cs typeface="Calibri" panose="020F0502020204030204" pitchFamily="34" charset="0"/>
              </a:rPr>
              <a:t>		above Lohman Theater dressing rooms  </a:t>
            </a:r>
          </a:p>
          <a:p>
            <a:pPr>
              <a:tabLst>
                <a:tab pos="341313" algn="l"/>
              </a:tabLst>
            </a:pPr>
            <a:endParaRPr lang="en-US" sz="2800" dirty="0">
              <a:solidFill>
                <a:schemeClr val="accent2">
                  <a:lumMod val="50000"/>
                </a:schemeClr>
              </a:solidFill>
              <a:latin typeface="Lucida Sans" panose="020B0602030504020204" pitchFamily="34" charset="0"/>
              <a:cs typeface="Calibri" panose="020F0502020204030204" pitchFamily="34" charset="0"/>
            </a:endParaRPr>
          </a:p>
          <a:p>
            <a:pPr>
              <a:tabLst>
                <a:tab pos="341313" algn="l"/>
              </a:tabLst>
            </a:pPr>
            <a:endParaRPr lang="en-US" sz="2800" dirty="0">
              <a:solidFill>
                <a:schemeClr val="accent2">
                  <a:lumMod val="50000"/>
                </a:schemeClr>
              </a:solidFill>
              <a:latin typeface="Lucida Sans" panose="020B0602030504020204" pitchFamily="34" charset="0"/>
              <a:cs typeface="Calibri" panose="020F0502020204030204" pitchFamily="34" charset="0"/>
            </a:endParaRPr>
          </a:p>
          <a:p>
            <a:pPr>
              <a:tabLst>
                <a:tab pos="341313" algn="l"/>
              </a:tabLst>
            </a:pP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 </a:t>
            </a:r>
            <a:endParaRPr lang="en-US" sz="2400" dirty="0">
              <a:solidFill>
                <a:schemeClr val="accent2">
                  <a:lumMod val="50000"/>
                </a:schemeClr>
              </a:solidFill>
              <a:latin typeface="Lucida Sans" panose="020B0602030504020204" pitchFamily="34" charset="0"/>
              <a:cs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781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7F3F5C9-4577-4A5A-9407-C5A0CDEF8B98}"/>
              </a:ext>
            </a:extLst>
          </p:cNvPr>
          <p:cNvSpPr txBox="1"/>
          <p:nvPr/>
        </p:nvSpPr>
        <p:spPr>
          <a:xfrm>
            <a:off x="0" y="120079"/>
            <a:ext cx="15341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2">
                    <a:lumMod val="50000"/>
                  </a:schemeClr>
                </a:solidFill>
                <a:latin typeface="Lucida Sans" panose="020B0602030504020204" pitchFamily="34" charset="0"/>
              </a:rPr>
              <a:t> 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Lucida Sans" panose="020B0602030504020204" pitchFamily="34" charset="0"/>
              </a:rPr>
              <a:t>ACCESSIBILITY PATHWAY AND OUTDOOR GARDEN CLASSROOM</a:t>
            </a:r>
          </a:p>
          <a:p>
            <a:endParaRPr lang="en-US" sz="4400" b="1" dirty="0">
              <a:solidFill>
                <a:schemeClr val="accent2">
                  <a:lumMod val="50000"/>
                </a:schemeClr>
              </a:solidFill>
              <a:latin typeface="Lucida Sans" panose="020B0602030504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915FC9F-099B-4794-97A0-74651E748253}"/>
              </a:ext>
            </a:extLst>
          </p:cNvPr>
          <p:cNvCxnSpPr>
            <a:cxnSpLocks/>
          </p:cNvCxnSpPr>
          <p:nvPr/>
        </p:nvCxnSpPr>
        <p:spPr>
          <a:xfrm>
            <a:off x="394676" y="1113561"/>
            <a:ext cx="14776900" cy="0"/>
          </a:xfrm>
          <a:prstGeom prst="line">
            <a:avLst/>
          </a:prstGeom>
          <a:ln w="57150">
            <a:solidFill>
              <a:schemeClr val="accent2">
                <a:lumMod val="5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5" name="Picture 8">
            <a:extLst>
              <a:ext uri="{FF2B5EF4-FFF2-40B4-BE49-F238E27FC236}">
                <a16:creationId xmlns:a16="http://schemas.microsoft.com/office/drawing/2014/main" id="{53D61C20-C52A-4CE2-816C-05CF5A5EE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76" y="1809749"/>
            <a:ext cx="7969835" cy="5546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F438C8-E691-415E-B49D-028EFBC6D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3601" y="4033461"/>
            <a:ext cx="6346523" cy="5783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9921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7F3F5C9-4577-4A5A-9407-C5A0CDEF8B98}"/>
              </a:ext>
            </a:extLst>
          </p:cNvPr>
          <p:cNvSpPr txBox="1"/>
          <p:nvPr/>
        </p:nvSpPr>
        <p:spPr>
          <a:xfrm>
            <a:off x="0" y="120079"/>
            <a:ext cx="15341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2">
                    <a:lumMod val="50000"/>
                  </a:schemeClr>
                </a:solidFill>
                <a:latin typeface="Lucida Sans" panose="020B0602030504020204" pitchFamily="34" charset="0"/>
              </a:rPr>
              <a:t> 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Lucida Sans" panose="020B0602030504020204" pitchFamily="34" charset="0"/>
              </a:rPr>
              <a:t>ACCESSIBILITY PATHWAY AND OUTDOOR GARDEN CLASSROOM</a:t>
            </a:r>
          </a:p>
          <a:p>
            <a:endParaRPr lang="en-US" sz="4400" b="1" dirty="0">
              <a:solidFill>
                <a:schemeClr val="accent2">
                  <a:lumMod val="50000"/>
                </a:schemeClr>
              </a:solidFill>
              <a:latin typeface="Lucida Sans" panose="020B0602030504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915FC9F-099B-4794-97A0-74651E748253}"/>
              </a:ext>
            </a:extLst>
          </p:cNvPr>
          <p:cNvCxnSpPr>
            <a:cxnSpLocks/>
          </p:cNvCxnSpPr>
          <p:nvPr/>
        </p:nvCxnSpPr>
        <p:spPr>
          <a:xfrm>
            <a:off x="394676" y="1113561"/>
            <a:ext cx="14776900" cy="0"/>
          </a:xfrm>
          <a:prstGeom prst="line">
            <a:avLst/>
          </a:prstGeom>
          <a:ln w="57150">
            <a:solidFill>
              <a:schemeClr val="accent2">
                <a:lumMod val="5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8" name="Picture 7" descr="Diagram, engineering drawing&#10;&#10;Description automatically generated">
            <a:extLst>
              <a:ext uri="{FF2B5EF4-FFF2-40B4-BE49-F238E27FC236}">
                <a16:creationId xmlns:a16="http://schemas.microsoft.com/office/drawing/2014/main" id="{7B6312CA-5F1C-4A34-A8BB-A724951C7B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21" y="1765736"/>
            <a:ext cx="14332158" cy="7804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150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7F3F5C9-4577-4A5A-9407-C5A0CDEF8B98}"/>
              </a:ext>
            </a:extLst>
          </p:cNvPr>
          <p:cNvSpPr txBox="1"/>
          <p:nvPr/>
        </p:nvSpPr>
        <p:spPr>
          <a:xfrm>
            <a:off x="0" y="120079"/>
            <a:ext cx="15341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2">
                    <a:lumMod val="50000"/>
                  </a:schemeClr>
                </a:solidFill>
                <a:latin typeface="Lucida Sans" panose="020B0602030504020204" pitchFamily="34" charset="0"/>
              </a:rPr>
              <a:t> 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Lucida Sans" panose="020B0602030504020204" pitchFamily="34" charset="0"/>
              </a:rPr>
              <a:t>ACCESSIBILITY PATHWAY AND OUTDOOR GARDEN CLASSROOM</a:t>
            </a:r>
          </a:p>
          <a:p>
            <a:endParaRPr lang="en-US" sz="4400" b="1" dirty="0">
              <a:solidFill>
                <a:schemeClr val="accent2">
                  <a:lumMod val="50000"/>
                </a:schemeClr>
              </a:solidFill>
              <a:latin typeface="Lucida Sans" panose="020B0602030504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915FC9F-099B-4794-97A0-74651E748253}"/>
              </a:ext>
            </a:extLst>
          </p:cNvPr>
          <p:cNvCxnSpPr>
            <a:cxnSpLocks/>
          </p:cNvCxnSpPr>
          <p:nvPr/>
        </p:nvCxnSpPr>
        <p:spPr>
          <a:xfrm>
            <a:off x="394676" y="1113561"/>
            <a:ext cx="14776900" cy="0"/>
          </a:xfrm>
          <a:prstGeom prst="line">
            <a:avLst/>
          </a:prstGeom>
          <a:ln w="57150">
            <a:solidFill>
              <a:schemeClr val="accent2">
                <a:lumMod val="5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8" name="Picture 2">
            <a:extLst>
              <a:ext uri="{FF2B5EF4-FFF2-40B4-BE49-F238E27FC236}">
                <a16:creationId xmlns:a16="http://schemas.microsoft.com/office/drawing/2014/main" id="{57D2FA58-627B-4ED8-B389-7E00E884F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848" y="1775235"/>
            <a:ext cx="13853160" cy="7735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219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7F3F5C9-4577-4A5A-9407-C5A0CDEF8B98}"/>
              </a:ext>
            </a:extLst>
          </p:cNvPr>
          <p:cNvSpPr txBox="1"/>
          <p:nvPr/>
        </p:nvSpPr>
        <p:spPr>
          <a:xfrm>
            <a:off x="0" y="120079"/>
            <a:ext cx="15341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2">
                    <a:lumMod val="50000"/>
                  </a:schemeClr>
                </a:solidFill>
                <a:latin typeface="Lucida Sans" panose="020B0602030504020204" pitchFamily="34" charset="0"/>
              </a:rPr>
              <a:t> 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Lucida Sans" panose="020B0602030504020204" pitchFamily="34" charset="0"/>
              </a:rPr>
              <a:t>ACCESSIBILITY PATHWAY AND OUTDOOR GARDEN CLASSROOM</a:t>
            </a:r>
          </a:p>
          <a:p>
            <a:endParaRPr lang="en-US" sz="4400" b="1" dirty="0">
              <a:solidFill>
                <a:schemeClr val="accent2">
                  <a:lumMod val="50000"/>
                </a:schemeClr>
              </a:solidFill>
              <a:latin typeface="Lucida Sans" panose="020B0602030504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915FC9F-099B-4794-97A0-74651E748253}"/>
              </a:ext>
            </a:extLst>
          </p:cNvPr>
          <p:cNvCxnSpPr>
            <a:cxnSpLocks/>
          </p:cNvCxnSpPr>
          <p:nvPr/>
        </p:nvCxnSpPr>
        <p:spPr>
          <a:xfrm>
            <a:off x="394676" y="1113561"/>
            <a:ext cx="14776900" cy="0"/>
          </a:xfrm>
          <a:prstGeom prst="line">
            <a:avLst/>
          </a:prstGeom>
          <a:ln w="57150">
            <a:solidFill>
              <a:schemeClr val="accent2">
                <a:lumMod val="5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5" name="Picture 2">
            <a:extLst>
              <a:ext uri="{FF2B5EF4-FFF2-40B4-BE49-F238E27FC236}">
                <a16:creationId xmlns:a16="http://schemas.microsoft.com/office/drawing/2014/main" id="{54FFD156-B55E-4688-A266-27F36473C0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76" y="5713754"/>
            <a:ext cx="5444971" cy="389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0270E6CD-2042-4BFE-9978-37E98A2FF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966" y="1566629"/>
            <a:ext cx="8248766" cy="5876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313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7F3F5C9-4577-4A5A-9407-C5A0CDEF8B98}"/>
              </a:ext>
            </a:extLst>
          </p:cNvPr>
          <p:cNvSpPr txBox="1"/>
          <p:nvPr/>
        </p:nvSpPr>
        <p:spPr>
          <a:xfrm>
            <a:off x="0" y="120079"/>
            <a:ext cx="148797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accent2">
                    <a:lumMod val="50000"/>
                  </a:schemeClr>
                </a:solidFill>
                <a:latin typeface="Lucida Sans" panose="020B0602030504020204" pitchFamily="34" charset="0"/>
              </a:rPr>
              <a:t> 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Lucida Sans" panose="020B0602030504020204" pitchFamily="34" charset="0"/>
              </a:rPr>
              <a:t>MEASURE G – PROJECT LIST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915FC9F-099B-4794-97A0-74651E748253}"/>
              </a:ext>
            </a:extLst>
          </p:cNvPr>
          <p:cNvCxnSpPr>
            <a:cxnSpLocks/>
          </p:cNvCxnSpPr>
          <p:nvPr/>
        </p:nvCxnSpPr>
        <p:spPr>
          <a:xfrm>
            <a:off x="394676" y="1113561"/>
            <a:ext cx="14776900" cy="0"/>
          </a:xfrm>
          <a:prstGeom prst="line">
            <a:avLst/>
          </a:prstGeom>
          <a:ln w="57150">
            <a:solidFill>
              <a:schemeClr val="accent2">
                <a:lumMod val="5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7" name="Picture 6" descr="Table&#10;&#10;Description automatically generated with medium confidence">
            <a:extLst>
              <a:ext uri="{FF2B5EF4-FFF2-40B4-BE49-F238E27FC236}">
                <a16:creationId xmlns:a16="http://schemas.microsoft.com/office/drawing/2014/main" id="{DC438F37-9795-48A6-B088-A416A3442C1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8000"/>
                    </a14:imgEffect>
                    <a14:imgEffect>
                      <a14:brightnessContrast contrast="8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071" y="1439779"/>
            <a:ext cx="13134110" cy="84985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95577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7F3F5C9-4577-4A5A-9407-C5A0CDEF8B98}"/>
              </a:ext>
            </a:extLst>
          </p:cNvPr>
          <p:cNvSpPr txBox="1"/>
          <p:nvPr/>
        </p:nvSpPr>
        <p:spPr>
          <a:xfrm>
            <a:off x="0" y="120079"/>
            <a:ext cx="15341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2">
                    <a:lumMod val="50000"/>
                  </a:schemeClr>
                </a:solidFill>
                <a:latin typeface="Lucida Sans" panose="020B0602030504020204" pitchFamily="34" charset="0"/>
              </a:rPr>
              <a:t> 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Lucida Sans" panose="020B0602030504020204" pitchFamily="34" charset="0"/>
              </a:rPr>
              <a:t>POOL AND PHYSICAL EDUCATION FACILITIES</a:t>
            </a:r>
          </a:p>
          <a:p>
            <a:endParaRPr lang="en-US" sz="4400" b="1" dirty="0">
              <a:solidFill>
                <a:schemeClr val="accent2">
                  <a:lumMod val="50000"/>
                </a:schemeClr>
              </a:solidFill>
              <a:latin typeface="Lucida Sans" panose="020B0602030504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915FC9F-099B-4794-97A0-74651E748253}"/>
              </a:ext>
            </a:extLst>
          </p:cNvPr>
          <p:cNvCxnSpPr>
            <a:cxnSpLocks/>
          </p:cNvCxnSpPr>
          <p:nvPr/>
        </p:nvCxnSpPr>
        <p:spPr>
          <a:xfrm>
            <a:off x="394676" y="1113561"/>
            <a:ext cx="14776900" cy="0"/>
          </a:xfrm>
          <a:prstGeom prst="line">
            <a:avLst/>
          </a:prstGeom>
          <a:ln w="57150">
            <a:solidFill>
              <a:schemeClr val="accent2">
                <a:lumMod val="5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9FEFAE01-5156-4B50-95F6-C169210EC5DF}"/>
              </a:ext>
            </a:extLst>
          </p:cNvPr>
          <p:cNvSpPr txBox="1"/>
          <p:nvPr/>
        </p:nvSpPr>
        <p:spPr>
          <a:xfrm>
            <a:off x="394676" y="1625600"/>
            <a:ext cx="14776900" cy="7786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341313" algn="l"/>
                <a:tab pos="1717675" algn="l"/>
              </a:tabLst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▪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Lucida Sans" panose="020B0602030504020204" pitchFamily="34" charset="0"/>
                <a:cs typeface="Calibri" panose="020F0502020204030204" pitchFamily="34" charset="0"/>
              </a:rPr>
              <a:t>	Scope:	Pool and Physical Education Facilities improvements and modernization.</a:t>
            </a:r>
          </a:p>
          <a:p>
            <a:pPr>
              <a:tabLst>
                <a:tab pos="341313" algn="l"/>
                <a:tab pos="1717675" algn="l"/>
              </a:tabLst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Lucida Sans" panose="020B0602030504020204" pitchFamily="34" charset="0"/>
                <a:cs typeface="Calibri" panose="020F0502020204030204" pitchFamily="34" charset="0"/>
              </a:rPr>
              <a:t>		Includes energy and water efficiency improvements, pool filtration,</a:t>
            </a:r>
          </a:p>
          <a:p>
            <a:pPr>
              <a:tabLst>
                <a:tab pos="341313" algn="l"/>
                <a:tab pos="1717675" algn="l"/>
              </a:tabLst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Lucida Sans" panose="020B0602030504020204" pitchFamily="34" charset="0"/>
                <a:cs typeface="Calibri" panose="020F0502020204030204" pitchFamily="34" charset="0"/>
              </a:rPr>
              <a:t>		chemical treatment, lighting, lockers rooms and addition of all gender</a:t>
            </a:r>
          </a:p>
          <a:p>
            <a:pPr>
              <a:tabLst>
                <a:tab pos="341313" algn="l"/>
                <a:tab pos="1717675" algn="l"/>
              </a:tabLst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Lucida Sans" panose="020B0602030504020204" pitchFamily="34" charset="0"/>
                <a:cs typeface="Calibri" panose="020F0502020204030204" pitchFamily="34" charset="0"/>
              </a:rPr>
              <a:t>		neutral restrooms.</a:t>
            </a:r>
          </a:p>
          <a:p>
            <a:pPr>
              <a:tabLst>
                <a:tab pos="341313" algn="l"/>
              </a:tabLst>
            </a:pPr>
            <a:endParaRPr lang="en-US" sz="2800" dirty="0">
              <a:solidFill>
                <a:schemeClr val="accent2">
                  <a:lumMod val="50000"/>
                </a:schemeClr>
              </a:solidFill>
              <a:latin typeface="Lucida Sans" panose="020B0602030504020204" pitchFamily="34" charset="0"/>
              <a:cs typeface="Calibri" panose="020F0502020204030204" pitchFamily="34" charset="0"/>
            </a:endParaRPr>
          </a:p>
          <a:p>
            <a:pPr>
              <a:tabLst>
                <a:tab pos="341313" algn="l"/>
              </a:tabLst>
            </a:pPr>
            <a:endParaRPr lang="en-US" sz="2800" dirty="0">
              <a:solidFill>
                <a:schemeClr val="accent2">
                  <a:lumMod val="50000"/>
                </a:schemeClr>
              </a:solidFill>
              <a:latin typeface="Lucida Sans" panose="020B0602030504020204" pitchFamily="34" charset="0"/>
              <a:cs typeface="Calibri" panose="020F0502020204030204" pitchFamily="34" charset="0"/>
            </a:endParaRPr>
          </a:p>
          <a:p>
            <a:pPr>
              <a:tabLst>
                <a:tab pos="341313" algn="l"/>
              </a:tabLst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▪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Lucida Sans" panose="020B0602030504020204" pitchFamily="34" charset="0"/>
                <a:cs typeface="Calibri" panose="020F0502020204030204" pitchFamily="34" charset="0"/>
              </a:rPr>
              <a:t>	Design Team:  Loving &amp; Campos(Architects), College Athletics, Facilities and</a:t>
            </a:r>
          </a:p>
          <a:p>
            <a:pPr>
              <a:tabLst>
                <a:tab pos="341313" algn="l"/>
                <a:tab pos="2919413" algn="l"/>
              </a:tabLst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Lucida Sans" panose="020B0602030504020204" pitchFamily="34" charset="0"/>
                <a:cs typeface="Calibri" panose="020F0502020204030204" pitchFamily="34" charset="0"/>
              </a:rPr>
              <a:t>		Gilbane</a:t>
            </a:r>
          </a:p>
          <a:p>
            <a:pPr>
              <a:tabLst>
                <a:tab pos="341313" algn="l"/>
                <a:tab pos="1144588" algn="l"/>
                <a:tab pos="1487488" algn="l"/>
              </a:tabLst>
            </a:pPr>
            <a:endParaRPr lang="en-US" sz="2800" dirty="0">
              <a:solidFill>
                <a:schemeClr val="accent2">
                  <a:lumMod val="50000"/>
                </a:schemeClr>
              </a:solidFill>
              <a:latin typeface="Lucida Sans" panose="020B0602030504020204" pitchFamily="34" charset="0"/>
              <a:cs typeface="Calibri" panose="020F0502020204030204" pitchFamily="34" charset="0"/>
            </a:endParaRPr>
          </a:p>
          <a:p>
            <a:pPr>
              <a:tabLst>
                <a:tab pos="341313" algn="l"/>
                <a:tab pos="1144588" algn="l"/>
                <a:tab pos="1487488" algn="l"/>
              </a:tabLst>
            </a:pPr>
            <a:endParaRPr lang="en-US" sz="2800" dirty="0">
              <a:solidFill>
                <a:schemeClr val="accent2">
                  <a:lumMod val="50000"/>
                </a:schemeClr>
              </a:solidFill>
              <a:latin typeface="Lucida Sans" panose="020B0602030504020204" pitchFamily="34" charset="0"/>
              <a:cs typeface="Calibri" panose="020F0502020204030204" pitchFamily="34" charset="0"/>
            </a:endParaRPr>
          </a:p>
          <a:p>
            <a:pPr>
              <a:tabLst>
                <a:tab pos="341313" algn="l"/>
              </a:tabLst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▪	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Lucida Sans" panose="020B0602030504020204" pitchFamily="34" charset="0"/>
                <a:cs typeface="Calibri" panose="020F0502020204030204" pitchFamily="34" charset="0"/>
              </a:rPr>
              <a:t>Current Project Budget:  $16,519,600  </a:t>
            </a:r>
          </a:p>
          <a:p>
            <a:pPr>
              <a:tabLst>
                <a:tab pos="341313" algn="l"/>
              </a:tabLst>
            </a:pPr>
            <a:endParaRPr lang="en-US" sz="2800" dirty="0">
              <a:solidFill>
                <a:schemeClr val="accent2">
                  <a:lumMod val="50000"/>
                </a:schemeClr>
              </a:solidFill>
              <a:latin typeface="Lucida Sans" panose="020B0602030504020204" pitchFamily="34" charset="0"/>
              <a:cs typeface="Calibri" panose="020F0502020204030204" pitchFamily="34" charset="0"/>
            </a:endParaRPr>
          </a:p>
          <a:p>
            <a:pPr>
              <a:tabLst>
                <a:tab pos="341313" algn="l"/>
              </a:tabLst>
            </a:pPr>
            <a:endParaRPr lang="en-US" sz="2800" dirty="0">
              <a:solidFill>
                <a:schemeClr val="accent2">
                  <a:lumMod val="50000"/>
                </a:schemeClr>
              </a:solidFill>
              <a:latin typeface="Lucida Sans" panose="020B0602030504020204" pitchFamily="34" charset="0"/>
              <a:cs typeface="Calibri" panose="020F0502020204030204" pitchFamily="34" charset="0"/>
            </a:endParaRPr>
          </a:p>
          <a:p>
            <a:pPr>
              <a:tabLst>
                <a:tab pos="341313" algn="l"/>
                <a:tab pos="1828800" algn="l"/>
              </a:tabLst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▪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Lucida Sans" panose="020B0602030504020204" pitchFamily="34" charset="0"/>
                <a:cs typeface="Calibri" panose="020F0502020204030204" pitchFamily="34" charset="0"/>
              </a:rPr>
              <a:t>	Status:	Kick off meeting with College Athletics, Facilities, Gilbane,</a:t>
            </a:r>
          </a:p>
          <a:p>
            <a:pPr>
              <a:tabLst>
                <a:tab pos="341313" algn="l"/>
                <a:tab pos="1828800" algn="l"/>
              </a:tabLst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Lucida Sans" panose="020B0602030504020204" pitchFamily="34" charset="0"/>
                <a:cs typeface="Calibri" panose="020F0502020204030204" pitchFamily="34" charset="0"/>
              </a:rPr>
              <a:t>		Communications to be held on February 3 to discuss scope and budget.  </a:t>
            </a:r>
          </a:p>
          <a:p>
            <a:pPr>
              <a:tabLst>
                <a:tab pos="341313" algn="l"/>
              </a:tabLst>
            </a:pPr>
            <a:endParaRPr lang="en-US" sz="2800" dirty="0">
              <a:solidFill>
                <a:schemeClr val="accent2">
                  <a:lumMod val="50000"/>
                </a:schemeClr>
              </a:solidFill>
              <a:latin typeface="Lucida Sans" panose="020B0602030504020204" pitchFamily="34" charset="0"/>
              <a:cs typeface="Calibri" panose="020F0502020204030204" pitchFamily="34" charset="0"/>
            </a:endParaRPr>
          </a:p>
          <a:p>
            <a:pPr>
              <a:tabLst>
                <a:tab pos="341313" algn="l"/>
              </a:tabLst>
            </a:pPr>
            <a:endParaRPr lang="en-US" sz="2800" dirty="0">
              <a:solidFill>
                <a:schemeClr val="accent2">
                  <a:lumMod val="50000"/>
                </a:schemeClr>
              </a:solidFill>
              <a:latin typeface="Lucida Sans" panose="020B0602030504020204" pitchFamily="34" charset="0"/>
              <a:cs typeface="Calibri" panose="020F0502020204030204" pitchFamily="34" charset="0"/>
            </a:endParaRPr>
          </a:p>
          <a:p>
            <a:pPr>
              <a:tabLst>
                <a:tab pos="341313" algn="l"/>
              </a:tabLst>
            </a:pP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 </a:t>
            </a:r>
            <a:endParaRPr lang="en-US" sz="2400" dirty="0">
              <a:solidFill>
                <a:schemeClr val="accent2">
                  <a:lumMod val="50000"/>
                </a:schemeClr>
              </a:solidFill>
              <a:latin typeface="Lucida Sans" panose="020B0602030504020204" pitchFamily="34" charset="0"/>
              <a:cs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058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7F3F5C9-4577-4A5A-9407-C5A0CDEF8B98}"/>
              </a:ext>
            </a:extLst>
          </p:cNvPr>
          <p:cNvSpPr txBox="1"/>
          <p:nvPr/>
        </p:nvSpPr>
        <p:spPr>
          <a:xfrm>
            <a:off x="0" y="120079"/>
            <a:ext cx="15341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2">
                    <a:lumMod val="50000"/>
                  </a:schemeClr>
                </a:solidFill>
                <a:latin typeface="Lucida Sans" panose="020B0602030504020204" pitchFamily="34" charset="0"/>
              </a:rPr>
              <a:t> 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Lucida Sans" panose="020B0602030504020204" pitchFamily="34" charset="0"/>
              </a:rPr>
              <a:t>POOL AND PHYSICAL EDUCATION FACILITIES</a:t>
            </a:r>
          </a:p>
          <a:p>
            <a:endParaRPr lang="en-US" sz="4400" b="1" dirty="0">
              <a:solidFill>
                <a:schemeClr val="accent2">
                  <a:lumMod val="50000"/>
                </a:schemeClr>
              </a:solidFill>
              <a:latin typeface="Lucida Sans" panose="020B0602030504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915FC9F-099B-4794-97A0-74651E748253}"/>
              </a:ext>
            </a:extLst>
          </p:cNvPr>
          <p:cNvCxnSpPr>
            <a:cxnSpLocks/>
          </p:cNvCxnSpPr>
          <p:nvPr/>
        </p:nvCxnSpPr>
        <p:spPr>
          <a:xfrm>
            <a:off x="394676" y="1113561"/>
            <a:ext cx="14776900" cy="0"/>
          </a:xfrm>
          <a:prstGeom prst="line">
            <a:avLst/>
          </a:prstGeom>
          <a:ln w="57150">
            <a:solidFill>
              <a:schemeClr val="accent2">
                <a:lumMod val="5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5" name="Picture 4" descr="Graphical user interface, map&#10;&#10;Description automatically generated">
            <a:extLst>
              <a:ext uri="{FF2B5EF4-FFF2-40B4-BE49-F238E27FC236}">
                <a16:creationId xmlns:a16="http://schemas.microsoft.com/office/drawing/2014/main" id="{1682A5BC-7EE6-4010-AD38-FB57A65151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854" y="1673281"/>
            <a:ext cx="12251165" cy="783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06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7F3F5C9-4577-4A5A-9407-C5A0CDEF8B98}"/>
              </a:ext>
            </a:extLst>
          </p:cNvPr>
          <p:cNvSpPr txBox="1"/>
          <p:nvPr/>
        </p:nvSpPr>
        <p:spPr>
          <a:xfrm>
            <a:off x="0" y="120079"/>
            <a:ext cx="15341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2">
                    <a:lumMod val="50000"/>
                  </a:schemeClr>
                </a:solidFill>
                <a:latin typeface="Lucida Sans" panose="020B0602030504020204" pitchFamily="34" charset="0"/>
              </a:rPr>
              <a:t> 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Lucida Sans" panose="020B0602030504020204" pitchFamily="34" charset="0"/>
              </a:rPr>
              <a:t>POOL AND PHYSICAL EDUCATION FACILITIES</a:t>
            </a:r>
          </a:p>
          <a:p>
            <a:endParaRPr lang="en-US" sz="4400" b="1" dirty="0">
              <a:solidFill>
                <a:schemeClr val="accent2">
                  <a:lumMod val="50000"/>
                </a:schemeClr>
              </a:solidFill>
              <a:latin typeface="Lucida Sans" panose="020B0602030504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915FC9F-099B-4794-97A0-74651E748253}"/>
              </a:ext>
            </a:extLst>
          </p:cNvPr>
          <p:cNvCxnSpPr>
            <a:cxnSpLocks/>
          </p:cNvCxnSpPr>
          <p:nvPr/>
        </p:nvCxnSpPr>
        <p:spPr>
          <a:xfrm>
            <a:off x="394676" y="1113561"/>
            <a:ext cx="14776900" cy="0"/>
          </a:xfrm>
          <a:prstGeom prst="line">
            <a:avLst/>
          </a:prstGeom>
          <a:ln w="57150">
            <a:solidFill>
              <a:schemeClr val="accent2">
                <a:lumMod val="5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" name="Picture 2" descr="A picture containing sky, outdoor, ground, tennis&#10;&#10;Description automatically generated">
            <a:extLst>
              <a:ext uri="{FF2B5EF4-FFF2-40B4-BE49-F238E27FC236}">
                <a16:creationId xmlns:a16="http://schemas.microsoft.com/office/drawing/2014/main" id="{3F819B62-344E-444A-8916-2E72E7B73F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818" y="1690253"/>
            <a:ext cx="10455564" cy="7841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410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7F3F5C9-4577-4A5A-9407-C5A0CDEF8B98}"/>
              </a:ext>
            </a:extLst>
          </p:cNvPr>
          <p:cNvSpPr txBox="1"/>
          <p:nvPr/>
        </p:nvSpPr>
        <p:spPr>
          <a:xfrm>
            <a:off x="0" y="120079"/>
            <a:ext cx="15341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2">
                    <a:lumMod val="50000"/>
                  </a:schemeClr>
                </a:solidFill>
                <a:latin typeface="Lucida Sans" panose="020B0602030504020204" pitchFamily="34" charset="0"/>
              </a:rPr>
              <a:t> 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Lucida Sans" panose="020B0602030504020204" pitchFamily="34" charset="0"/>
              </a:rPr>
              <a:t>POOL AND PHYSICAL EDUCATION FACILITIES</a:t>
            </a:r>
          </a:p>
          <a:p>
            <a:endParaRPr lang="en-US" sz="4400" b="1" dirty="0">
              <a:solidFill>
                <a:schemeClr val="accent2">
                  <a:lumMod val="50000"/>
                </a:schemeClr>
              </a:solidFill>
              <a:latin typeface="Lucida Sans" panose="020B0602030504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915FC9F-099B-4794-97A0-74651E748253}"/>
              </a:ext>
            </a:extLst>
          </p:cNvPr>
          <p:cNvCxnSpPr>
            <a:cxnSpLocks/>
          </p:cNvCxnSpPr>
          <p:nvPr/>
        </p:nvCxnSpPr>
        <p:spPr>
          <a:xfrm>
            <a:off x="394676" y="1113561"/>
            <a:ext cx="14776900" cy="0"/>
          </a:xfrm>
          <a:prstGeom prst="line">
            <a:avLst/>
          </a:prstGeom>
          <a:ln w="57150">
            <a:solidFill>
              <a:schemeClr val="accent2">
                <a:lumMod val="5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5" name="Picture 4" descr="A picture containing sky, outdoor, ground, way&#10;&#10;Description automatically generated">
            <a:extLst>
              <a:ext uri="{FF2B5EF4-FFF2-40B4-BE49-F238E27FC236}">
                <a16:creationId xmlns:a16="http://schemas.microsoft.com/office/drawing/2014/main" id="{D9F9A0D9-5264-430B-BDA4-8DF5B6C6D1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818" y="1690252"/>
            <a:ext cx="10455564" cy="7841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773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7F3F5C9-4577-4A5A-9407-C5A0CDEF8B98}"/>
              </a:ext>
            </a:extLst>
          </p:cNvPr>
          <p:cNvSpPr txBox="1"/>
          <p:nvPr/>
        </p:nvSpPr>
        <p:spPr>
          <a:xfrm>
            <a:off x="0" y="120079"/>
            <a:ext cx="148797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accent2">
                    <a:lumMod val="50000"/>
                  </a:schemeClr>
                </a:solidFill>
                <a:latin typeface="Lucida Sans" panose="020B0602030504020204" pitchFamily="34" charset="0"/>
              </a:rPr>
              <a:t> 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Lucida Sans" panose="020B0602030504020204" pitchFamily="34" charset="0"/>
              </a:rPr>
              <a:t>DESIGN PROCESS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915FC9F-099B-4794-97A0-74651E748253}"/>
              </a:ext>
            </a:extLst>
          </p:cNvPr>
          <p:cNvCxnSpPr>
            <a:cxnSpLocks/>
          </p:cNvCxnSpPr>
          <p:nvPr/>
        </p:nvCxnSpPr>
        <p:spPr>
          <a:xfrm>
            <a:off x="394676" y="1113561"/>
            <a:ext cx="14776900" cy="0"/>
          </a:xfrm>
          <a:prstGeom prst="line">
            <a:avLst/>
          </a:prstGeom>
          <a:ln w="57150">
            <a:solidFill>
              <a:schemeClr val="accent2">
                <a:lumMod val="5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9FEFAE01-5156-4B50-95F6-C169210EC5DF}"/>
              </a:ext>
            </a:extLst>
          </p:cNvPr>
          <p:cNvSpPr txBox="1"/>
          <p:nvPr/>
        </p:nvSpPr>
        <p:spPr>
          <a:xfrm>
            <a:off x="0" y="4479645"/>
            <a:ext cx="15544800" cy="1107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341313" algn="l"/>
              </a:tabLst>
            </a:pPr>
            <a:r>
              <a:rPr lang="en-US" sz="66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MEASURE C AND G PROJECT</a:t>
            </a:r>
            <a:endParaRPr lang="en-US" sz="6600" dirty="0">
              <a:solidFill>
                <a:schemeClr val="accent2">
                  <a:lumMod val="50000"/>
                </a:schemeClr>
              </a:solidFill>
              <a:latin typeface="Lucida Sans" panose="020B0602030504020204" pitchFamily="34" charset="0"/>
              <a:cs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70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7F3F5C9-4577-4A5A-9407-C5A0CDEF8B98}"/>
              </a:ext>
            </a:extLst>
          </p:cNvPr>
          <p:cNvSpPr txBox="1"/>
          <p:nvPr/>
        </p:nvSpPr>
        <p:spPr>
          <a:xfrm>
            <a:off x="0" y="120079"/>
            <a:ext cx="153416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Lucida Sans" panose="020B0602030504020204" pitchFamily="34" charset="0"/>
              </a:rPr>
              <a:t> 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Lucida Sans" panose="020B0602030504020204" pitchFamily="34" charset="0"/>
              </a:rPr>
              <a:t>SUNNYVALE EDUCATION CENTER HVAC SYSTEM </a:t>
            </a:r>
          </a:p>
          <a:p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Lucida Sans" panose="020B0602030504020204" pitchFamily="34" charset="0"/>
              </a:rPr>
              <a:t> REPLACEMENT AND CLASSROOM RENOVATION</a:t>
            </a:r>
          </a:p>
          <a:p>
            <a:endParaRPr lang="en-US" sz="4400" b="1" dirty="0">
              <a:solidFill>
                <a:schemeClr val="accent2">
                  <a:lumMod val="50000"/>
                </a:schemeClr>
              </a:solidFill>
              <a:latin typeface="Lucida Sans" panose="020B0602030504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915FC9F-099B-4794-97A0-74651E748253}"/>
              </a:ext>
            </a:extLst>
          </p:cNvPr>
          <p:cNvCxnSpPr>
            <a:cxnSpLocks/>
          </p:cNvCxnSpPr>
          <p:nvPr/>
        </p:nvCxnSpPr>
        <p:spPr>
          <a:xfrm>
            <a:off x="394676" y="1455299"/>
            <a:ext cx="14776900" cy="0"/>
          </a:xfrm>
          <a:prstGeom prst="line">
            <a:avLst/>
          </a:prstGeom>
          <a:ln w="57150">
            <a:solidFill>
              <a:schemeClr val="accent2">
                <a:lumMod val="5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9FEFAE01-5156-4B50-95F6-C169210EC5DF}"/>
              </a:ext>
            </a:extLst>
          </p:cNvPr>
          <p:cNvSpPr txBox="1"/>
          <p:nvPr/>
        </p:nvSpPr>
        <p:spPr>
          <a:xfrm>
            <a:off x="394676" y="1773376"/>
            <a:ext cx="14776900" cy="86485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tabLst>
                <a:tab pos="341313" algn="l"/>
                <a:tab pos="1717675" algn="l"/>
              </a:tabLst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▪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Lucida Sans" panose="020B0602030504020204" pitchFamily="34" charset="0"/>
                <a:cs typeface="Calibri" panose="020F0502020204030204" pitchFamily="34" charset="0"/>
              </a:rPr>
              <a:t>	Scope:	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Lucida Sans" panose="020B0602030504020204" pitchFamily="34" charset="0"/>
              </a:rPr>
              <a:t>R</a:t>
            </a:r>
            <a:r>
              <a:rPr lang="en-US" sz="2800" b="0" i="0" dirty="0">
                <a:solidFill>
                  <a:schemeClr val="accent2">
                    <a:lumMod val="50000"/>
                  </a:schemeClr>
                </a:solidFill>
                <a:effectLst/>
                <a:latin typeface="Lucida Sans" panose="020B0602030504020204" pitchFamily="34" charset="0"/>
              </a:rPr>
              <a:t>eplace existing mechanical multi stack system with a new HVAC</a:t>
            </a:r>
          </a:p>
          <a:p>
            <a:pPr algn="l">
              <a:tabLst>
                <a:tab pos="341313" algn="l"/>
                <a:tab pos="1717675" algn="l"/>
              </a:tabLst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Lucida Sans" panose="020B0602030504020204" pitchFamily="34" charset="0"/>
              </a:rPr>
              <a:t>		s</a:t>
            </a:r>
            <a:r>
              <a:rPr lang="en-US" sz="2800" b="0" i="0" dirty="0">
                <a:solidFill>
                  <a:schemeClr val="accent2">
                    <a:lumMod val="50000"/>
                  </a:schemeClr>
                </a:solidFill>
                <a:effectLst/>
                <a:latin typeface="Lucida Sans" panose="020B0602030504020204" pitchFamily="34" charset="0"/>
              </a:rPr>
              <a:t>ystem including a new chiller, controls, and individual heating/cooling</a:t>
            </a:r>
          </a:p>
          <a:p>
            <a:pPr algn="l">
              <a:tabLst>
                <a:tab pos="341313" algn="l"/>
                <a:tab pos="1717675" algn="l"/>
              </a:tabLst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Lucida Sans" panose="020B0602030504020204" pitchFamily="34" charset="0"/>
              </a:rPr>
              <a:t>		</a:t>
            </a:r>
            <a:r>
              <a:rPr lang="en-US" sz="2800" b="0" i="0" dirty="0">
                <a:solidFill>
                  <a:schemeClr val="accent2">
                    <a:lumMod val="50000"/>
                  </a:schemeClr>
                </a:solidFill>
                <a:effectLst/>
                <a:latin typeface="Lucida Sans" panose="020B0602030504020204" pitchFamily="34" charset="0"/>
              </a:rPr>
              <a:t>units in each classroom to supplement the HVAC system. Modernize</a:t>
            </a:r>
          </a:p>
          <a:p>
            <a:pPr algn="l">
              <a:tabLst>
                <a:tab pos="341313" algn="l"/>
                <a:tab pos="1717675" algn="l"/>
              </a:tabLst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Lucida Sans" panose="020B0602030504020204" pitchFamily="34" charset="0"/>
              </a:rPr>
              <a:t>		</a:t>
            </a:r>
            <a:r>
              <a:rPr lang="en-US" sz="2800" b="0" i="0" dirty="0">
                <a:solidFill>
                  <a:schemeClr val="accent2">
                    <a:lumMod val="50000"/>
                  </a:schemeClr>
                </a:solidFill>
                <a:effectLst/>
                <a:latin typeface="Lucida Sans" panose="020B0602030504020204" pitchFamily="34" charset="0"/>
              </a:rPr>
              <a:t>classrooms to house new programs(Rad. Tech, Pharma. Tech and Resp.</a:t>
            </a:r>
          </a:p>
          <a:p>
            <a:pPr algn="l">
              <a:tabLst>
                <a:tab pos="341313" algn="l"/>
                <a:tab pos="1717675" algn="l"/>
              </a:tabLst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Lucida Sans" panose="020B0602030504020204" pitchFamily="34" charset="0"/>
              </a:rPr>
              <a:t>		</a:t>
            </a:r>
            <a:r>
              <a:rPr lang="en-US" sz="2800" b="0" i="0" dirty="0">
                <a:solidFill>
                  <a:schemeClr val="accent2">
                    <a:lumMod val="50000"/>
                  </a:schemeClr>
                </a:solidFill>
                <a:effectLst/>
                <a:latin typeface="Lucida Sans" panose="020B0602030504020204" pitchFamily="34" charset="0"/>
              </a:rPr>
              <a:t>Tech.) that are currently at Foothill College, but will be relocated to the</a:t>
            </a:r>
          </a:p>
          <a:p>
            <a:pPr algn="l">
              <a:tabLst>
                <a:tab pos="341313" algn="l"/>
                <a:tab pos="1717675" algn="l"/>
              </a:tabLst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Lucida Sans" panose="020B0602030504020204" pitchFamily="34" charset="0"/>
              </a:rPr>
              <a:t>		</a:t>
            </a:r>
            <a:r>
              <a:rPr lang="en-US" sz="2800" b="0" i="0" dirty="0">
                <a:solidFill>
                  <a:schemeClr val="accent2">
                    <a:lumMod val="50000"/>
                  </a:schemeClr>
                </a:solidFill>
                <a:effectLst/>
                <a:latin typeface="Lucida Sans" panose="020B0602030504020204" pitchFamily="34" charset="0"/>
              </a:rPr>
              <a:t>Sunnyvale Ed Center. </a:t>
            </a:r>
            <a:endParaRPr lang="en-US" sz="2800" dirty="0">
              <a:solidFill>
                <a:schemeClr val="accent2">
                  <a:lumMod val="50000"/>
                </a:schemeClr>
              </a:solidFill>
              <a:latin typeface="Lucida Sans" panose="020B0602030504020204" pitchFamily="34" charset="0"/>
              <a:cs typeface="Calibri" panose="020F0502020204030204" pitchFamily="34" charset="0"/>
            </a:endParaRPr>
          </a:p>
          <a:p>
            <a:pPr>
              <a:tabLst>
                <a:tab pos="341313" algn="l"/>
              </a:tabLst>
            </a:pPr>
            <a:endParaRPr lang="en-US" sz="2800" dirty="0">
              <a:solidFill>
                <a:schemeClr val="accent2">
                  <a:lumMod val="50000"/>
                </a:schemeClr>
              </a:solidFill>
              <a:latin typeface="Lucida Sans" panose="020B0602030504020204" pitchFamily="34" charset="0"/>
              <a:cs typeface="Calibri" panose="020F0502020204030204" pitchFamily="34" charset="0"/>
            </a:endParaRPr>
          </a:p>
          <a:p>
            <a:pPr>
              <a:tabLst>
                <a:tab pos="341313" algn="l"/>
                <a:tab pos="2919413" algn="l"/>
              </a:tabLst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▪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Lucida Sans" panose="020B0602030504020204" pitchFamily="34" charset="0"/>
                <a:cs typeface="Calibri" panose="020F0502020204030204" pitchFamily="34" charset="0"/>
              </a:rPr>
              <a:t>	Design Team:  PBK(Architects), Rad Tech., Pharma. Tech., Resp. Tech, Facilities</a:t>
            </a:r>
          </a:p>
          <a:p>
            <a:pPr>
              <a:tabLst>
                <a:tab pos="341313" algn="l"/>
                <a:tab pos="2919413" algn="l"/>
              </a:tabLst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Lucida Sans" panose="020B0602030504020204" pitchFamily="34" charset="0"/>
                <a:cs typeface="Calibri" panose="020F0502020204030204" pitchFamily="34" charset="0"/>
              </a:rPr>
              <a:t>		and Gilbane</a:t>
            </a:r>
          </a:p>
          <a:p>
            <a:pPr>
              <a:tabLst>
                <a:tab pos="341313" algn="l"/>
                <a:tab pos="1144588" algn="l"/>
                <a:tab pos="1487488" algn="l"/>
              </a:tabLst>
            </a:pPr>
            <a:endParaRPr lang="en-US" sz="2800" dirty="0">
              <a:solidFill>
                <a:schemeClr val="accent2">
                  <a:lumMod val="50000"/>
                </a:schemeClr>
              </a:solidFill>
              <a:latin typeface="Lucida Sans" panose="020B0602030504020204" pitchFamily="34" charset="0"/>
              <a:cs typeface="Calibri" panose="020F0502020204030204" pitchFamily="34" charset="0"/>
            </a:endParaRPr>
          </a:p>
          <a:p>
            <a:pPr>
              <a:tabLst>
                <a:tab pos="341313" algn="l"/>
                <a:tab pos="1144588" algn="l"/>
                <a:tab pos="1487488" algn="l"/>
              </a:tabLst>
            </a:pPr>
            <a:endParaRPr lang="en-US" sz="2800" dirty="0">
              <a:solidFill>
                <a:schemeClr val="accent2">
                  <a:lumMod val="50000"/>
                </a:schemeClr>
              </a:solidFill>
              <a:latin typeface="Lucida Sans" panose="020B0602030504020204" pitchFamily="34" charset="0"/>
              <a:cs typeface="Calibri" panose="020F0502020204030204" pitchFamily="34" charset="0"/>
            </a:endParaRPr>
          </a:p>
          <a:p>
            <a:pPr>
              <a:tabLst>
                <a:tab pos="341313" algn="l"/>
              </a:tabLst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▪	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Lucida Sans" panose="020B0602030504020204" pitchFamily="34" charset="0"/>
                <a:cs typeface="Calibri" panose="020F0502020204030204" pitchFamily="34" charset="0"/>
              </a:rPr>
              <a:t>Current Project Budget:  $12,000,000  </a:t>
            </a:r>
          </a:p>
          <a:p>
            <a:pPr>
              <a:tabLst>
                <a:tab pos="341313" algn="l"/>
              </a:tabLst>
            </a:pPr>
            <a:endParaRPr lang="en-US" sz="2800" dirty="0">
              <a:solidFill>
                <a:schemeClr val="accent2">
                  <a:lumMod val="50000"/>
                </a:schemeClr>
              </a:solidFill>
              <a:latin typeface="Lucida Sans" panose="020B0602030504020204" pitchFamily="34" charset="0"/>
              <a:cs typeface="Calibri" panose="020F0502020204030204" pitchFamily="34" charset="0"/>
            </a:endParaRPr>
          </a:p>
          <a:p>
            <a:pPr>
              <a:tabLst>
                <a:tab pos="341313" algn="l"/>
              </a:tabLst>
            </a:pPr>
            <a:endParaRPr lang="en-US" sz="2800" dirty="0">
              <a:solidFill>
                <a:schemeClr val="accent2">
                  <a:lumMod val="50000"/>
                </a:schemeClr>
              </a:solidFill>
              <a:latin typeface="Lucida Sans" panose="020B0602030504020204" pitchFamily="34" charset="0"/>
              <a:cs typeface="Calibri" panose="020F0502020204030204" pitchFamily="34" charset="0"/>
            </a:endParaRPr>
          </a:p>
          <a:p>
            <a:pPr>
              <a:tabLst>
                <a:tab pos="341313" algn="l"/>
                <a:tab pos="1828800" algn="l"/>
              </a:tabLst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▪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Lucida Sans" panose="020B0602030504020204" pitchFamily="34" charset="0"/>
                <a:cs typeface="Calibri" panose="020F0502020204030204" pitchFamily="34" charset="0"/>
              </a:rPr>
              <a:t>	Status:	Kick off meeting with Architect, various departments, and Facilities</a:t>
            </a:r>
          </a:p>
          <a:p>
            <a:pPr>
              <a:tabLst>
                <a:tab pos="341313" algn="l"/>
                <a:tab pos="1828800" algn="l"/>
              </a:tabLst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Lucida Sans" panose="020B0602030504020204" pitchFamily="34" charset="0"/>
                <a:cs typeface="Calibri" panose="020F0502020204030204" pitchFamily="34" charset="0"/>
              </a:rPr>
              <a:t>		held last November 2023.  Site Visits to Foothill in December, 2022.</a:t>
            </a:r>
          </a:p>
          <a:p>
            <a:pPr>
              <a:tabLst>
                <a:tab pos="341313" algn="l"/>
                <a:tab pos="1828800" algn="l"/>
              </a:tabLst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Lucida Sans" panose="020B0602030504020204" pitchFamily="34" charset="0"/>
                <a:cs typeface="Calibri" panose="020F0502020204030204" pitchFamily="34" charset="0"/>
              </a:rPr>
              <a:t>		Site visits to existing facilities to be held.    </a:t>
            </a:r>
          </a:p>
          <a:p>
            <a:pPr>
              <a:tabLst>
                <a:tab pos="341313" algn="l"/>
              </a:tabLst>
            </a:pPr>
            <a:endParaRPr lang="en-US" sz="2800" dirty="0">
              <a:solidFill>
                <a:schemeClr val="accent2">
                  <a:lumMod val="50000"/>
                </a:schemeClr>
              </a:solidFill>
              <a:latin typeface="Lucida Sans" panose="020B0602030504020204" pitchFamily="34" charset="0"/>
              <a:cs typeface="Calibri" panose="020F0502020204030204" pitchFamily="34" charset="0"/>
            </a:endParaRPr>
          </a:p>
          <a:p>
            <a:pPr>
              <a:tabLst>
                <a:tab pos="341313" algn="l"/>
              </a:tabLst>
            </a:pPr>
            <a:endParaRPr lang="en-US" sz="2800" dirty="0">
              <a:solidFill>
                <a:schemeClr val="accent2">
                  <a:lumMod val="50000"/>
                </a:schemeClr>
              </a:solidFill>
              <a:latin typeface="Lucida Sans" panose="020B0602030504020204" pitchFamily="34" charset="0"/>
              <a:cs typeface="Calibri" panose="020F0502020204030204" pitchFamily="34" charset="0"/>
            </a:endParaRPr>
          </a:p>
          <a:p>
            <a:pPr>
              <a:tabLst>
                <a:tab pos="341313" algn="l"/>
              </a:tabLst>
            </a:pP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 </a:t>
            </a:r>
            <a:endParaRPr lang="en-US" sz="2400" dirty="0">
              <a:solidFill>
                <a:schemeClr val="accent2">
                  <a:lumMod val="50000"/>
                </a:schemeClr>
              </a:solidFill>
              <a:latin typeface="Lucida Sans" panose="020B0602030504020204" pitchFamily="34" charset="0"/>
              <a:cs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5957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7F3F5C9-4577-4A5A-9407-C5A0CDEF8B98}"/>
              </a:ext>
            </a:extLst>
          </p:cNvPr>
          <p:cNvSpPr txBox="1"/>
          <p:nvPr/>
        </p:nvSpPr>
        <p:spPr>
          <a:xfrm>
            <a:off x="0" y="120079"/>
            <a:ext cx="153416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Lucida Sans" panose="020B0602030504020204" pitchFamily="34" charset="0"/>
              </a:rPr>
              <a:t> 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Lucida Sans" panose="020B0602030504020204" pitchFamily="34" charset="0"/>
              </a:rPr>
              <a:t>SUNNYVALE EDUCATION CENTER HVAC SYSTEM </a:t>
            </a:r>
          </a:p>
          <a:p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Lucida Sans" panose="020B0602030504020204" pitchFamily="34" charset="0"/>
              </a:rPr>
              <a:t> REPLACEMENT AND CLASSROOM RENOVATION</a:t>
            </a:r>
          </a:p>
          <a:p>
            <a:endParaRPr lang="en-US" sz="4400" b="1" dirty="0">
              <a:solidFill>
                <a:schemeClr val="accent2">
                  <a:lumMod val="50000"/>
                </a:schemeClr>
              </a:solidFill>
              <a:latin typeface="Lucida Sans" panose="020B0602030504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915FC9F-099B-4794-97A0-74651E748253}"/>
              </a:ext>
            </a:extLst>
          </p:cNvPr>
          <p:cNvCxnSpPr>
            <a:cxnSpLocks/>
          </p:cNvCxnSpPr>
          <p:nvPr/>
        </p:nvCxnSpPr>
        <p:spPr>
          <a:xfrm>
            <a:off x="394676" y="1455299"/>
            <a:ext cx="14776900" cy="0"/>
          </a:xfrm>
          <a:prstGeom prst="line">
            <a:avLst/>
          </a:prstGeom>
          <a:ln w="57150">
            <a:solidFill>
              <a:schemeClr val="accent2">
                <a:lumMod val="5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5" name="Picture 4" descr="A picture containing text, outdoor, sky, building&#10;&#10;Description automatically generated">
            <a:extLst>
              <a:ext uri="{FF2B5EF4-FFF2-40B4-BE49-F238E27FC236}">
                <a16:creationId xmlns:a16="http://schemas.microsoft.com/office/drawing/2014/main" id="{3FC7339B-F43A-4AF1-BEA1-5646F64B05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637" y="1764145"/>
            <a:ext cx="10689551" cy="801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470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7F3F5C9-4577-4A5A-9407-C5A0CDEF8B98}"/>
              </a:ext>
            </a:extLst>
          </p:cNvPr>
          <p:cNvSpPr txBox="1"/>
          <p:nvPr/>
        </p:nvSpPr>
        <p:spPr>
          <a:xfrm>
            <a:off x="0" y="120079"/>
            <a:ext cx="153416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Lucida Sans" panose="020B0602030504020204" pitchFamily="34" charset="0"/>
              </a:rPr>
              <a:t> 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Lucida Sans" panose="020B0602030504020204" pitchFamily="34" charset="0"/>
              </a:rPr>
              <a:t>SUNNYVALE EDUCATION CENTER HVAC SYSTEM </a:t>
            </a:r>
          </a:p>
          <a:p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Lucida Sans" panose="020B0602030504020204" pitchFamily="34" charset="0"/>
              </a:rPr>
              <a:t> REPLACEMENT AND CLASSROOM RENOVATION</a:t>
            </a:r>
          </a:p>
          <a:p>
            <a:endParaRPr lang="en-US" sz="4400" b="1" dirty="0">
              <a:solidFill>
                <a:schemeClr val="accent2">
                  <a:lumMod val="50000"/>
                </a:schemeClr>
              </a:solidFill>
              <a:latin typeface="Lucida Sans" panose="020B0602030504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915FC9F-099B-4794-97A0-74651E748253}"/>
              </a:ext>
            </a:extLst>
          </p:cNvPr>
          <p:cNvCxnSpPr>
            <a:cxnSpLocks/>
          </p:cNvCxnSpPr>
          <p:nvPr/>
        </p:nvCxnSpPr>
        <p:spPr>
          <a:xfrm>
            <a:off x="394676" y="1455299"/>
            <a:ext cx="14776900" cy="0"/>
          </a:xfrm>
          <a:prstGeom prst="line">
            <a:avLst/>
          </a:prstGeom>
          <a:ln w="57150">
            <a:solidFill>
              <a:schemeClr val="accent2">
                <a:lumMod val="5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" name="Picture 2" descr="A picture containing grass, outdoor, building, tree&#10;&#10;Description automatically generated">
            <a:extLst>
              <a:ext uri="{FF2B5EF4-FFF2-40B4-BE49-F238E27FC236}">
                <a16:creationId xmlns:a16="http://schemas.microsoft.com/office/drawing/2014/main" id="{E5457CFB-BFC9-4761-9149-70D32D81E5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873" y="1675244"/>
            <a:ext cx="10635673" cy="7976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578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7F3F5C9-4577-4A5A-9407-C5A0CDEF8B98}"/>
              </a:ext>
            </a:extLst>
          </p:cNvPr>
          <p:cNvSpPr txBox="1"/>
          <p:nvPr/>
        </p:nvSpPr>
        <p:spPr>
          <a:xfrm>
            <a:off x="64652" y="4479636"/>
            <a:ext cx="1534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Lucida Sans" panose="020B0602030504020204" pitchFamily="34" charset="0"/>
              </a:rPr>
              <a:t>QUESTIONS</a:t>
            </a:r>
            <a:endParaRPr lang="en-US" sz="4400" b="1" dirty="0">
              <a:solidFill>
                <a:schemeClr val="accent2">
                  <a:lumMod val="50000"/>
                </a:schemeClr>
              </a:solidFill>
              <a:latin typeface="Lucida Sans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60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7F3F5C9-4577-4A5A-9407-C5A0CDEF8B98}"/>
              </a:ext>
            </a:extLst>
          </p:cNvPr>
          <p:cNvSpPr txBox="1"/>
          <p:nvPr/>
        </p:nvSpPr>
        <p:spPr>
          <a:xfrm>
            <a:off x="0" y="120079"/>
            <a:ext cx="148797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accent2">
                    <a:lumMod val="50000"/>
                  </a:schemeClr>
                </a:solidFill>
                <a:latin typeface="Lucida Sans" panose="020B0602030504020204" pitchFamily="34" charset="0"/>
              </a:rPr>
              <a:t> 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Lucida Sans" panose="020B0602030504020204" pitchFamily="34" charset="0"/>
              </a:rPr>
              <a:t>MEASURE G – PROJECT LIST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915FC9F-099B-4794-97A0-74651E748253}"/>
              </a:ext>
            </a:extLst>
          </p:cNvPr>
          <p:cNvCxnSpPr>
            <a:cxnSpLocks/>
          </p:cNvCxnSpPr>
          <p:nvPr/>
        </p:nvCxnSpPr>
        <p:spPr>
          <a:xfrm>
            <a:off x="394676" y="1113561"/>
            <a:ext cx="14776900" cy="0"/>
          </a:xfrm>
          <a:prstGeom prst="line">
            <a:avLst/>
          </a:prstGeom>
          <a:ln w="57150">
            <a:solidFill>
              <a:schemeClr val="accent2">
                <a:lumMod val="5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F2D6C9DB-9610-497C-911D-4FA06EEBFF5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071" y="1439778"/>
            <a:ext cx="13134110" cy="8498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56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7F3F5C9-4577-4A5A-9407-C5A0CDEF8B98}"/>
              </a:ext>
            </a:extLst>
          </p:cNvPr>
          <p:cNvSpPr txBox="1"/>
          <p:nvPr/>
        </p:nvSpPr>
        <p:spPr>
          <a:xfrm>
            <a:off x="0" y="120079"/>
            <a:ext cx="148797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accent2">
                    <a:lumMod val="50000"/>
                  </a:schemeClr>
                </a:solidFill>
                <a:latin typeface="Lucida Sans" panose="020B0602030504020204" pitchFamily="34" charset="0"/>
              </a:rPr>
              <a:t> 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Lucida Sans" panose="020B0602030504020204" pitchFamily="34" charset="0"/>
              </a:rPr>
              <a:t>DESIGN PROCESS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915FC9F-099B-4794-97A0-74651E748253}"/>
              </a:ext>
            </a:extLst>
          </p:cNvPr>
          <p:cNvCxnSpPr>
            <a:cxnSpLocks/>
          </p:cNvCxnSpPr>
          <p:nvPr/>
        </p:nvCxnSpPr>
        <p:spPr>
          <a:xfrm>
            <a:off x="394676" y="1113561"/>
            <a:ext cx="14776900" cy="0"/>
          </a:xfrm>
          <a:prstGeom prst="line">
            <a:avLst/>
          </a:prstGeom>
          <a:ln w="57150">
            <a:solidFill>
              <a:schemeClr val="accent2">
                <a:lumMod val="5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9FEFAE01-5156-4B50-95F6-C169210EC5DF}"/>
              </a:ext>
            </a:extLst>
          </p:cNvPr>
          <p:cNvSpPr txBox="1"/>
          <p:nvPr/>
        </p:nvSpPr>
        <p:spPr>
          <a:xfrm>
            <a:off x="394676" y="1431644"/>
            <a:ext cx="14776900" cy="8494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341313" algn="l"/>
              </a:tabLst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▪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Lucida Sans" panose="020B0602030504020204" pitchFamily="34" charset="0"/>
                <a:cs typeface="Calibri" panose="020F0502020204030204" pitchFamily="34" charset="0"/>
              </a:rPr>
              <a:t>	Kick-off meeting scheduled after Board approval and Agreements executed. Who?</a:t>
            </a:r>
          </a:p>
          <a:p>
            <a:pPr>
              <a:tabLst>
                <a:tab pos="341313" algn="l"/>
              </a:tabLst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Lucida Sans" panose="020B0602030504020204" pitchFamily="34" charset="0"/>
                <a:cs typeface="Calibri" panose="020F0502020204030204" pitchFamily="34" charset="0"/>
              </a:rPr>
              <a:t>	What? When?</a:t>
            </a:r>
          </a:p>
          <a:p>
            <a:pPr>
              <a:tabLst>
                <a:tab pos="341313" algn="l"/>
              </a:tabLst>
            </a:pPr>
            <a:endParaRPr lang="en-US" sz="2800" dirty="0">
              <a:solidFill>
                <a:schemeClr val="accent2">
                  <a:lumMod val="50000"/>
                </a:schemeClr>
              </a:solidFill>
              <a:latin typeface="Lucida Sans" panose="020B0602030504020204" pitchFamily="34" charset="0"/>
              <a:cs typeface="Calibri" panose="020F0502020204030204" pitchFamily="34" charset="0"/>
            </a:endParaRPr>
          </a:p>
          <a:p>
            <a:pPr>
              <a:tabLst>
                <a:tab pos="341313" algn="l"/>
              </a:tabLst>
            </a:pPr>
            <a:endParaRPr lang="en-US" sz="2800" dirty="0">
              <a:solidFill>
                <a:schemeClr val="accent2">
                  <a:lumMod val="50000"/>
                </a:schemeClr>
              </a:solidFill>
              <a:latin typeface="Lucida Sans" panose="020B0602030504020204" pitchFamily="34" charset="0"/>
              <a:cs typeface="Calibri" panose="020F0502020204030204" pitchFamily="34" charset="0"/>
            </a:endParaRPr>
          </a:p>
          <a:p>
            <a:pPr>
              <a:tabLst>
                <a:tab pos="341313" algn="l"/>
              </a:tabLst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▪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Lucida Sans" panose="020B0602030504020204" pitchFamily="34" charset="0"/>
                <a:cs typeface="Calibri" panose="020F0502020204030204" pitchFamily="34" charset="0"/>
              </a:rPr>
              <a:t>	Who are the stakeholders?  Decision Makers vs. Input providers.</a:t>
            </a:r>
          </a:p>
          <a:p>
            <a:pPr>
              <a:lnSpc>
                <a:spcPct val="150000"/>
              </a:lnSpc>
              <a:tabLst>
                <a:tab pos="341313" algn="l"/>
                <a:tab pos="1144588" algn="l"/>
                <a:tab pos="1487488" algn="l"/>
              </a:tabLst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Lucida Sans" panose="020B0602030504020204" pitchFamily="34" charset="0"/>
                <a:cs typeface="Calibri" panose="020F0502020204030204" pitchFamily="34" charset="0"/>
              </a:rPr>
              <a:t>		•	Stakeholders – anyone who has an interest in the project.</a:t>
            </a:r>
          </a:p>
          <a:p>
            <a:pPr>
              <a:lnSpc>
                <a:spcPct val="150000"/>
              </a:lnSpc>
              <a:tabLst>
                <a:tab pos="341313" algn="l"/>
                <a:tab pos="1144588" algn="l"/>
                <a:tab pos="1487488" algn="l"/>
              </a:tabLst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Lucida Sans" panose="020B0602030504020204" pitchFamily="34" charset="0"/>
                <a:cs typeface="Calibri" panose="020F0502020204030204" pitchFamily="34" charset="0"/>
              </a:rPr>
              <a:t>		•	Decision Makers – Scope and Budget - Senior Leadership</a:t>
            </a:r>
          </a:p>
          <a:p>
            <a:pPr>
              <a:lnSpc>
                <a:spcPct val="150000"/>
              </a:lnSpc>
              <a:tabLst>
                <a:tab pos="341313" algn="l"/>
                <a:tab pos="1144588" algn="l"/>
                <a:tab pos="1487488" algn="l"/>
              </a:tabLst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Lucida Sans" panose="020B0602030504020204" pitchFamily="34" charset="0"/>
                <a:cs typeface="Calibri" panose="020F0502020204030204" pitchFamily="34" charset="0"/>
              </a:rPr>
              <a:t>		•	Input Providers – Influences the Decision Makers – Faculty, Students,</a:t>
            </a:r>
          </a:p>
          <a:p>
            <a:pPr>
              <a:tabLst>
                <a:tab pos="341313" algn="l"/>
                <a:tab pos="1144588" algn="l"/>
                <a:tab pos="1487488" algn="l"/>
              </a:tabLst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Lucida Sans" panose="020B0602030504020204" pitchFamily="34" charset="0"/>
                <a:cs typeface="Calibri" panose="020F0502020204030204" pitchFamily="34" charset="0"/>
              </a:rPr>
              <a:t>			Outside Community</a:t>
            </a:r>
          </a:p>
          <a:p>
            <a:pPr>
              <a:tabLst>
                <a:tab pos="341313" algn="l"/>
                <a:tab pos="1144588" algn="l"/>
                <a:tab pos="1487488" algn="l"/>
              </a:tabLst>
            </a:pPr>
            <a:endParaRPr lang="en-US" sz="2800" dirty="0">
              <a:solidFill>
                <a:schemeClr val="accent2">
                  <a:lumMod val="50000"/>
                </a:schemeClr>
              </a:solidFill>
              <a:latin typeface="Lucida Sans" panose="020B0602030504020204" pitchFamily="34" charset="0"/>
              <a:cs typeface="Calibri" panose="020F0502020204030204" pitchFamily="34" charset="0"/>
            </a:endParaRPr>
          </a:p>
          <a:p>
            <a:pPr>
              <a:tabLst>
                <a:tab pos="341313" algn="l"/>
                <a:tab pos="1144588" algn="l"/>
                <a:tab pos="1487488" algn="l"/>
              </a:tabLst>
            </a:pPr>
            <a:endParaRPr lang="en-US" sz="2800" dirty="0">
              <a:solidFill>
                <a:schemeClr val="accent2">
                  <a:lumMod val="50000"/>
                </a:schemeClr>
              </a:solidFill>
              <a:latin typeface="Lucida Sans" panose="020B0602030504020204" pitchFamily="34" charset="0"/>
              <a:cs typeface="Calibri" panose="020F0502020204030204" pitchFamily="34" charset="0"/>
            </a:endParaRPr>
          </a:p>
          <a:p>
            <a:pPr>
              <a:tabLst>
                <a:tab pos="341313" algn="l"/>
              </a:tabLst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▪	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Lucida Sans" panose="020B0602030504020204" pitchFamily="34" charset="0"/>
                <a:cs typeface="Calibri" panose="020F0502020204030204" pitchFamily="34" charset="0"/>
              </a:rPr>
              <a:t>What is District goals of the project and confirmation of the budget.</a:t>
            </a:r>
          </a:p>
          <a:p>
            <a:pPr>
              <a:tabLst>
                <a:tab pos="341313" algn="l"/>
              </a:tabLst>
            </a:pPr>
            <a:endParaRPr lang="en-US" sz="2800" dirty="0">
              <a:solidFill>
                <a:schemeClr val="accent2">
                  <a:lumMod val="50000"/>
                </a:schemeClr>
              </a:solidFill>
              <a:latin typeface="Lucida Sans" panose="020B0602030504020204" pitchFamily="34" charset="0"/>
              <a:cs typeface="Calibri" panose="020F0502020204030204" pitchFamily="34" charset="0"/>
            </a:endParaRPr>
          </a:p>
          <a:p>
            <a:pPr>
              <a:tabLst>
                <a:tab pos="341313" algn="l"/>
              </a:tabLst>
            </a:pPr>
            <a:endParaRPr lang="en-US" sz="2800" dirty="0">
              <a:solidFill>
                <a:schemeClr val="accent2">
                  <a:lumMod val="50000"/>
                </a:schemeClr>
              </a:solidFill>
              <a:latin typeface="Lucida Sans" panose="020B0602030504020204" pitchFamily="34" charset="0"/>
              <a:cs typeface="Calibri" panose="020F0502020204030204" pitchFamily="34" charset="0"/>
            </a:endParaRPr>
          </a:p>
          <a:p>
            <a:pPr>
              <a:tabLst>
                <a:tab pos="341313" algn="l"/>
              </a:tabLst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▪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Lucida Sans" panose="020B0602030504020204" pitchFamily="34" charset="0"/>
                <a:cs typeface="Calibri" panose="020F0502020204030204" pitchFamily="34" charset="0"/>
              </a:rPr>
              <a:t>	When is the anticipated completion?</a:t>
            </a:r>
          </a:p>
          <a:p>
            <a:pPr>
              <a:tabLst>
                <a:tab pos="341313" algn="l"/>
              </a:tabLst>
            </a:pPr>
            <a:endParaRPr lang="en-US" sz="2800" dirty="0">
              <a:solidFill>
                <a:schemeClr val="accent2">
                  <a:lumMod val="50000"/>
                </a:schemeClr>
              </a:solidFill>
              <a:latin typeface="Lucida Sans" panose="020B0602030504020204" pitchFamily="34" charset="0"/>
              <a:cs typeface="Calibri" panose="020F0502020204030204" pitchFamily="34" charset="0"/>
            </a:endParaRPr>
          </a:p>
          <a:p>
            <a:pPr>
              <a:tabLst>
                <a:tab pos="341313" algn="l"/>
              </a:tabLst>
            </a:pPr>
            <a:endParaRPr lang="en-US" sz="2800" dirty="0">
              <a:solidFill>
                <a:schemeClr val="accent2">
                  <a:lumMod val="50000"/>
                </a:schemeClr>
              </a:solidFill>
              <a:latin typeface="Lucida Sans" panose="020B0602030504020204" pitchFamily="34" charset="0"/>
              <a:cs typeface="Calibri" panose="020F0502020204030204" pitchFamily="34" charset="0"/>
            </a:endParaRPr>
          </a:p>
          <a:p>
            <a:pPr>
              <a:tabLst>
                <a:tab pos="341313" algn="l"/>
              </a:tabLst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Lucida Sans" panose="020B0602030504020204" pitchFamily="34" charset="0"/>
                <a:cs typeface="Calibri" panose="020F0502020204030204" pitchFamily="34" charset="0"/>
              </a:rPr>
              <a:t>▪	Communication through periodic updates.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 </a:t>
            </a:r>
            <a:endParaRPr lang="en-US" sz="2400" dirty="0">
              <a:solidFill>
                <a:schemeClr val="accent2">
                  <a:lumMod val="50000"/>
                </a:schemeClr>
              </a:solidFill>
              <a:latin typeface="Lucida Sans" panose="020B0602030504020204" pitchFamily="34" charset="0"/>
              <a:cs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3767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7F3F5C9-4577-4A5A-9407-C5A0CDEF8B98}"/>
              </a:ext>
            </a:extLst>
          </p:cNvPr>
          <p:cNvSpPr txBox="1"/>
          <p:nvPr/>
        </p:nvSpPr>
        <p:spPr>
          <a:xfrm>
            <a:off x="0" y="120079"/>
            <a:ext cx="148797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accent2">
                    <a:lumMod val="50000"/>
                  </a:schemeClr>
                </a:solidFill>
                <a:latin typeface="Lucida Sans" panose="020B0602030504020204" pitchFamily="34" charset="0"/>
              </a:rPr>
              <a:t> 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Lucida Sans" panose="020B0602030504020204" pitchFamily="34" charset="0"/>
              </a:rPr>
              <a:t>DESIGN PROCESS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915FC9F-099B-4794-97A0-74651E748253}"/>
              </a:ext>
            </a:extLst>
          </p:cNvPr>
          <p:cNvCxnSpPr>
            <a:cxnSpLocks/>
          </p:cNvCxnSpPr>
          <p:nvPr/>
        </p:nvCxnSpPr>
        <p:spPr>
          <a:xfrm>
            <a:off x="394676" y="1113561"/>
            <a:ext cx="14776900" cy="0"/>
          </a:xfrm>
          <a:prstGeom prst="line">
            <a:avLst/>
          </a:prstGeom>
          <a:ln w="57150">
            <a:solidFill>
              <a:schemeClr val="accent2">
                <a:lumMod val="5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9FEFAE01-5156-4B50-95F6-C169210EC5DF}"/>
              </a:ext>
            </a:extLst>
          </p:cNvPr>
          <p:cNvSpPr txBox="1"/>
          <p:nvPr/>
        </p:nvSpPr>
        <p:spPr>
          <a:xfrm>
            <a:off x="0" y="4479646"/>
            <a:ext cx="151715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341313" algn="l"/>
              </a:tabLst>
            </a:pPr>
            <a:r>
              <a:rPr lang="en-US" sz="66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MEASURE G PROJECTS</a:t>
            </a:r>
            <a:endParaRPr lang="en-US" sz="6600" dirty="0">
              <a:solidFill>
                <a:schemeClr val="accent2">
                  <a:lumMod val="50000"/>
                </a:schemeClr>
              </a:solidFill>
              <a:latin typeface="Lucida Sans" panose="020B0602030504020204" pitchFamily="34" charset="0"/>
              <a:cs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234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7F3F5C9-4577-4A5A-9407-C5A0CDEF8B98}"/>
              </a:ext>
            </a:extLst>
          </p:cNvPr>
          <p:cNvSpPr txBox="1"/>
          <p:nvPr/>
        </p:nvSpPr>
        <p:spPr>
          <a:xfrm>
            <a:off x="0" y="120079"/>
            <a:ext cx="148797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accent2">
                    <a:lumMod val="50000"/>
                  </a:schemeClr>
                </a:solidFill>
                <a:latin typeface="Lucida Sans" panose="020B0602030504020204" pitchFamily="34" charset="0"/>
              </a:rPr>
              <a:t> 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Lucida Sans" panose="020B0602030504020204" pitchFamily="34" charset="0"/>
              </a:rPr>
              <a:t>UPGRADE RESTROOMS TO ALL GENDER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915FC9F-099B-4794-97A0-74651E748253}"/>
              </a:ext>
            </a:extLst>
          </p:cNvPr>
          <p:cNvCxnSpPr>
            <a:cxnSpLocks/>
          </p:cNvCxnSpPr>
          <p:nvPr/>
        </p:nvCxnSpPr>
        <p:spPr>
          <a:xfrm>
            <a:off x="394676" y="1113561"/>
            <a:ext cx="14776900" cy="0"/>
          </a:xfrm>
          <a:prstGeom prst="line">
            <a:avLst/>
          </a:prstGeom>
          <a:ln w="57150">
            <a:solidFill>
              <a:schemeClr val="accent2">
                <a:lumMod val="5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9FEFAE01-5156-4B50-95F6-C169210EC5DF}"/>
              </a:ext>
            </a:extLst>
          </p:cNvPr>
          <p:cNvSpPr txBox="1"/>
          <p:nvPr/>
        </p:nvSpPr>
        <p:spPr>
          <a:xfrm>
            <a:off x="394676" y="1625600"/>
            <a:ext cx="14776900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341313" algn="l"/>
                <a:tab pos="1652588" algn="l"/>
              </a:tabLst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▪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Lucida Sans" panose="020B0602030504020204" pitchFamily="34" charset="0"/>
                <a:cs typeface="Calibri" panose="020F0502020204030204" pitchFamily="34" charset="0"/>
              </a:rPr>
              <a:t>	Scope:	Upgrade and renovate restroom facilities, includes gender neutral</a:t>
            </a:r>
          </a:p>
          <a:p>
            <a:pPr>
              <a:tabLst>
                <a:tab pos="341313" algn="l"/>
                <a:tab pos="1652588" algn="l"/>
              </a:tabLst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Lucida Sans" panose="020B0602030504020204" pitchFamily="34" charset="0"/>
                <a:cs typeface="Calibri" panose="020F0502020204030204" pitchFamily="34" charset="0"/>
              </a:rPr>
              <a:t>		additions and accessibility compliance (ADA) improvements, to support</a:t>
            </a:r>
          </a:p>
          <a:p>
            <a:pPr>
              <a:tabLst>
                <a:tab pos="341313" algn="l"/>
                <a:tab pos="1652588" algn="l"/>
              </a:tabLst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Lucida Sans" panose="020B0602030504020204" pitchFamily="34" charset="0"/>
                <a:cs typeface="Calibri" panose="020F0502020204030204" pitchFamily="34" charset="0"/>
              </a:rPr>
              <a:t>		college’s equity initiative. </a:t>
            </a:r>
          </a:p>
          <a:p>
            <a:pPr>
              <a:tabLst>
                <a:tab pos="341313" algn="l"/>
              </a:tabLst>
            </a:pPr>
            <a:endParaRPr lang="en-US" sz="2800" dirty="0">
              <a:solidFill>
                <a:schemeClr val="accent2">
                  <a:lumMod val="50000"/>
                </a:schemeClr>
              </a:solidFill>
              <a:latin typeface="Lucida Sans" panose="020B0602030504020204" pitchFamily="34" charset="0"/>
              <a:cs typeface="Calibri" panose="020F0502020204030204" pitchFamily="34" charset="0"/>
            </a:endParaRPr>
          </a:p>
          <a:p>
            <a:pPr>
              <a:tabLst>
                <a:tab pos="341313" algn="l"/>
              </a:tabLst>
            </a:pPr>
            <a:endParaRPr lang="en-US" sz="2800" dirty="0">
              <a:solidFill>
                <a:schemeClr val="accent2">
                  <a:lumMod val="50000"/>
                </a:schemeClr>
              </a:solidFill>
              <a:latin typeface="Lucida Sans" panose="020B0602030504020204" pitchFamily="34" charset="0"/>
              <a:cs typeface="Calibri" panose="020F0502020204030204" pitchFamily="34" charset="0"/>
            </a:endParaRPr>
          </a:p>
          <a:p>
            <a:pPr>
              <a:tabLst>
                <a:tab pos="341313" algn="l"/>
                <a:tab pos="2973388" algn="l"/>
              </a:tabLst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▪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Lucida Sans" panose="020B0602030504020204" pitchFamily="34" charset="0"/>
                <a:cs typeface="Calibri" panose="020F0502020204030204" pitchFamily="34" charset="0"/>
              </a:rPr>
              <a:t>	Design Team:	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Lucida Sans" panose="020B0602030504020204" pitchFamily="34" charset="0"/>
                <a:cs typeface="Calibri" panose="020F0502020204030204" pitchFamily="34" charset="0"/>
              </a:rPr>
              <a:t>Stienberg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Lucida Sans" panose="020B0602030504020204" pitchFamily="34" charset="0"/>
                <a:cs typeface="Calibri" panose="020F0502020204030204" pitchFamily="34" charset="0"/>
              </a:rPr>
              <a:t> Hart (Architects), College, Facilities and Gilbane</a:t>
            </a:r>
          </a:p>
          <a:p>
            <a:pPr>
              <a:tabLst>
                <a:tab pos="341313" algn="l"/>
                <a:tab pos="1144588" algn="l"/>
                <a:tab pos="1487488" algn="l"/>
              </a:tabLst>
            </a:pPr>
            <a:endParaRPr lang="en-US" sz="2800" dirty="0">
              <a:solidFill>
                <a:schemeClr val="accent2">
                  <a:lumMod val="50000"/>
                </a:schemeClr>
              </a:solidFill>
              <a:latin typeface="Lucida Sans" panose="020B0602030504020204" pitchFamily="34" charset="0"/>
              <a:cs typeface="Calibri" panose="020F0502020204030204" pitchFamily="34" charset="0"/>
            </a:endParaRPr>
          </a:p>
          <a:p>
            <a:pPr>
              <a:tabLst>
                <a:tab pos="341313" algn="l"/>
                <a:tab pos="1144588" algn="l"/>
                <a:tab pos="1487488" algn="l"/>
              </a:tabLst>
            </a:pPr>
            <a:endParaRPr lang="en-US" sz="2800" dirty="0">
              <a:solidFill>
                <a:schemeClr val="accent2">
                  <a:lumMod val="50000"/>
                </a:schemeClr>
              </a:solidFill>
              <a:latin typeface="Lucida Sans" panose="020B0602030504020204" pitchFamily="34" charset="0"/>
              <a:cs typeface="Calibri" panose="020F0502020204030204" pitchFamily="34" charset="0"/>
            </a:endParaRPr>
          </a:p>
          <a:p>
            <a:pPr>
              <a:tabLst>
                <a:tab pos="341313" algn="l"/>
              </a:tabLst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▪	Current 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Lucida Sans" panose="020B0602030504020204" pitchFamily="34" charset="0"/>
                <a:cs typeface="Calibri" panose="020F0502020204030204" pitchFamily="34" charset="0"/>
              </a:rPr>
              <a:t>Project Budget:  $1,409,795 (Original Budget $688,300)</a:t>
            </a:r>
          </a:p>
          <a:p>
            <a:pPr>
              <a:tabLst>
                <a:tab pos="341313" algn="l"/>
              </a:tabLst>
            </a:pPr>
            <a:endParaRPr lang="en-US" sz="2800" dirty="0">
              <a:solidFill>
                <a:schemeClr val="accent2">
                  <a:lumMod val="50000"/>
                </a:schemeClr>
              </a:solidFill>
              <a:latin typeface="Lucida Sans" panose="020B0602030504020204" pitchFamily="34" charset="0"/>
              <a:cs typeface="Calibri" panose="020F0502020204030204" pitchFamily="34" charset="0"/>
            </a:endParaRPr>
          </a:p>
          <a:p>
            <a:pPr>
              <a:tabLst>
                <a:tab pos="341313" algn="l"/>
              </a:tabLst>
            </a:pPr>
            <a:endParaRPr lang="en-US" sz="2800" dirty="0">
              <a:solidFill>
                <a:schemeClr val="accent2">
                  <a:lumMod val="50000"/>
                </a:schemeClr>
              </a:solidFill>
              <a:latin typeface="Lucida Sans" panose="020B0602030504020204" pitchFamily="34" charset="0"/>
              <a:cs typeface="Calibri" panose="020F0502020204030204" pitchFamily="34" charset="0"/>
            </a:endParaRPr>
          </a:p>
          <a:p>
            <a:pPr>
              <a:tabLst>
                <a:tab pos="341313" algn="l"/>
              </a:tabLst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▪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Lucida Sans" panose="020B0602030504020204" pitchFamily="34" charset="0"/>
                <a:cs typeface="Calibri" panose="020F0502020204030204" pitchFamily="34" charset="0"/>
              </a:rPr>
              <a:t>	Status:  Division of the State Architect’s Office (DSA) Submittal February, 2023 </a:t>
            </a:r>
          </a:p>
          <a:p>
            <a:pPr>
              <a:tabLst>
                <a:tab pos="341313" algn="l"/>
              </a:tabLst>
            </a:pPr>
            <a:endParaRPr lang="en-US" sz="2800" dirty="0">
              <a:solidFill>
                <a:schemeClr val="accent2">
                  <a:lumMod val="50000"/>
                </a:schemeClr>
              </a:solidFill>
              <a:latin typeface="Lucida Sans" panose="020B0602030504020204" pitchFamily="34" charset="0"/>
              <a:cs typeface="Calibri" panose="020F0502020204030204" pitchFamily="34" charset="0"/>
            </a:endParaRPr>
          </a:p>
          <a:p>
            <a:pPr>
              <a:tabLst>
                <a:tab pos="341313" algn="l"/>
              </a:tabLst>
            </a:pPr>
            <a:endParaRPr lang="en-US" sz="2800" dirty="0">
              <a:solidFill>
                <a:schemeClr val="accent2">
                  <a:lumMod val="50000"/>
                </a:schemeClr>
              </a:solidFill>
              <a:latin typeface="Lucida Sans" panose="020B0602030504020204" pitchFamily="34" charset="0"/>
              <a:cs typeface="Calibri" panose="020F0502020204030204" pitchFamily="34" charset="0"/>
            </a:endParaRPr>
          </a:p>
          <a:p>
            <a:pPr>
              <a:tabLst>
                <a:tab pos="341313" algn="l"/>
              </a:tabLst>
            </a:pP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 </a:t>
            </a:r>
            <a:endParaRPr lang="en-US" sz="2400" dirty="0">
              <a:solidFill>
                <a:schemeClr val="accent2">
                  <a:lumMod val="50000"/>
                </a:schemeClr>
              </a:solidFill>
              <a:latin typeface="Lucida Sans" panose="020B0602030504020204" pitchFamily="34" charset="0"/>
              <a:cs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613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7F3F5C9-4577-4A5A-9407-C5A0CDEF8B98}"/>
              </a:ext>
            </a:extLst>
          </p:cNvPr>
          <p:cNvSpPr txBox="1"/>
          <p:nvPr/>
        </p:nvSpPr>
        <p:spPr>
          <a:xfrm>
            <a:off x="0" y="120079"/>
            <a:ext cx="148797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accent2">
                    <a:lumMod val="50000"/>
                  </a:schemeClr>
                </a:solidFill>
                <a:latin typeface="Lucida Sans" panose="020B0602030504020204" pitchFamily="34" charset="0"/>
              </a:rPr>
              <a:t> 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Lucida Sans" panose="020B0602030504020204" pitchFamily="34" charset="0"/>
              </a:rPr>
              <a:t>UPGRADE RESTROOMS TO ALL GENDER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915FC9F-099B-4794-97A0-74651E748253}"/>
              </a:ext>
            </a:extLst>
          </p:cNvPr>
          <p:cNvCxnSpPr>
            <a:cxnSpLocks/>
          </p:cNvCxnSpPr>
          <p:nvPr/>
        </p:nvCxnSpPr>
        <p:spPr>
          <a:xfrm>
            <a:off x="394676" y="1113561"/>
            <a:ext cx="14776900" cy="0"/>
          </a:xfrm>
          <a:prstGeom prst="line">
            <a:avLst/>
          </a:prstGeom>
          <a:ln w="57150">
            <a:solidFill>
              <a:schemeClr val="accent2">
                <a:lumMod val="5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25B8C903-7191-44B0-9098-BCC996B633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926" y="1447919"/>
            <a:ext cx="10058400" cy="8358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411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7F3F5C9-4577-4A5A-9407-C5A0CDEF8B98}"/>
              </a:ext>
            </a:extLst>
          </p:cNvPr>
          <p:cNvSpPr txBox="1"/>
          <p:nvPr/>
        </p:nvSpPr>
        <p:spPr>
          <a:xfrm>
            <a:off x="0" y="120079"/>
            <a:ext cx="148797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accent2">
                    <a:lumMod val="50000"/>
                  </a:schemeClr>
                </a:solidFill>
                <a:latin typeface="Lucida Sans" panose="020B0602030504020204" pitchFamily="34" charset="0"/>
              </a:rPr>
              <a:t> 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Lucida Sans" panose="020B0602030504020204" pitchFamily="34" charset="0"/>
              </a:rPr>
              <a:t>UPGRADE RESTROOMS TO ALL GENDER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915FC9F-099B-4794-97A0-74651E748253}"/>
              </a:ext>
            </a:extLst>
          </p:cNvPr>
          <p:cNvCxnSpPr>
            <a:cxnSpLocks/>
          </p:cNvCxnSpPr>
          <p:nvPr/>
        </p:nvCxnSpPr>
        <p:spPr>
          <a:xfrm>
            <a:off x="394676" y="1113561"/>
            <a:ext cx="14776900" cy="0"/>
          </a:xfrm>
          <a:prstGeom prst="line">
            <a:avLst/>
          </a:prstGeom>
          <a:ln w="57150">
            <a:solidFill>
              <a:schemeClr val="accent2">
                <a:lumMod val="5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7" name="Picture 6" descr="Diagram, engineering drawing&#10;&#10;Description automatically generated">
            <a:extLst>
              <a:ext uri="{FF2B5EF4-FFF2-40B4-BE49-F238E27FC236}">
                <a16:creationId xmlns:a16="http://schemas.microsoft.com/office/drawing/2014/main" id="{E53D6CA6-7D95-42B4-A006-557EE41496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33" y="1572466"/>
            <a:ext cx="7020347" cy="8170985"/>
          </a:xfrm>
          <a:prstGeom prst="rect">
            <a:avLst/>
          </a:prstGeom>
        </p:spPr>
      </p:pic>
      <p:pic>
        <p:nvPicPr>
          <p:cNvPr id="8" name="Picture 7" descr="A picture containing floor, indoor, ceiling, room&#10;&#10;Description automatically generated">
            <a:extLst>
              <a:ext uri="{FF2B5EF4-FFF2-40B4-BE49-F238E27FC236}">
                <a16:creationId xmlns:a16="http://schemas.microsoft.com/office/drawing/2014/main" id="{3EB7D87B-C55F-499A-9BEF-61304662DD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830" y="2773186"/>
            <a:ext cx="7475284" cy="5606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7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7F3F5C9-4577-4A5A-9407-C5A0CDEF8B98}"/>
              </a:ext>
            </a:extLst>
          </p:cNvPr>
          <p:cNvSpPr txBox="1"/>
          <p:nvPr/>
        </p:nvSpPr>
        <p:spPr>
          <a:xfrm>
            <a:off x="0" y="120079"/>
            <a:ext cx="148797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accent2">
                    <a:lumMod val="50000"/>
                  </a:schemeClr>
                </a:solidFill>
                <a:latin typeface="Lucida Sans" panose="020B0602030504020204" pitchFamily="34" charset="0"/>
              </a:rPr>
              <a:t> 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Lucida Sans" panose="020B0602030504020204" pitchFamily="34" charset="0"/>
              </a:rPr>
              <a:t>UPGRADE RESTROOMS TO ALL GENDER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915FC9F-099B-4794-97A0-74651E748253}"/>
              </a:ext>
            </a:extLst>
          </p:cNvPr>
          <p:cNvCxnSpPr>
            <a:cxnSpLocks/>
          </p:cNvCxnSpPr>
          <p:nvPr/>
        </p:nvCxnSpPr>
        <p:spPr>
          <a:xfrm>
            <a:off x="394676" y="1113561"/>
            <a:ext cx="14776900" cy="0"/>
          </a:xfrm>
          <a:prstGeom prst="line">
            <a:avLst/>
          </a:prstGeom>
          <a:ln w="57150">
            <a:solidFill>
              <a:schemeClr val="accent2">
                <a:lumMod val="5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9" name="Picture 8" descr="Diagram, engineering drawing&#10;&#10;Description automatically generated">
            <a:extLst>
              <a:ext uri="{FF2B5EF4-FFF2-40B4-BE49-F238E27FC236}">
                <a16:creationId xmlns:a16="http://schemas.microsoft.com/office/drawing/2014/main" id="{22F1A423-81EC-4F68-823A-CE3F2CB3FA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76" y="1548905"/>
            <a:ext cx="5751384" cy="5500811"/>
          </a:xfrm>
          <a:prstGeom prst="rect">
            <a:avLst/>
          </a:prstGeom>
        </p:spPr>
      </p:pic>
      <p:pic>
        <p:nvPicPr>
          <p:cNvPr id="10" name="Picture 9" descr="A train track next to a building&#10;&#10;Description automatically generated with low confidence">
            <a:extLst>
              <a:ext uri="{FF2B5EF4-FFF2-40B4-BE49-F238E27FC236}">
                <a16:creationId xmlns:a16="http://schemas.microsoft.com/office/drawing/2014/main" id="{FA7E4857-C039-46FC-924D-3980CDACD2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5723" y="1548905"/>
            <a:ext cx="6194401" cy="4645801"/>
          </a:xfrm>
          <a:prstGeom prst="rect">
            <a:avLst/>
          </a:prstGeom>
        </p:spPr>
      </p:pic>
      <p:pic>
        <p:nvPicPr>
          <p:cNvPr id="11" name="Picture 10" descr="A picture containing indoor, ceiling, chair, furniture&#10;&#10;Description automatically generated">
            <a:extLst>
              <a:ext uri="{FF2B5EF4-FFF2-40B4-BE49-F238E27FC236}">
                <a16:creationId xmlns:a16="http://schemas.microsoft.com/office/drawing/2014/main" id="{6465DC96-9A78-4718-A571-046CA4975B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742" y="5193113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053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1032</TotalTime>
  <Words>837</Words>
  <Application>Microsoft Office PowerPoint</Application>
  <PresentationFormat>Custom</PresentationFormat>
  <Paragraphs>145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Lucida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Joel Cadiz</dc:creator>
  <cp:lastModifiedBy>Joel Cadiz</cp:lastModifiedBy>
  <cp:revision>2</cp:revision>
  <cp:lastPrinted>2023-02-27T20:38:58Z</cp:lastPrinted>
  <dcterms:created xsi:type="dcterms:W3CDTF">2023-01-18T19:58:05Z</dcterms:created>
  <dcterms:modified xsi:type="dcterms:W3CDTF">2023-02-27T21:52:31Z</dcterms:modified>
</cp:coreProperties>
</file>