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4"/>
  </p:notesMasterIdLst>
  <p:handoutMasterIdLst>
    <p:handoutMasterId r:id="rId15"/>
  </p:handoutMasterIdLst>
  <p:sldIdLst>
    <p:sldId id="1866" r:id="rId5"/>
    <p:sldId id="1882" r:id="rId6"/>
    <p:sldId id="1877" r:id="rId7"/>
    <p:sldId id="1880" r:id="rId8"/>
    <p:sldId id="1883" r:id="rId9"/>
    <p:sldId id="1881" r:id="rId10"/>
    <p:sldId id="1884" r:id="rId11"/>
    <p:sldId id="1878" r:id="rId12"/>
    <p:sldId id="1870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82"/>
            <p14:sldId id="1877"/>
            <p14:sldId id="1880"/>
            <p14:sldId id="1883"/>
            <p14:sldId id="1881"/>
            <p14:sldId id="1884"/>
            <p14:sldId id="1878"/>
            <p14:sldId id="18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64" d="100"/>
          <a:sy n="64" d="100"/>
        </p:scale>
        <p:origin x="96" y="978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3/7/2023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3/7/2023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Foothill College:</a:t>
            </a:r>
            <a:br>
              <a:rPr lang="en-US" dirty="0"/>
            </a:br>
            <a:r>
              <a:rPr lang="en-US" dirty="0"/>
              <a:t>COVID-19 Information</a:t>
            </a: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0E5AC642-807A-5635-3E81-7ADFABAFAB59}"/>
              </a:ext>
            </a:extLst>
          </p:cNvPr>
          <p:cNvSpPr txBox="1">
            <a:spLocks/>
          </p:cNvSpPr>
          <p:nvPr/>
        </p:nvSpPr>
        <p:spPr>
          <a:xfrm>
            <a:off x="2581656" y="4307493"/>
            <a:ext cx="7022592" cy="743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>
                <a:solidFill>
                  <a:schemeClr val="accent4">
                    <a:lumMod val="7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0" dirty="0"/>
              <a:t>February 8, 2023</a:t>
            </a:r>
            <a:br>
              <a:rPr lang="en-US" sz="3200" b="0" dirty="0"/>
            </a:br>
            <a:endParaRPr lang="en-US" sz="3200" b="0" dirty="0"/>
          </a:p>
          <a:p>
            <a:pPr fontAlgn="auto">
              <a:spcAft>
                <a:spcPts val="0"/>
              </a:spcAft>
            </a:pPr>
            <a:r>
              <a:rPr lang="en-US" sz="3200" b="0" dirty="0"/>
              <a:t>Rebecca Ryan, PhD, MPH</a:t>
            </a:r>
          </a:p>
        </p:txBody>
      </p:sp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92" y="176316"/>
            <a:ext cx="7854249" cy="663134"/>
          </a:xfrm>
        </p:spPr>
        <p:txBody>
          <a:bodyPr>
            <a:normAutofit/>
          </a:bodyPr>
          <a:lstStyle/>
          <a:p>
            <a:r>
              <a:rPr lang="en-US" dirty="0"/>
              <a:t>Foothill College: Vaccine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12631" y="1004341"/>
            <a:ext cx="8289560" cy="56773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Requirement</a:t>
            </a:r>
            <a:r>
              <a:rPr lang="en-US" sz="2400" b="0" dirty="0">
                <a:solidFill>
                  <a:srgbClr val="242424"/>
                </a:solidFill>
                <a:latin typeface="Calibri" panose="020F0502020204030204" pitchFamily="34" charset="0"/>
              </a:rPr>
              <a:t>: Fully vaccinated, though boosters required in policy, not required for registration (just primary series) at Foothill College</a:t>
            </a:r>
            <a:br>
              <a:rPr lang="en-US" sz="2400" b="0" dirty="0">
                <a:solidFill>
                  <a:srgbClr val="242424"/>
                </a:solidFill>
                <a:latin typeface="Calibri" panose="020F0502020204030204" pitchFamily="34" charset="0"/>
              </a:rPr>
            </a:br>
            <a:endParaRPr lang="en-US" sz="2400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COVID Landscape</a:t>
            </a:r>
            <a:r>
              <a:rPr lang="en-US" sz="2400" b="0" dirty="0">
                <a:solidFill>
                  <a:srgbClr val="242424"/>
                </a:solidFill>
                <a:latin typeface="Calibri" panose="020F0502020204030204" pitchFamily="34" charset="0"/>
              </a:rPr>
              <a:t>: Since Sept 2021, SARS-CoV-2 has evolved from its original (ancestral) strain into variants including Alpha, Delta, and hundreds of Omicron subvariants. </a:t>
            </a:r>
            <a:br>
              <a:rPr lang="en-US" sz="2400" b="0" dirty="0">
                <a:solidFill>
                  <a:srgbClr val="242424"/>
                </a:solidFill>
                <a:latin typeface="Calibri" panose="020F0502020204030204" pitchFamily="34" charset="0"/>
              </a:rPr>
            </a:br>
            <a:endParaRPr lang="en-US" sz="2400" b="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818" y="176316"/>
            <a:ext cx="7734924" cy="663134"/>
          </a:xfrm>
        </p:spPr>
        <p:txBody>
          <a:bodyPr>
            <a:normAutofit/>
          </a:bodyPr>
          <a:lstStyle/>
          <a:p>
            <a:r>
              <a:rPr lang="en-US" dirty="0"/>
              <a:t>COVID Vaccine Schedule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1819" y="1004341"/>
            <a:ext cx="7960372" cy="56773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COVID Booster Scheduling/Availability (United States):</a:t>
            </a:r>
          </a:p>
          <a:p>
            <a:pPr marL="626364" lvl="1" indent="-342900">
              <a:buFont typeface="+mj-lt"/>
              <a:buAutoNum type="arabicPeriod"/>
            </a:pPr>
            <a:r>
              <a:rPr lang="en-US" sz="2400" i="1" dirty="0">
                <a:solidFill>
                  <a:srgbClr val="242424"/>
                </a:solidFill>
                <a:latin typeface="Calibri" panose="020F0502020204030204" pitchFamily="34" charset="0"/>
              </a:rPr>
              <a:t>Monovalent (primary series) vaccination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2 doses of Pfizer or Moderna OR 1 dose of Johnson &amp; Johnson.</a:t>
            </a:r>
          </a:p>
          <a:p>
            <a:pPr marL="626364" lvl="1" indent="-342900">
              <a:buFont typeface="+mj-lt"/>
              <a:buAutoNum type="arabicPeriod"/>
            </a:pPr>
            <a:r>
              <a:rPr lang="en-US" sz="2400" i="1" dirty="0">
                <a:solidFill>
                  <a:srgbClr val="242424"/>
                </a:solidFill>
                <a:latin typeface="Calibri" panose="020F0502020204030204" pitchFamily="34" charset="0"/>
              </a:rPr>
              <a:t>Monovalent booster (offered beginning in late 2021): 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1 additional dose of original-formula Pfizer at least six months after primary series. </a:t>
            </a:r>
          </a:p>
          <a:p>
            <a:pPr marL="626364" lvl="1" indent="-342900">
              <a:buFont typeface="+mj-lt"/>
              <a:buAutoNum type="arabicPeriod"/>
            </a:pPr>
            <a:r>
              <a:rPr lang="en-US" sz="2400" i="1" dirty="0">
                <a:solidFill>
                  <a:srgbClr val="242424"/>
                </a:solidFill>
                <a:latin typeface="Calibri" panose="020F0502020204030204" pitchFamily="34" charset="0"/>
              </a:rPr>
              <a:t>Bivalent booster offered beginning September 1, 2022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Updated Pfizer or Moderna bivalent vaccine occurring at least two months after primary series or first booster. Only option for booster now.</a:t>
            </a:r>
          </a:p>
          <a:p>
            <a:pPr marL="626364" lvl="1" indent="-342900">
              <a:buFont typeface="+mj-lt"/>
              <a:buAutoNum type="arabicPeriod"/>
            </a:pPr>
            <a:r>
              <a:rPr lang="en-US" sz="2400" i="1" dirty="0">
                <a:solidFill>
                  <a:srgbClr val="242424"/>
                </a:solidFill>
                <a:latin typeface="Calibri" panose="020F0502020204030204" pitchFamily="34" charset="0"/>
              </a:rPr>
              <a:t>Additional boosters</a:t>
            </a: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No additional boosters are recommended or available for immunocompetent people</a:t>
            </a:r>
            <a:endParaRPr lang="en-US" sz="2400" b="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491" y="203237"/>
            <a:ext cx="7822886" cy="693114"/>
          </a:xfrm>
        </p:spPr>
        <p:txBody>
          <a:bodyPr>
            <a:noAutofit/>
          </a:bodyPr>
          <a:lstStyle/>
          <a:p>
            <a:r>
              <a:rPr lang="en-US" sz="2800" dirty="0"/>
              <a:t>Efficacy of Vaccinations with XBB 1.5 Variant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491" y="1001282"/>
            <a:ext cx="8184629" cy="55485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0" dirty="0">
                <a:solidFill>
                  <a:srgbClr val="242424"/>
                </a:solidFill>
                <a:latin typeface="Calibri" panose="020F0502020204030204" pitchFamily="34" charset="0"/>
              </a:rPr>
              <a:t>XBB 1.5 is current dominant variant. Data below derived from studies evaluating XBB 1.5 and bivalent booster to match current COVID climate.</a:t>
            </a:r>
            <a:b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</a:br>
            <a:endParaRPr lang="en-US" sz="2000" b="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Bivalent Boosters; XBB 1.5: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XBB 1.5 substantially escapes neutralizing antibodies but not T-cell responses after bivalent boosting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Booster provides decreasing protection against infection due to high transmissibility and immune-evading properties than predecessors.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Higher protection against infection in the 2-3 months that follow boosting versus no booster at all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Protection declines in the months/weeks that follow; some data shows a return to baseline after three months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Still offers protection against serious outcomes related to hospitalizations/death though decline is sharper for older adults.</a:t>
            </a:r>
          </a:p>
          <a:p>
            <a:pPr lvl="1" indent="0">
              <a:buNone/>
            </a:pPr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1428750" lvl="2" indent="-285750"/>
            <a:endParaRPr lang="en-US" b="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234" y="308168"/>
            <a:ext cx="7219043" cy="693114"/>
          </a:xfrm>
        </p:spPr>
        <p:txBody>
          <a:bodyPr>
            <a:noAutofit/>
          </a:bodyPr>
          <a:lstStyle/>
          <a:p>
            <a:r>
              <a:rPr lang="en-US" sz="2800" dirty="0"/>
              <a:t>Efficacy of Vaccinations: Foothill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491" y="854439"/>
            <a:ext cx="8184629" cy="6003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Population</a:t>
            </a: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: Student-only population (excluding Allied-health students) who reported COVID+ infections between Nov 2022-Feb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Data Collection</a:t>
            </a: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: Early March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Sample</a:t>
            </a: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: 22 COVID+ people had either monovalent booster (prior to Sept 2022) or bivalent booster (Sept 2022 and beyond)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Findings: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Booster types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=22): 27% bivalent booster, 73% monovalent booster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Of the 6 people who had been boosted with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bivalent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booster, 83%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=5) acquired COVID less than 4 months after receipt of the booster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The other person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=1) tested positive between 4-5 months after getting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bivalent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booster. </a:t>
            </a:r>
          </a:p>
          <a:p>
            <a:pPr lvl="1" indent="0">
              <a:buNone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---------------------------------------------------------------------------------------------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Of the 16 people who received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monovalent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 only, 19%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=3) acquired COVID less than 4 months after receipt of the booster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Remaining 81%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=13) tested more than five months after receipt of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monovalent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booster. </a:t>
            </a:r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1428750" lvl="2" indent="-285750"/>
            <a:endParaRPr lang="en-US" b="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234" y="308168"/>
            <a:ext cx="7822886" cy="693114"/>
          </a:xfrm>
        </p:spPr>
        <p:txBody>
          <a:bodyPr>
            <a:noAutofit/>
          </a:bodyPr>
          <a:lstStyle/>
          <a:p>
            <a:r>
              <a:rPr lang="en-US" sz="2800" dirty="0"/>
              <a:t>Efficacy of Vaccinations: Ohlone College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491" y="854439"/>
            <a:ext cx="8369509" cy="6003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Population</a:t>
            </a: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: Students, staff, and faculty who reported COVID+ infections between Nov 2022-Feb 2023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Data Collection</a:t>
            </a: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: Early March 2023.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Sample</a:t>
            </a: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: 34 COVID+ people had either monovalent booster (prior to Sept 2022) or bivalent booster (Sept 2022 and beyond) prior to 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42424"/>
                </a:solidFill>
                <a:latin typeface="Calibri" panose="020F0502020204030204" pitchFamily="34" charset="0"/>
              </a:rPr>
              <a:t>Findings: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Booster types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=34): 44% bivalent booster, 56% monovalent booster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Of the 15 people who had been boosted with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bivalent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booster, 60%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=9) acquired COVID less than 4 months after receipt of the booster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The remaining 40%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=6) tested positive between 4-5 months after getting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bivalent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booster. </a:t>
            </a:r>
          </a:p>
          <a:p>
            <a:pPr lvl="1" indent="0">
              <a:buNone/>
            </a:pP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---------------------------------------------------------------------------------------------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Of the 19 people who received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monovalent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 only, 11%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=2) acquired COVID less than 4 months after receipt of the bivalent booster</a:t>
            </a:r>
          </a:p>
          <a:p>
            <a:pPr marL="569214" lvl="1" indent="-285750"/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5%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=1) acquired COVID between 4-5 months after, and the remaining 84% (</a:t>
            </a:r>
            <a:r>
              <a:rPr lang="en-US" sz="2000" i="1" dirty="0">
                <a:solidFill>
                  <a:srgbClr val="242424"/>
                </a:solidFill>
                <a:latin typeface="Calibri" panose="020F0502020204030204" pitchFamily="34" charset="0"/>
              </a:rPr>
              <a:t>n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=16) tested more than five months after receipt of the </a:t>
            </a:r>
            <a:r>
              <a:rPr lang="en-US" sz="2000" b="1" dirty="0">
                <a:solidFill>
                  <a:srgbClr val="242424"/>
                </a:solidFill>
                <a:latin typeface="Calibri" panose="020F0502020204030204" pitchFamily="34" charset="0"/>
              </a:rPr>
              <a:t>monovalent</a:t>
            </a:r>
            <a:r>
              <a:rPr lang="en-US" sz="2000" dirty="0">
                <a:solidFill>
                  <a:srgbClr val="242424"/>
                </a:solidFill>
                <a:latin typeface="Calibri" panose="020F0502020204030204" pitchFamily="34" charset="0"/>
              </a:rPr>
              <a:t> booster. </a:t>
            </a:r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1428750" lvl="2" indent="-285750"/>
            <a:endParaRPr lang="en-US" b="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5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234" y="308167"/>
            <a:ext cx="7598035" cy="921025"/>
          </a:xfrm>
        </p:spPr>
        <p:txBody>
          <a:bodyPr>
            <a:noAutofit/>
          </a:bodyPr>
          <a:lstStyle/>
          <a:p>
            <a:r>
              <a:rPr lang="en-US" sz="2800" dirty="0"/>
              <a:t>Note: Data for informational purposes only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90936" y="1162607"/>
            <a:ext cx="8184629" cy="56953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242424"/>
                </a:solidFill>
                <a:latin typeface="Calibri" panose="020F0502020204030204" pitchFamily="34" charset="0"/>
              </a:rPr>
              <a:t>This data has many limitations and biases. Thus, this data is for informational purposes only and not generalizable to the entire Foothill population.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242424"/>
                </a:solidFill>
                <a:latin typeface="Calibri" panose="020F0502020204030204" pitchFamily="34" charset="0"/>
              </a:rPr>
              <a:t>While informative, conclusions shall not be drawn from this limited sample. Only those who have tested positive for COVID and reported it were included in this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0" dirty="0">
                <a:solidFill>
                  <a:srgbClr val="242424"/>
                </a:solidFill>
                <a:latin typeface="Calibri" panose="020F0502020204030204" pitchFamily="34" charset="0"/>
              </a:rPr>
              <a:t> There may be many people who had the monovalent and/or bivalent vaccinations and never tested positive for COVID.</a:t>
            </a:r>
            <a:endParaRPr lang="en-US" sz="2400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569214" lvl="1" indent="-285750"/>
            <a:endParaRPr lang="en-US" dirty="0">
              <a:solidFill>
                <a:srgbClr val="242424"/>
              </a:solidFill>
              <a:latin typeface="Calibri" panose="020F0502020204030204" pitchFamily="34" charset="0"/>
            </a:endParaRPr>
          </a:p>
          <a:p>
            <a:pPr marL="1428750" lvl="2" indent="-285750"/>
            <a:endParaRPr lang="en-US" b="0" dirty="0">
              <a:solidFill>
                <a:srgbClr val="24242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9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2316" y="217918"/>
            <a:ext cx="8099684" cy="786423"/>
          </a:xfrm>
        </p:spPr>
        <p:txBody>
          <a:bodyPr>
            <a:noAutofit/>
          </a:bodyPr>
          <a:lstStyle/>
          <a:p>
            <a:r>
              <a:rPr lang="en-US" sz="2600" dirty="0"/>
              <a:t>End of California and Federal State of Emergency: What this means for vaccination opportunities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92512" y="1109272"/>
            <a:ext cx="8234597" cy="56357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California’s State of Emergency declaration ended on February 28, 2023, while the federal state of emergency will end May 11,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There may be a reduction or elimination of free and easy access to vaccines, tests and treatments in a matter of months depending on state and federal supply followed by a reduction of support from the state for mass testing/vaccination sites</a:t>
            </a:r>
            <a:endParaRPr lang="en-US" sz="2000" b="0" dirty="0">
              <a:solidFill>
                <a:srgbClr val="2424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Foothill does not provide health insurance nor COVID vaccines on campus (not included with student health fee). Some staff/adjuncts not provided health insurance. Thus, </a:t>
            </a:r>
            <a:r>
              <a:rPr lang="en-US" sz="2000" b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cost of COVID vaccinations will eventually fall to the consumer and/or insurance groups once federal stockpiles are exhausted.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The cost for a single-dose COVID vaccination may range from an </a:t>
            </a:r>
            <a:r>
              <a:rPr lang="en-US" sz="200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estimated $96-130</a:t>
            </a:r>
            <a:r>
              <a:rPr lang="en-US" sz="2000" b="0" dirty="0">
                <a:solidFill>
                  <a:srgbClr val="24242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per dose for uninsured consumers. Requiring a vaccine policy to continue without providing free and easy access may place a burden upon vulnerable populations.</a:t>
            </a:r>
          </a:p>
        </p:txBody>
      </p:sp>
    </p:spTree>
    <p:extLst>
      <p:ext uri="{BB962C8B-B14F-4D97-AF65-F5344CB8AC3E}">
        <p14:creationId xmlns:p14="http://schemas.microsoft.com/office/powerpoint/2010/main" val="36669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511" y="194873"/>
            <a:ext cx="7884231" cy="1710126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9585A-5E1F-40FA-8E64-BB4F046116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9" y="1049935"/>
            <a:ext cx="8409483" cy="58080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Compared with published scientific literature, emerging data from both Foothill College and Ohlone College align with findings showing vaccinations including monovalent and bivalent boosters cannot fully prevent COVID infections.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242424"/>
                </a:solidFill>
                <a:latin typeface="Calibri" panose="020F0502020204030204" pitchFamily="34" charset="0"/>
              </a:rPr>
              <a:t>P</a:t>
            </a: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rotection against infection from boosters may only last a few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Community members will have staggard protection against symptomatic infection for a short period throughout the year which may or may not coincide with their on-campus presence.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Requiring vaccination and/or boosters may have short-term protection for individuals but may not provide a significant campus-wise reduction in already low transmission of COVID as vaccinated/boosted community members may still acquire COVID and have the ability to transmit to others on campus.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Instead, Foothill College is encouraged to support health promotion programs including health education, linkages to health resources such as COVID treatments, and to opportunities for masking, ventilation, and monitoring of COVID.</a:t>
            </a:r>
          </a:p>
        </p:txBody>
      </p:sp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117</TotalTime>
  <Words>1085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</vt:lpstr>
      <vt:lpstr>1_Office Theme</vt:lpstr>
      <vt:lpstr>Foothill College: COVID-19 Information</vt:lpstr>
      <vt:lpstr>Foothill College: Vaccine Policy</vt:lpstr>
      <vt:lpstr>COVID Vaccine Schedule</vt:lpstr>
      <vt:lpstr>Efficacy of Vaccinations with XBB 1.5 Variant</vt:lpstr>
      <vt:lpstr>Efficacy of Vaccinations: Foothill College</vt:lpstr>
      <vt:lpstr>Efficacy of Vaccinations: Ohlone College</vt:lpstr>
      <vt:lpstr>Note: Data for informational purposes only</vt:lpstr>
      <vt:lpstr>End of California and Federal State of Emergency: What this means for vaccination opportunities</vt:lpstr>
      <vt:lpstr>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 Answers!</dc:title>
  <dc:subject/>
  <dc:creator>Rebecca Ryan</dc:creator>
  <cp:keywords/>
  <dc:description/>
  <cp:lastModifiedBy>Rebecca Ryan</cp:lastModifiedBy>
  <cp:revision>11</cp:revision>
  <dcterms:created xsi:type="dcterms:W3CDTF">2023-02-02T00:05:17Z</dcterms:created>
  <dcterms:modified xsi:type="dcterms:W3CDTF">2023-03-07T18:06:01Z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