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009" r:id="rId1"/>
  </p:sldMasterIdLst>
  <p:notesMasterIdLst>
    <p:notesMasterId r:id="rId13"/>
  </p:notesMasterIdLst>
  <p:handoutMasterIdLst>
    <p:handoutMasterId r:id="rId14"/>
  </p:handoutMasterIdLst>
  <p:sldIdLst>
    <p:sldId id="346" r:id="rId2"/>
    <p:sldId id="324" r:id="rId3"/>
    <p:sldId id="325" r:id="rId4"/>
    <p:sldId id="259" r:id="rId5"/>
    <p:sldId id="347" r:id="rId6"/>
    <p:sldId id="323" r:id="rId7"/>
    <p:sldId id="321" r:id="rId8"/>
    <p:sldId id="326" r:id="rId9"/>
    <p:sldId id="282" r:id="rId10"/>
    <p:sldId id="313" r:id="rId11"/>
    <p:sldId id="348" r:id="rId12"/>
  </p:sldIdLst>
  <p:sldSz cx="12192000" cy="6858000"/>
  <p:notesSz cx="7077075" cy="93694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D1CE"/>
    <a:srgbClr val="A61E2F"/>
    <a:srgbClr val="A50021"/>
    <a:srgbClr val="FFC82E"/>
    <a:srgbClr val="FFFFCC"/>
    <a:srgbClr val="FEE9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1368" autoAdjust="0"/>
    <p:restoredTop sz="94660"/>
  </p:normalViewPr>
  <p:slideViewPr>
    <p:cSldViewPr snapToGrid="0">
      <p:cViewPr varScale="1">
        <p:scale>
          <a:sx n="76" d="100"/>
          <a:sy n="76" d="100"/>
        </p:scale>
        <p:origin x="200" y="1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66733" cy="470098"/>
          </a:xfrm>
          <a:prstGeom prst="rect">
            <a:avLst/>
          </a:prstGeom>
        </p:spPr>
        <p:txBody>
          <a:bodyPr vert="horz" lIns="93959" tIns="46979" rIns="93959" bIns="469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6" y="0"/>
            <a:ext cx="3066733" cy="470098"/>
          </a:xfrm>
          <a:prstGeom prst="rect">
            <a:avLst/>
          </a:prstGeom>
        </p:spPr>
        <p:txBody>
          <a:bodyPr vert="horz" lIns="93959" tIns="46979" rIns="93959" bIns="46979" rtlCol="0"/>
          <a:lstStyle>
            <a:lvl1pPr algn="r">
              <a:defRPr sz="1200"/>
            </a:lvl1pPr>
          </a:lstStyle>
          <a:p>
            <a:fld id="{B8BDD159-A122-4503-8B0C-7089BFD57D82}" type="datetimeFigureOut">
              <a:rPr lang="en-US" smtClean="0"/>
              <a:t>11/3/22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99329"/>
            <a:ext cx="3066733" cy="470097"/>
          </a:xfrm>
          <a:prstGeom prst="rect">
            <a:avLst/>
          </a:prstGeom>
        </p:spPr>
        <p:txBody>
          <a:bodyPr vert="horz" lIns="93959" tIns="46979" rIns="93959" bIns="469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6" y="8899329"/>
            <a:ext cx="3066733" cy="470097"/>
          </a:xfrm>
          <a:prstGeom prst="rect">
            <a:avLst/>
          </a:prstGeom>
        </p:spPr>
        <p:txBody>
          <a:bodyPr vert="horz" lIns="93959" tIns="46979" rIns="93959" bIns="46979" rtlCol="0" anchor="b"/>
          <a:lstStyle>
            <a:lvl1pPr algn="r">
              <a:defRPr sz="1200"/>
            </a:lvl1pPr>
          </a:lstStyle>
          <a:p>
            <a:fld id="{00F7EDF7-4B07-4E85-B4A2-80EBEC30E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258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66733" cy="470098"/>
          </a:xfrm>
          <a:prstGeom prst="rect">
            <a:avLst/>
          </a:prstGeom>
        </p:spPr>
        <p:txBody>
          <a:bodyPr vert="horz" lIns="93959" tIns="46979" rIns="93959" bIns="469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6" y="0"/>
            <a:ext cx="3066733" cy="470098"/>
          </a:xfrm>
          <a:prstGeom prst="rect">
            <a:avLst/>
          </a:prstGeom>
        </p:spPr>
        <p:txBody>
          <a:bodyPr vert="horz" lIns="93959" tIns="46979" rIns="93959" bIns="46979" rtlCol="0"/>
          <a:lstStyle>
            <a:lvl1pPr algn="r">
              <a:defRPr sz="1200"/>
            </a:lvl1pPr>
          </a:lstStyle>
          <a:p>
            <a:fld id="{EA627440-75A0-4484-9FED-D64B620C1479}" type="datetimeFigureOut">
              <a:rPr lang="en-US" smtClean="0"/>
              <a:t>11/3/22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27075" y="1171575"/>
            <a:ext cx="5622925" cy="3162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59" tIns="46979" rIns="93959" bIns="469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509037"/>
            <a:ext cx="5661660" cy="3689211"/>
          </a:xfrm>
          <a:prstGeom prst="rect">
            <a:avLst/>
          </a:prstGeom>
        </p:spPr>
        <p:txBody>
          <a:bodyPr vert="horz" lIns="93959" tIns="46979" rIns="93959" bIns="4697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99329"/>
            <a:ext cx="3066733" cy="470097"/>
          </a:xfrm>
          <a:prstGeom prst="rect">
            <a:avLst/>
          </a:prstGeom>
        </p:spPr>
        <p:txBody>
          <a:bodyPr vert="horz" lIns="93959" tIns="46979" rIns="93959" bIns="469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6" y="8899329"/>
            <a:ext cx="3066733" cy="470097"/>
          </a:xfrm>
          <a:prstGeom prst="rect">
            <a:avLst/>
          </a:prstGeom>
        </p:spPr>
        <p:txBody>
          <a:bodyPr vert="horz" lIns="93959" tIns="46979" rIns="93959" bIns="46979" rtlCol="0" anchor="b"/>
          <a:lstStyle>
            <a:lvl1pPr algn="r">
              <a:defRPr sz="1200"/>
            </a:lvl1pPr>
          </a:lstStyle>
          <a:p>
            <a:fld id="{9D8D50CD-B7D7-43EC-8AF1-D4E8C0051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23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9C39E-65CF-45D9-9291-344DF1D947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0B365C-9779-DE06-D0D9-728BF2D3E2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606F27-66B8-8B0A-B350-0A0464359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/>
              <a:pPr/>
              <a:t>11/3/22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4E4A30-5069-A544-ADC3-9528F0BEF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823234-61BC-D007-DCBE-9AC46E41C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787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AFD6C-FC3D-03F9-0215-BDC6D0DD8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A9A4B2-8489-49A8-A3E8-56797DF676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D3DB8E-C970-D8DC-898F-934B241B7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11/3/22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519A07-AEAE-600F-D3BB-E2691433D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5663B2-ECF2-7D01-5097-E9682530C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393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6BC6AAC-C714-6911-E761-C72346D2DB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57B9B8-F4D4-C2DF-DAAE-DC6FBB1E9D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634EBF-62AC-E2F6-69C1-637606C6E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11/3/22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48DC9C-8A51-F1ED-F66E-FBB7FB3D2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C293D7-B370-7348-F023-D3E6E1720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607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B9B48-44FD-9ACF-9AAF-7DFF563A4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99AE23-56B3-F9FB-5AB0-9B2BBDCBAE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984769-164F-29A7-FFEF-EF5C5899D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11/3/22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9C1AD5-F971-C941-FCEF-C24A5CE6D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6888DF-B3B9-F0AB-F99A-A6735F003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047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A4CB4-C80E-5DA7-BE7E-92792E5FE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7F1FD2-7FED-B923-1594-AA4F7014E0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980162-8272-B651-C57A-8E5654428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11/3/22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40E3B-F48D-F159-E4EF-073D3F33B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4F4E79-9436-F5FF-FA79-A16180BB1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900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3BE4A-941C-531B-F4E7-3CFAFF33A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B78B94-5632-4D6A-3FE0-4510E45F29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C8CC37-E2F2-6F48-82AB-3A1D753C3E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D041A7-C0BF-154B-6F91-280CECF8F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11/3/22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2766DB-4700-1DFD-0287-A9CA61DC5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D0C3F3-2C04-0A25-B8A2-1D755B537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650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5F5A2-8899-DBC1-8F6F-3F37AF18F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BDDE80-77D9-DEC9-8CFF-93EB6AB8B5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2DCBDB-F1AE-FE0F-B635-174C861FC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77B5A4-3268-84F3-E9C0-82AB7EE2DD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331CE1-8757-5BB1-A46B-0D85E2D8EC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1B81EF-F511-A4FA-FCC3-A6B4DC681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11/3/22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1BD191-DEF2-2CE4-638B-88020145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2C2EAB-77C4-1234-DA14-CA1670580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716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7E6C9-2420-B1CE-CC9D-50363117E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DFCD04-D789-A37E-D854-54EF8C0E4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11/3/22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3EFBB5-6B4C-45A8-990C-753E71D66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FC2F2D-222E-8FDF-34C7-5C1CB16FB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429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3411A0-F990-E204-6F47-4F63EAF38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11/3/22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3F3323-0D46-9DEB-7C42-9445CA989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E5FE13-FAA9-2B34-DFA1-3EDD19331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125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19866-6D01-80A3-BD19-A2411ADB1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0FF941-6BFD-5CB9-3C57-77D03C8702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5CD7E4-B908-A3E7-9A55-4FFA2BE6EF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C267D4-D4A5-3AF3-64B6-116421859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11/3/22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F61A93-50F6-4C57-AEA4-E7660F9FA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524139-730E-1EA4-9F42-D6E695623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882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AC964-37CF-3640-A30B-CD4BC7194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CAD6F8-8236-0012-5885-8BD4519539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F1732C-041C-B0DC-1A2D-83BA3B205D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209613-9B19-CC05-5A2E-188CE04E1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smtClean="0"/>
              <a:pPr/>
              <a:t>11/3/22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A9DB74-86B5-136D-2EAC-2BA9E5CE7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BC31A4-7C63-A086-0116-13A7370CD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09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D1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D06CBD-8C5D-5F32-A40A-4B26E4FFE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5129CF-B7F5-19EC-BE5B-118B84862F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195B6A-C506-D612-BA67-720A9FB559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11/3/22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680A4C-DF58-A3A7-9EB9-DBFD856C77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ECB6E3-CD6C-C692-2EEC-EA1EE00747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969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0" r:id="rId1"/>
    <p:sldLayoutId id="2147484011" r:id="rId2"/>
    <p:sldLayoutId id="2147484012" r:id="rId3"/>
    <p:sldLayoutId id="2147484013" r:id="rId4"/>
    <p:sldLayoutId id="2147484014" r:id="rId5"/>
    <p:sldLayoutId id="2147484015" r:id="rId6"/>
    <p:sldLayoutId id="2147484016" r:id="rId7"/>
    <p:sldLayoutId id="2147484017" r:id="rId8"/>
    <p:sldLayoutId id="2147484018" r:id="rId9"/>
    <p:sldLayoutId id="2147484019" r:id="rId10"/>
    <p:sldLayoutId id="214748402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2.jpeg"/><Relationship Id="rId4" Type="http://schemas.openxmlformats.org/officeDocument/2006/relationships/hyperlink" Target="https://foothill.edu/global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ifsabroad.com/why-aifs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Logo&#10;&#10;Description automatically generated with low confidence">
            <a:extLst>
              <a:ext uri="{FF2B5EF4-FFF2-40B4-BE49-F238E27FC236}">
                <a16:creationId xmlns:a16="http://schemas.microsoft.com/office/drawing/2014/main" id="{E5E21DCD-D1E9-5994-2853-F3913A13EC5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4990" y="5712460"/>
            <a:ext cx="5091792" cy="114554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EA7793B-FDA4-8028-59FD-7DC1BA5F12C7}"/>
              </a:ext>
            </a:extLst>
          </p:cNvPr>
          <p:cNvSpPr txBox="1"/>
          <p:nvPr/>
        </p:nvSpPr>
        <p:spPr>
          <a:xfrm>
            <a:off x="0" y="-184666"/>
            <a:ext cx="12249980" cy="369332"/>
          </a:xfrm>
          <a:prstGeom prst="rect">
            <a:avLst/>
          </a:prstGeom>
          <a:solidFill>
            <a:srgbClr val="A61E2F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2BA104-C4DB-4144-A7CD-C80EDF3248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51" y="-124671"/>
            <a:ext cx="5299364" cy="6858000"/>
          </a:xfrm>
          <a:prstGeom prst="rect">
            <a:avLst/>
          </a:prstGeom>
        </p:spPr>
      </p:pic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10AA960B-31B3-424F-A593-C28FAB5056EC}"/>
              </a:ext>
            </a:extLst>
          </p:cNvPr>
          <p:cNvSpPr txBox="1">
            <a:spLocks/>
          </p:cNvSpPr>
          <p:nvPr/>
        </p:nvSpPr>
        <p:spPr>
          <a:xfrm>
            <a:off x="5492380" y="803628"/>
            <a:ext cx="6673934" cy="50014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000" dirty="0">
                <a:latin typeface="+mj-lt"/>
              </a:rPr>
              <a:t>Introducing the new… </a:t>
            </a:r>
          </a:p>
          <a:p>
            <a:pPr>
              <a:defRPr/>
            </a:pPr>
            <a:r>
              <a:rPr lang="en-US" sz="4400" b="1" dirty="0">
                <a:latin typeface="+mj-lt"/>
              </a:rPr>
              <a:t>Office of Global Experiential Learning</a:t>
            </a:r>
          </a:p>
          <a:p>
            <a:pPr>
              <a:defRPr/>
            </a:pPr>
            <a:endParaRPr lang="en-US" sz="4000" dirty="0">
              <a:latin typeface="+mj-lt"/>
            </a:endParaRPr>
          </a:p>
          <a:p>
            <a:pPr>
              <a:defRPr/>
            </a:pPr>
            <a:r>
              <a:rPr lang="en-US" dirty="0">
                <a:latin typeface="+mj-lt"/>
              </a:rPr>
              <a:t>Presentation to the Foothill Academic Senate on November 7, 2022</a:t>
            </a:r>
          </a:p>
          <a:p>
            <a:pPr>
              <a:defRPr/>
            </a:pPr>
            <a:r>
              <a:rPr lang="en-US" dirty="0">
                <a:latin typeface="+mj-lt"/>
              </a:rPr>
              <a:t>by</a:t>
            </a:r>
          </a:p>
          <a:p>
            <a:pPr>
              <a:defRPr/>
            </a:pPr>
            <a:r>
              <a:rPr lang="en-US" dirty="0">
                <a:latin typeface="+mj-lt"/>
              </a:rPr>
              <a:t>Kathryn Maurer, Faculty Coordinator of Global Experiential Learning  </a:t>
            </a:r>
          </a:p>
        </p:txBody>
      </p:sp>
    </p:spTree>
    <p:extLst>
      <p:ext uri="{BB962C8B-B14F-4D97-AF65-F5344CB8AC3E}">
        <p14:creationId xmlns:p14="http://schemas.microsoft.com/office/powerpoint/2010/main" val="33157224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oup of women smiling in front of a large building&#10;&#10;Description automatically generated with medium confidence">
            <a:extLst>
              <a:ext uri="{FF2B5EF4-FFF2-40B4-BE49-F238E27FC236}">
                <a16:creationId xmlns:a16="http://schemas.microsoft.com/office/drawing/2014/main" id="{10B71135-27D6-6841-BDF3-176E515B900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4651" y="2143724"/>
            <a:ext cx="6282120" cy="4714275"/>
          </a:xfrm>
          <a:prstGeom prst="rect">
            <a:avLst/>
          </a:prstGeom>
        </p:spPr>
      </p:pic>
      <p:pic>
        <p:nvPicPr>
          <p:cNvPr id="2050" name="Picture 2" descr="10 Recommendations for a Student in Florence | AIFS Study Abroad">
            <a:extLst>
              <a:ext uri="{FF2B5EF4-FFF2-40B4-BE49-F238E27FC236}">
                <a16:creationId xmlns:a16="http://schemas.microsoft.com/office/drawing/2014/main" id="{801F0B58-31AC-4AA8-BB65-849539C4A7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60333" y="0"/>
            <a:ext cx="4426345" cy="3974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D452165-118A-8497-A5F2-86C4FA31628B}"/>
              </a:ext>
            </a:extLst>
          </p:cNvPr>
          <p:cNvSpPr txBox="1">
            <a:spLocks/>
          </p:cNvSpPr>
          <p:nvPr/>
        </p:nvSpPr>
        <p:spPr>
          <a:xfrm>
            <a:off x="0" y="490674"/>
            <a:ext cx="4360333" cy="970450"/>
          </a:xfrm>
          <a:prstGeom prst="rect">
            <a:avLst/>
          </a:prstGeom>
          <a:solidFill>
            <a:srgbClr val="A61E2F"/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600" dirty="0">
                <a:solidFill>
                  <a:srgbClr val="D0D1CE"/>
                </a:solidFill>
                <a:latin typeface="Helvetica Neue"/>
              </a:rPr>
              <a:t>For More </a:t>
            </a:r>
          </a:p>
          <a:p>
            <a:pPr algn="r"/>
            <a:r>
              <a:rPr lang="en-US" sz="3600" dirty="0">
                <a:solidFill>
                  <a:srgbClr val="D0D1CE"/>
                </a:solidFill>
                <a:latin typeface="Helvetica Neue"/>
              </a:rPr>
              <a:t>Information</a:t>
            </a:r>
          </a:p>
        </p:txBody>
      </p:sp>
      <p:pic>
        <p:nvPicPr>
          <p:cNvPr id="4" name="Content Placeholder 3">
            <a:hlinkClick r:id="rId4"/>
            <a:extLst>
              <a:ext uri="{FF2B5EF4-FFF2-40B4-BE49-F238E27FC236}">
                <a16:creationId xmlns:a16="http://schemas.microsoft.com/office/drawing/2014/main" id="{068953C5-1169-1544-A2AF-F1AF5038C7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344" y="1461124"/>
            <a:ext cx="4195441" cy="5429396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921AF4E-3A07-AA42-A529-E1600167100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5785" y="5076665"/>
            <a:ext cx="3187342" cy="71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061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2CF54-06E7-3C4B-9CC8-1C40D54A3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questions for academic senate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41F56-BC5A-3940-8ECE-C16B6C932E77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/>
              <a:t>Questions? Reactions? Feedback? </a:t>
            </a:r>
          </a:p>
          <a:p>
            <a:r>
              <a:rPr lang="en-US" dirty="0"/>
              <a:t>What does academic senate want to be…</a:t>
            </a:r>
          </a:p>
          <a:p>
            <a:pPr lvl="1"/>
            <a:r>
              <a:rPr lang="en-US" dirty="0"/>
              <a:t>Informed about? …and how/with what frequency? </a:t>
            </a:r>
          </a:p>
          <a:p>
            <a:pPr lvl="1"/>
            <a:r>
              <a:rPr lang="en-US" dirty="0"/>
              <a:t>Involved with? …and how? </a:t>
            </a:r>
          </a:p>
          <a:p>
            <a:r>
              <a:rPr lang="en-US" dirty="0"/>
              <a:t>Advice we need from you: </a:t>
            </a:r>
          </a:p>
          <a:p>
            <a:pPr marL="457200" lvl="1" indent="0">
              <a:buNone/>
            </a:pPr>
            <a:r>
              <a:rPr lang="en-US" dirty="0"/>
              <a:t>How can the Office of Global Experiential Learning ensure that our programming and student/faculty support is:</a:t>
            </a:r>
          </a:p>
          <a:p>
            <a:pPr lvl="1"/>
            <a:r>
              <a:rPr lang="en-US" dirty="0"/>
              <a:t>Broadly known and understood by faculty, staff and students? </a:t>
            </a:r>
          </a:p>
          <a:p>
            <a:pPr lvl="1"/>
            <a:r>
              <a:rPr lang="en-US" dirty="0"/>
              <a:t>Inclusive of input from our campus community?</a:t>
            </a:r>
          </a:p>
          <a:p>
            <a:pPr lvl="1"/>
            <a:r>
              <a:rPr lang="en-US" dirty="0"/>
              <a:t>Sustainable? 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203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3B44FAD-09AD-CF4F-B030-FB70506FD4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3283423"/>
            <a:ext cx="12192000" cy="30948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282631"/>
            <a:ext cx="8019739" cy="970450"/>
          </a:xfrm>
          <a:solidFill>
            <a:srgbClr val="A61E2F"/>
          </a:solidFill>
        </p:spPr>
        <p:txBody>
          <a:bodyPr>
            <a:normAutofit/>
          </a:bodyPr>
          <a:lstStyle/>
          <a:p>
            <a:pPr algn="r"/>
            <a:r>
              <a:rPr lang="en-US" sz="3600" dirty="0">
                <a:solidFill>
                  <a:srgbClr val="D0D1CE"/>
                </a:solidFill>
                <a:latin typeface="Helvetica Neue"/>
              </a:rPr>
              <a:t>What is Global Experiential Learning?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-1" y="1693888"/>
            <a:ext cx="12192001" cy="5001402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n-US" sz="3200" dirty="0">
                <a:latin typeface="+mj-lt"/>
              </a:rPr>
              <a:t>Study abroad and globally-oriented local educational opportunities infused with values &amp; learning outcomes focused on </a:t>
            </a:r>
            <a:r>
              <a:rPr lang="en-US" sz="3200" b="1" dirty="0">
                <a:latin typeface="+mj-lt"/>
              </a:rPr>
              <a:t>developing students as global citizens</a:t>
            </a:r>
            <a:endParaRPr lang="en-US" sz="2800" dirty="0"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647123-AE4E-FE44-96A2-7F830238748F}"/>
              </a:ext>
            </a:extLst>
          </p:cNvPr>
          <p:cNvSpPr txBox="1"/>
          <p:nvPr/>
        </p:nvSpPr>
        <p:spPr>
          <a:xfrm rot="1042019">
            <a:off x="8432800" y="507617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And why not Campus Abroad?</a:t>
            </a:r>
          </a:p>
        </p:txBody>
      </p:sp>
    </p:spTree>
    <p:extLst>
      <p:ext uri="{BB962C8B-B14F-4D97-AF65-F5344CB8AC3E}">
        <p14:creationId xmlns:p14="http://schemas.microsoft.com/office/powerpoint/2010/main" val="3552906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282631"/>
            <a:ext cx="6923315" cy="970450"/>
          </a:xfrm>
          <a:solidFill>
            <a:srgbClr val="A61E2F"/>
          </a:solidFill>
        </p:spPr>
        <p:txBody>
          <a:bodyPr>
            <a:normAutofit fontScale="90000"/>
          </a:bodyPr>
          <a:lstStyle/>
          <a:p>
            <a:pPr algn="r"/>
            <a:r>
              <a:rPr lang="en-US" sz="3600" dirty="0">
                <a:solidFill>
                  <a:srgbClr val="D0D1CE"/>
                </a:solidFill>
                <a:latin typeface="Helvetica Neue"/>
              </a:rPr>
              <a:t>Path to Global Citizenship through </a:t>
            </a:r>
            <a:br>
              <a:rPr lang="en-US" sz="3600" dirty="0">
                <a:solidFill>
                  <a:srgbClr val="D0D1CE"/>
                </a:solidFill>
                <a:latin typeface="Helvetica Neue"/>
              </a:rPr>
            </a:br>
            <a:r>
              <a:rPr lang="en-US" sz="3600" dirty="0">
                <a:solidFill>
                  <a:srgbClr val="D0D1CE"/>
                </a:solidFill>
                <a:latin typeface="Helvetica Neue"/>
              </a:rPr>
              <a:t>Foothill Global Experiential Learning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-1" y="1499016"/>
            <a:ext cx="7185285" cy="5001402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n-US" sz="3200" b="1" dirty="0">
                <a:latin typeface="+mj-lt"/>
              </a:rPr>
              <a:t>Academic and extra-curricular programs infused with experiential learning</a:t>
            </a:r>
            <a:endParaRPr lang="en-US" sz="2800" b="1" dirty="0">
              <a:latin typeface="+mj-lt"/>
            </a:endParaRPr>
          </a:p>
          <a:p>
            <a:pPr lvl="1">
              <a:defRPr/>
            </a:pPr>
            <a:r>
              <a:rPr lang="en-US" sz="2800" dirty="0">
                <a:latin typeface="+mj-lt"/>
              </a:rPr>
              <a:t>global interconnectedness</a:t>
            </a:r>
          </a:p>
          <a:p>
            <a:pPr lvl="1">
              <a:defRPr/>
            </a:pPr>
            <a:r>
              <a:rPr lang="en-US" sz="2800" dirty="0">
                <a:latin typeface="+mj-lt"/>
              </a:rPr>
              <a:t>cultural competence/cultural humility</a:t>
            </a:r>
          </a:p>
          <a:p>
            <a:pPr lvl="1">
              <a:defRPr/>
            </a:pPr>
            <a:r>
              <a:rPr lang="en-US" sz="2800" dirty="0">
                <a:latin typeface="+mj-lt"/>
              </a:rPr>
              <a:t>intercultural communication and foreign language learning </a:t>
            </a:r>
          </a:p>
          <a:p>
            <a:pPr lvl="1">
              <a:defRPr/>
            </a:pPr>
            <a:r>
              <a:rPr lang="en-US" sz="2800" dirty="0">
                <a:latin typeface="+mj-lt"/>
              </a:rPr>
              <a:t>service learning </a:t>
            </a:r>
          </a:p>
          <a:p>
            <a:pPr lvl="1">
              <a:defRPr/>
            </a:pPr>
            <a:r>
              <a:rPr lang="en-US" sz="2800" dirty="0">
                <a:latin typeface="+mj-lt"/>
              </a:rPr>
              <a:t>community/civic engagement</a:t>
            </a:r>
          </a:p>
          <a:p>
            <a:pPr lvl="1">
              <a:defRPr/>
            </a:pPr>
            <a:r>
              <a:rPr lang="en-US" sz="2800" dirty="0">
                <a:latin typeface="+mj-lt"/>
              </a:rPr>
              <a:t>sustainable development</a:t>
            </a:r>
          </a:p>
          <a:p>
            <a:pPr lvl="1">
              <a:defRPr/>
            </a:pPr>
            <a:r>
              <a:rPr lang="en-US" sz="2800" dirty="0">
                <a:latin typeface="+mj-lt"/>
              </a:rPr>
              <a:t>indigenous knowledge</a:t>
            </a:r>
          </a:p>
          <a:p>
            <a:pPr lvl="1">
              <a:defRPr/>
            </a:pPr>
            <a:r>
              <a:rPr lang="en-US" sz="2800" b="1" dirty="0">
                <a:latin typeface="+mj-lt"/>
              </a:rPr>
              <a:t>life-long friendships around the world </a:t>
            </a:r>
            <a:endParaRPr lang="en-US" sz="3200" b="1" dirty="0">
              <a:latin typeface="+mj-lt"/>
            </a:endParaRPr>
          </a:p>
          <a:p>
            <a:pPr>
              <a:defRPr/>
            </a:pPr>
            <a:endParaRPr lang="en-US" sz="3200" dirty="0"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0DC3AC-64F5-4545-96C9-D647C6DA16D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85284" y="1499016"/>
            <a:ext cx="5006716" cy="4870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05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282631"/>
            <a:ext cx="6106887" cy="970450"/>
          </a:xfrm>
          <a:solidFill>
            <a:srgbClr val="A61E2F"/>
          </a:solidFill>
        </p:spPr>
        <p:txBody>
          <a:bodyPr>
            <a:normAutofit fontScale="90000"/>
          </a:bodyPr>
          <a:lstStyle/>
          <a:p>
            <a:pPr algn="r"/>
            <a:r>
              <a:rPr lang="en-US" sz="3600" dirty="0">
                <a:solidFill>
                  <a:srgbClr val="D0D1CE"/>
                </a:solidFill>
                <a:latin typeface="Helvetica Neue"/>
              </a:rPr>
              <a:t>Other benefits of study abroad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568307" y="1719943"/>
            <a:ext cx="10163956" cy="4855426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b="1" dirty="0">
                <a:latin typeface="Helvetica Neue"/>
              </a:rPr>
              <a:t>Sets students apart</a:t>
            </a:r>
            <a:r>
              <a:rPr lang="en-US" dirty="0">
                <a:latin typeface="Helvetica Neue"/>
              </a:rPr>
              <a:t>: </a:t>
            </a:r>
          </a:p>
          <a:p>
            <a:pPr>
              <a:defRPr/>
            </a:pPr>
            <a:r>
              <a:rPr lang="en-US" sz="2000" dirty="0">
                <a:latin typeface="Helvetica Neue"/>
              </a:rPr>
              <a:t>Less than 10% of US college students study abroad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000" dirty="0">
                <a:latin typeface="Helvetica Neue"/>
              </a:rPr>
              <a:t>Shows college admissions and employers skills such as intercultural awareness, diversity, problem solving, “thinking out of the box”…</a:t>
            </a:r>
          </a:p>
          <a:p>
            <a:pPr marL="0" lvl="0" indent="0">
              <a:buNone/>
              <a:defRPr/>
            </a:pPr>
            <a:r>
              <a:rPr lang="en-US" b="1" dirty="0">
                <a:solidFill>
                  <a:prstClr val="black"/>
                </a:solidFill>
                <a:latin typeface="Helvetica Neue"/>
              </a:rPr>
              <a:t>Sets students up for success</a:t>
            </a:r>
            <a:r>
              <a:rPr lang="en-US" dirty="0">
                <a:solidFill>
                  <a:prstClr val="black"/>
                </a:solidFill>
                <a:latin typeface="Helvetica Neue"/>
              </a:rPr>
              <a:t>: </a:t>
            </a:r>
            <a:endParaRPr lang="en-US" sz="2000" dirty="0">
              <a:latin typeface="Helvetica Neue"/>
            </a:endParaRPr>
          </a:p>
          <a:p>
            <a:pPr>
              <a:defRPr/>
            </a:pPr>
            <a:r>
              <a:rPr lang="en-US" sz="2000" dirty="0">
                <a:latin typeface="Helvetica Neue"/>
              </a:rPr>
              <a:t>Personal skills you gain: independence, creativity, tolerance, openness, initiative, a sense of humor, adaptability, flexibility, values, patience…</a:t>
            </a:r>
          </a:p>
          <a:p>
            <a:pPr marL="0" lvl="0" indent="0">
              <a:buNone/>
              <a:defRPr/>
            </a:pPr>
            <a:r>
              <a:rPr lang="en-US" b="1" dirty="0">
                <a:solidFill>
                  <a:prstClr val="black"/>
                </a:solidFill>
                <a:latin typeface="Helvetica Neue"/>
              </a:rPr>
              <a:t>Gives students a once-in-a-lifetime experience</a:t>
            </a:r>
            <a:r>
              <a:rPr lang="en-US" dirty="0">
                <a:solidFill>
                  <a:prstClr val="black"/>
                </a:solidFill>
                <a:latin typeface="Helvetica Neue"/>
              </a:rPr>
              <a:t>: </a:t>
            </a:r>
            <a:endParaRPr lang="en-US" sz="2000" dirty="0">
              <a:latin typeface="Helvetica Neue"/>
            </a:endParaRPr>
          </a:p>
          <a:p>
            <a:pPr marL="45720" indent="0" algn="ctr" eaLnBrk="1" fontAlgn="auto" hangingPunct="1">
              <a:spcAft>
                <a:spcPts val="0"/>
              </a:spcAft>
              <a:buNone/>
              <a:defRPr/>
            </a:pPr>
            <a:r>
              <a:rPr lang="en-US" sz="2400" dirty="0">
                <a:latin typeface="Helvetica Neue"/>
              </a:rPr>
              <a:t>85% of students agree that studying abroad was the most </a:t>
            </a:r>
            <a:r>
              <a:rPr lang="en-US" sz="2400" u="sng" dirty="0">
                <a:latin typeface="Helvetica Neue"/>
              </a:rPr>
              <a:t>meaningful </a:t>
            </a:r>
            <a:r>
              <a:rPr lang="en-US" sz="2400" dirty="0">
                <a:latin typeface="Helvetica Neue"/>
              </a:rPr>
              <a:t>experience of their undergraduate education.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08453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61C57-010F-8946-A0C8-EAF272097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59" y="267704"/>
            <a:ext cx="5262941" cy="922973"/>
          </a:xfrm>
          <a:solidFill>
            <a:srgbClr val="A61E2F"/>
          </a:solidFill>
        </p:spPr>
        <p:txBody>
          <a:bodyPr/>
          <a:lstStyle/>
          <a:p>
            <a:r>
              <a:rPr lang="en-US" b="1" dirty="0">
                <a:solidFill>
                  <a:srgbClr val="D0D1CE"/>
                </a:solidFill>
              </a:rPr>
              <a:t>Why an FGEL Office?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72B949-0D5E-9F4D-908B-C2ACB7B876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133" y="1413246"/>
            <a:ext cx="11015133" cy="5207688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Student “One stop shop” </a:t>
            </a:r>
          </a:p>
          <a:p>
            <a:pPr lvl="1"/>
            <a:r>
              <a:rPr lang="en-US" dirty="0"/>
              <a:t>Find opportunities across programs, divisions, colleges (link to De Anza) </a:t>
            </a:r>
          </a:p>
          <a:p>
            <a:pPr lvl="1"/>
            <a:r>
              <a:rPr lang="en-US" dirty="0"/>
              <a:t>Liaison to supports (academic counseling, financial aid &amp; scholarships, application support, disability resources &amp; veterans services, etc.) </a:t>
            </a:r>
          </a:p>
          <a:p>
            <a:r>
              <a:rPr lang="en-US" b="1" dirty="0"/>
              <a:t>Faculty support</a:t>
            </a:r>
          </a:p>
          <a:p>
            <a:pPr lvl="1"/>
            <a:r>
              <a:rPr lang="en-US" dirty="0"/>
              <a:t>Program and curriculum development</a:t>
            </a:r>
          </a:p>
          <a:p>
            <a:pPr lvl="1"/>
            <a:r>
              <a:rPr lang="en-US" dirty="0"/>
              <a:t>Budgeting and financing </a:t>
            </a:r>
          </a:p>
          <a:p>
            <a:pPr lvl="1"/>
            <a:r>
              <a:rPr lang="en-US" dirty="0"/>
              <a:t>Insurance and liability </a:t>
            </a:r>
          </a:p>
          <a:p>
            <a:pPr lvl="1"/>
            <a:r>
              <a:rPr lang="en-US" dirty="0"/>
              <a:t>Resources for supporting students abroad</a:t>
            </a:r>
          </a:p>
          <a:p>
            <a:pPr lvl="1"/>
            <a:r>
              <a:rPr lang="en-US" dirty="0"/>
              <a:t>Recruitment</a:t>
            </a:r>
          </a:p>
          <a:p>
            <a:r>
              <a:rPr lang="en-US" b="1" dirty="0"/>
              <a:t>College alignment with priorities and values</a:t>
            </a:r>
          </a:p>
          <a:p>
            <a:pPr lvl="1"/>
            <a:r>
              <a:rPr lang="en-US" dirty="0"/>
              <a:t>Strategic Vision for Equity</a:t>
            </a:r>
          </a:p>
          <a:p>
            <a:pPr lvl="1"/>
            <a:r>
              <a:rPr lang="en-US" dirty="0"/>
              <a:t>Institutional Learning Outcomes </a:t>
            </a:r>
          </a:p>
          <a:p>
            <a:pPr lvl="1"/>
            <a:r>
              <a:rPr lang="en-US" dirty="0"/>
              <a:t>Investment of college resources – equitable and transparent prioritization and selection process 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4" name="Picture 3" descr="Logo&#10;&#10;Description automatically generated with low confidence">
            <a:extLst>
              <a:ext uri="{FF2B5EF4-FFF2-40B4-BE49-F238E27FC236}">
                <a16:creationId xmlns:a16="http://schemas.microsoft.com/office/drawing/2014/main" id="{8BFB887E-F451-034D-B361-CDDB66FCC87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8933" y="267705"/>
            <a:ext cx="5091792" cy="1145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550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1 2">
            <a:extLst>
              <a:ext uri="{FF2B5EF4-FFF2-40B4-BE49-F238E27FC236}">
                <a16:creationId xmlns:a16="http://schemas.microsoft.com/office/drawing/2014/main" id="{2048B234-7509-2145-A2BC-5605447E6774}"/>
              </a:ext>
            </a:extLst>
          </p:cNvPr>
          <p:cNvSpPr/>
          <p:nvPr/>
        </p:nvSpPr>
        <p:spPr>
          <a:xfrm rot="21031313">
            <a:off x="8497412" y="1116044"/>
            <a:ext cx="2554212" cy="1773921"/>
          </a:xfrm>
          <a:prstGeom prst="irregularSeal1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282631"/>
            <a:ext cx="5366658" cy="970450"/>
          </a:xfrm>
          <a:solidFill>
            <a:srgbClr val="A61E2F"/>
          </a:solidFill>
        </p:spPr>
        <p:txBody>
          <a:bodyPr>
            <a:normAutofit/>
          </a:bodyPr>
          <a:lstStyle/>
          <a:p>
            <a:pPr algn="r"/>
            <a:r>
              <a:rPr lang="en-US" sz="3600" dirty="0">
                <a:solidFill>
                  <a:srgbClr val="D0D1CE"/>
                </a:solidFill>
                <a:latin typeface="Helvetica Neue"/>
              </a:rPr>
              <a:t>Current FGEL Programs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568307" y="1567543"/>
            <a:ext cx="10163956" cy="5007826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n-US" sz="3200" b="1" dirty="0">
                <a:latin typeface="+mj-lt"/>
              </a:rPr>
              <a:t>Study abroad programs </a:t>
            </a:r>
            <a:r>
              <a:rPr lang="en-US" sz="3200" dirty="0">
                <a:latin typeface="+mj-lt"/>
              </a:rPr>
              <a:t>(a.k.a. Campus Abroad)</a:t>
            </a:r>
          </a:p>
          <a:p>
            <a:pPr lvl="1">
              <a:defRPr/>
            </a:pPr>
            <a:r>
              <a:rPr lang="en-US" sz="2800" dirty="0">
                <a:latin typeface="+mj-lt"/>
              </a:rPr>
              <a:t>Florence, Italy – 8 weeks in Spring 2023</a:t>
            </a:r>
          </a:p>
          <a:p>
            <a:pPr lvl="1">
              <a:defRPr/>
            </a:pPr>
            <a:r>
              <a:rPr lang="en-US" sz="2800" dirty="0">
                <a:latin typeface="+mj-lt"/>
              </a:rPr>
              <a:t>London, England – 9 weeks in Fall 2023</a:t>
            </a:r>
          </a:p>
          <a:p>
            <a:pPr>
              <a:defRPr/>
            </a:pPr>
            <a:r>
              <a:rPr lang="en-US" sz="3200" b="1" dirty="0">
                <a:latin typeface="+mj-lt"/>
              </a:rPr>
              <a:t>Guatemala Teachers Corps Program </a:t>
            </a:r>
            <a:r>
              <a:rPr lang="en-US" sz="3200" dirty="0">
                <a:latin typeface="+mj-lt"/>
              </a:rPr>
              <a:t>(Winter &amp; Spring 2023)</a:t>
            </a:r>
          </a:p>
          <a:p>
            <a:pPr>
              <a:defRPr/>
            </a:pPr>
            <a:r>
              <a:rPr lang="en-US" sz="3200" b="1" dirty="0">
                <a:latin typeface="+mj-lt"/>
              </a:rPr>
              <a:t>Anthropology Field Schools </a:t>
            </a:r>
            <a:r>
              <a:rPr lang="en-US" sz="3200" dirty="0">
                <a:latin typeface="+mj-lt"/>
              </a:rPr>
              <a:t>(local Fall 2022, TBD Summer 2023: Ireland? Hawaii? Ecuador? Belize?) </a:t>
            </a:r>
          </a:p>
          <a:p>
            <a:pPr>
              <a:defRPr/>
            </a:pPr>
            <a:r>
              <a:rPr lang="en-US" sz="3200" b="1" dirty="0">
                <a:latin typeface="+mj-lt"/>
              </a:rPr>
              <a:t>Dream Volunteer Service Trip to Guatemala </a:t>
            </a:r>
            <a:r>
              <a:rPr lang="en-US" sz="3200" dirty="0">
                <a:latin typeface="+mj-lt"/>
              </a:rPr>
              <a:t>(Summer 2023)</a:t>
            </a:r>
          </a:p>
          <a:p>
            <a:pPr>
              <a:defRPr/>
            </a:pPr>
            <a:r>
              <a:rPr lang="en-US" sz="3200" b="1" dirty="0">
                <a:latin typeface="+mj-lt"/>
              </a:rPr>
              <a:t>Global Medical/Dental Brigades </a:t>
            </a:r>
            <a:r>
              <a:rPr lang="en-US" sz="3200" dirty="0">
                <a:latin typeface="+mj-lt"/>
              </a:rPr>
              <a:t>(Summer 2023)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0588C4-79D0-594D-B0AA-B38FE1525D70}"/>
              </a:ext>
            </a:extLst>
          </p:cNvPr>
          <p:cNvSpPr txBox="1"/>
          <p:nvPr/>
        </p:nvSpPr>
        <p:spPr>
          <a:xfrm rot="21340349">
            <a:off x="8273678" y="1802949"/>
            <a:ext cx="289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solidFill>
                  <a:srgbClr val="A61E2F"/>
                </a:solidFill>
              </a:rPr>
              <a:t>NEW--REVIVAL! </a:t>
            </a:r>
          </a:p>
        </p:txBody>
      </p:sp>
    </p:spTree>
    <p:extLst>
      <p:ext uri="{BB962C8B-B14F-4D97-AF65-F5344CB8AC3E}">
        <p14:creationId xmlns:p14="http://schemas.microsoft.com/office/powerpoint/2010/main" val="864596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water, sky, outdoor, boat&#10;&#10;Description automatically generated">
            <a:extLst>
              <a:ext uri="{FF2B5EF4-FFF2-40B4-BE49-F238E27FC236}">
                <a16:creationId xmlns:a16="http://schemas.microsoft.com/office/drawing/2014/main" id="{06A65D65-7DE2-168D-5828-76896E84E3E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84667"/>
            <a:ext cx="6086646" cy="33314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137DE43-0836-BFB5-F0C1-B43D1FAAF1B9}"/>
              </a:ext>
            </a:extLst>
          </p:cNvPr>
          <p:cNvSpPr txBox="1"/>
          <p:nvPr/>
        </p:nvSpPr>
        <p:spPr>
          <a:xfrm>
            <a:off x="87086" y="3516087"/>
            <a:ext cx="5856514" cy="1913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A61E2F"/>
                </a:solidFill>
                <a:effectLst/>
                <a:uLnTx/>
                <a:uFillTx/>
                <a:latin typeface="Helvetica Neue"/>
                <a:ea typeface="Times New Roman" panose="02020603050405020304" pitchFamily="18" charset="0"/>
                <a:cs typeface="Times New Roman" panose="02020603050405020304" pitchFamily="18" charset="0"/>
              </a:rPr>
              <a:t>Stepping Into Global Citizenship: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A61E2F"/>
                </a:solidFill>
                <a:effectLst/>
                <a:uLnTx/>
                <a:uFillTx/>
                <a:latin typeface="Helvetica Neue"/>
                <a:ea typeface="Times New Roman" panose="02020603050405020304" pitchFamily="18" charset="0"/>
                <a:cs typeface="Times New Roman" panose="02020603050405020304" pitchFamily="18" charset="0"/>
              </a:rPr>
              <a:t>Discovery and Experience in 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A61E2F"/>
                </a:solidFill>
                <a:effectLst/>
                <a:uLnTx/>
                <a:uFillTx/>
                <a:latin typeface="Freestyle Script" panose="030804020302050B04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Florence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A61E2F"/>
              </a:solidFill>
              <a:effectLst/>
              <a:uLnTx/>
              <a:uFillTx/>
              <a:latin typeface="Freestyle Script" panose="030804020302050B04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 descr="Logo&#10;&#10;Description automatically generated with low confidence">
            <a:extLst>
              <a:ext uri="{FF2B5EF4-FFF2-40B4-BE49-F238E27FC236}">
                <a16:creationId xmlns:a16="http://schemas.microsoft.com/office/drawing/2014/main" id="{E5E21DCD-D1E9-5994-2853-F3913A13EC5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7704" y="5587789"/>
            <a:ext cx="5091792" cy="114554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2078282-EFAA-6B5A-1F9E-8F44AC1D61F0}"/>
              </a:ext>
            </a:extLst>
          </p:cNvPr>
          <p:cNvSpPr txBox="1"/>
          <p:nvPr/>
        </p:nvSpPr>
        <p:spPr>
          <a:xfrm>
            <a:off x="1637195" y="5244765"/>
            <a:ext cx="28122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  <a:ea typeface="Times New Roman" panose="02020603050405020304" pitchFamily="18" charset="0"/>
                <a:cs typeface="Times New Roman" panose="02020603050405020304" pitchFamily="18" charset="0"/>
              </a:rPr>
              <a:t>Spring Quarter 2023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EA7793B-FDA4-8028-59FD-7DC1BA5F12C7}"/>
              </a:ext>
            </a:extLst>
          </p:cNvPr>
          <p:cNvSpPr txBox="1"/>
          <p:nvPr/>
        </p:nvSpPr>
        <p:spPr>
          <a:xfrm>
            <a:off x="0" y="-184666"/>
            <a:ext cx="12249980" cy="369332"/>
          </a:xfrm>
          <a:prstGeom prst="rect">
            <a:avLst/>
          </a:prstGeom>
          <a:solidFill>
            <a:srgbClr val="A61E2F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A bridge over a river leading to a large building with towers&#10;&#10;Description automatically generated with low confidence">
            <a:extLst>
              <a:ext uri="{FF2B5EF4-FFF2-40B4-BE49-F238E27FC236}">
                <a16:creationId xmlns:a16="http://schemas.microsoft.com/office/drawing/2014/main" id="{F78E95C0-3583-B548-A580-84C2F681D9D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84837" y="163091"/>
            <a:ext cx="6107163" cy="33745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995F7B7-0299-574F-ADEA-CECC4F2B5FC1}"/>
              </a:ext>
            </a:extLst>
          </p:cNvPr>
          <p:cNvSpPr txBox="1"/>
          <p:nvPr/>
        </p:nvSpPr>
        <p:spPr>
          <a:xfrm>
            <a:off x="6357257" y="3516087"/>
            <a:ext cx="5236029" cy="2041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A61E2F"/>
                </a:solidFill>
                <a:effectLst/>
                <a:uLnTx/>
                <a:uFillTx/>
                <a:latin typeface="Helvetica Neue"/>
                <a:ea typeface="Times New Roman" panose="02020603050405020304" pitchFamily="18" charset="0"/>
                <a:cs typeface="Times New Roman" panose="02020603050405020304" pitchFamily="18" charset="0"/>
              </a:rPr>
              <a:t>Global Citizen. Global City.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A61E2F"/>
                </a:solidFill>
                <a:effectLst/>
                <a:uLnTx/>
                <a:uFillTx/>
                <a:latin typeface="Helvetica Neue"/>
                <a:ea typeface="Times New Roman" panose="02020603050405020304" pitchFamily="18" charset="0"/>
                <a:cs typeface="Times New Roman" panose="02020603050405020304" pitchFamily="18" charset="0"/>
              </a:rPr>
              <a:t>Study abroad in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A61E2F"/>
                </a:solidFill>
                <a:effectLst/>
                <a:uLnTx/>
                <a:uFillTx/>
                <a:latin typeface="Freestyle Script" panose="030804020302050B04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London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A61E2F"/>
              </a:solidFill>
              <a:effectLst/>
              <a:uLnTx/>
              <a:uFillTx/>
              <a:latin typeface="Freestyle Script" panose="030804020302050B04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F875AE-4D6F-C643-98B3-41A1F00C9EFD}"/>
              </a:ext>
            </a:extLst>
          </p:cNvPr>
          <p:cNvSpPr txBox="1"/>
          <p:nvPr/>
        </p:nvSpPr>
        <p:spPr>
          <a:xfrm>
            <a:off x="7569142" y="5285767"/>
            <a:ext cx="28122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  <a:ea typeface="Times New Roman" panose="02020603050405020304" pitchFamily="18" charset="0"/>
                <a:cs typeface="Times New Roman" panose="02020603050405020304" pitchFamily="18" charset="0"/>
              </a:rPr>
              <a:t>Fall Quarter 2023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780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water, sky, outdoor, boat&#10;&#10;Description automatically generated">
            <a:extLst>
              <a:ext uri="{FF2B5EF4-FFF2-40B4-BE49-F238E27FC236}">
                <a16:creationId xmlns:a16="http://schemas.microsoft.com/office/drawing/2014/main" id="{06A65D65-7DE2-168D-5828-76896E84E3E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63091"/>
            <a:ext cx="4018361" cy="219938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EA7793B-FDA4-8028-59FD-7DC1BA5F12C7}"/>
              </a:ext>
            </a:extLst>
          </p:cNvPr>
          <p:cNvSpPr txBox="1"/>
          <p:nvPr/>
        </p:nvSpPr>
        <p:spPr>
          <a:xfrm>
            <a:off x="0" y="-184666"/>
            <a:ext cx="12249980" cy="369332"/>
          </a:xfrm>
          <a:prstGeom prst="rect">
            <a:avLst/>
          </a:prstGeom>
          <a:solidFill>
            <a:srgbClr val="A61E2F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A bridge over a river leading to a large building with towers&#10;&#10;Description automatically generated with low confidence">
            <a:extLst>
              <a:ext uri="{FF2B5EF4-FFF2-40B4-BE49-F238E27FC236}">
                <a16:creationId xmlns:a16="http://schemas.microsoft.com/office/drawing/2014/main" id="{F78E95C0-3583-B548-A580-84C2F681D9D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09499" y="4767943"/>
            <a:ext cx="3782501" cy="20900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799BE4C-125D-E148-9B0E-0DD172279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8362" y="365125"/>
            <a:ext cx="8173638" cy="1325563"/>
          </a:xfrm>
        </p:spPr>
        <p:txBody>
          <a:bodyPr>
            <a:normAutofit/>
          </a:bodyPr>
          <a:lstStyle/>
          <a:p>
            <a:r>
              <a:rPr lang="en-US" sz="4000" dirty="0"/>
              <a:t>Foothill Global Experiential Learning  </a:t>
            </a:r>
            <a:r>
              <a:rPr lang="en-US" b="1" dirty="0"/>
              <a:t>Study Abroad Program Highlights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71DDCB-4733-3B4D-A19A-69D24633FC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62471"/>
            <a:ext cx="10515600" cy="4245158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+mj-lt"/>
              </a:rPr>
              <a:t>8 or 9 weeks abroad (“in country”) </a:t>
            </a:r>
          </a:p>
          <a:p>
            <a:r>
              <a:rPr lang="en-US" dirty="0">
                <a:latin typeface="+mj-lt"/>
              </a:rPr>
              <a:t>10-12 week instructional program (online before/after study abroad)</a:t>
            </a:r>
          </a:p>
          <a:p>
            <a:r>
              <a:rPr lang="en-US" dirty="0">
                <a:latin typeface="+mj-lt"/>
              </a:rPr>
              <a:t>12-15 units of UC/CSU-transferable academic coursework supporting a program theme (program learning outcomes) taught by Foothill faculty</a:t>
            </a:r>
          </a:p>
          <a:p>
            <a:pPr lvl="1"/>
            <a:r>
              <a:rPr lang="en-US" dirty="0">
                <a:latin typeface="+mj-lt"/>
              </a:rPr>
              <a:t>Honors courses also! </a:t>
            </a:r>
          </a:p>
          <a:p>
            <a:r>
              <a:rPr lang="en-US" dirty="0">
                <a:latin typeface="+mj-lt"/>
              </a:rPr>
              <a:t>Local host (</a:t>
            </a:r>
            <a:r>
              <a:rPr lang="en-US" dirty="0">
                <a:latin typeface="+mj-lt"/>
                <a:hlinkClick r:id="rId4"/>
              </a:rPr>
              <a:t>AIFS Abroad</a:t>
            </a:r>
            <a:r>
              <a:rPr lang="en-US" dirty="0">
                <a:latin typeface="+mj-lt"/>
              </a:rPr>
              <a:t>) and classes held at international education center</a:t>
            </a:r>
          </a:p>
          <a:p>
            <a:r>
              <a:rPr lang="en-US" dirty="0">
                <a:latin typeface="+mj-lt"/>
              </a:rPr>
              <a:t>Field trips, excursions, optional overnight trips, etc. </a:t>
            </a:r>
          </a:p>
          <a:p>
            <a:r>
              <a:rPr lang="en-US" dirty="0">
                <a:latin typeface="+mj-lt"/>
              </a:rPr>
              <a:t>Life &amp; culture program: events, classes, museums, etc.</a:t>
            </a:r>
          </a:p>
          <a:p>
            <a:r>
              <a:rPr lang="en-US" dirty="0">
                <a:latin typeface="+mj-lt"/>
              </a:rPr>
              <a:t>Accommodation in student apartments or homestays</a:t>
            </a:r>
          </a:p>
          <a:p>
            <a:r>
              <a:rPr lang="en-US" dirty="0">
                <a:latin typeface="+mj-lt"/>
              </a:rPr>
              <a:t>24/7 emergency support and medical insurance </a:t>
            </a:r>
          </a:p>
          <a:p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93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02BBCD0-0871-7D66-52C3-0FB1A53585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1667" y="0"/>
            <a:ext cx="6858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612" y="1550291"/>
            <a:ext cx="6771374" cy="4799709"/>
          </a:xfrm>
        </p:spPr>
        <p:txBody>
          <a:bodyPr>
            <a:noAutofit/>
          </a:bodyPr>
          <a:lstStyle/>
          <a:p>
            <a:pPr marL="342900" indent="-342900">
              <a:lnSpc>
                <a:spcPct val="111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400" dirty="0">
                <a:latin typeface="Century Gothic" panose="020B0502020202020204" pitchFamily="34" charset="0"/>
              </a:rPr>
              <a:t>Collaboration with Financial Aid – FAFSA, etc. </a:t>
            </a:r>
          </a:p>
          <a:p>
            <a:pPr marL="342900" indent="-342900">
              <a:lnSpc>
                <a:spcPct val="111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400" dirty="0">
                <a:latin typeface="Century Gothic" panose="020B0502020202020204" pitchFamily="34" charset="0"/>
              </a:rPr>
              <a:t>Internal Scholarships</a:t>
            </a:r>
          </a:p>
          <a:p>
            <a:pPr marL="800100" lvl="1" indent="-342900">
              <a:lnSpc>
                <a:spcPct val="111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dirty="0">
                <a:latin typeface="Century Gothic" panose="020B0502020202020204" pitchFamily="34" charset="0"/>
              </a:rPr>
              <a:t>Equity, Diversity &amp; Inclusion scholarships</a:t>
            </a:r>
          </a:p>
          <a:p>
            <a:pPr marL="800100" lvl="1" indent="-342900">
              <a:lnSpc>
                <a:spcPct val="111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dirty="0">
                <a:latin typeface="Century Gothic" panose="020B0502020202020204" pitchFamily="34" charset="0"/>
              </a:rPr>
              <a:t>Ambassador Scholarships</a:t>
            </a:r>
          </a:p>
          <a:p>
            <a:pPr marL="342900" indent="-342900">
              <a:lnSpc>
                <a:spcPct val="111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400" dirty="0">
                <a:latin typeface="Century Gothic" panose="020B0502020202020204" pitchFamily="34" charset="0"/>
              </a:rPr>
              <a:t>External Scholarship Assistance </a:t>
            </a:r>
          </a:p>
          <a:p>
            <a:pPr marL="342900" indent="-342900">
              <a:lnSpc>
                <a:spcPct val="111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400" dirty="0">
                <a:latin typeface="Century Gothic" panose="020B0502020202020204" pitchFamily="34" charset="0"/>
              </a:rPr>
              <a:t>FHDA Foundation Fundraising</a:t>
            </a:r>
          </a:p>
          <a:p>
            <a:pPr marL="342900" indent="-342900">
              <a:lnSpc>
                <a:spcPct val="111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400" dirty="0">
                <a:latin typeface="Century Gothic" panose="020B0502020202020204" pitchFamily="34" charset="0"/>
              </a:rPr>
              <a:t>Private Donations (link on </a:t>
            </a:r>
            <a:r>
              <a:rPr lang="en-US" sz="2400" dirty="0" err="1">
                <a:latin typeface="Century Gothic" panose="020B0502020202020204" pitchFamily="34" charset="0"/>
              </a:rPr>
              <a:t>foothill.edu</a:t>
            </a:r>
            <a:r>
              <a:rPr lang="en-US" sz="2400" dirty="0">
                <a:latin typeface="Century Gothic" panose="020B0502020202020204" pitchFamily="34" charset="0"/>
              </a:rPr>
              <a:t>/global website)  </a:t>
            </a:r>
          </a:p>
          <a:p>
            <a:pPr marL="342900" indent="-342900">
              <a:lnSpc>
                <a:spcPct val="111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400" dirty="0">
                <a:latin typeface="Century Gothic" panose="020B0502020202020204" pitchFamily="34" charset="0"/>
              </a:rPr>
              <a:t>THE GREAT BRITISH BAKESALE – NOVEMBER 16</a:t>
            </a:r>
            <a:r>
              <a:rPr lang="en-US" sz="2400" baseline="30000" dirty="0">
                <a:latin typeface="Century Gothic" panose="020B0502020202020204" pitchFamily="34" charset="0"/>
              </a:rPr>
              <a:t>TH</a:t>
            </a:r>
            <a:r>
              <a:rPr lang="en-US" sz="2400" dirty="0">
                <a:latin typeface="Century Gothic" panose="020B0502020202020204" pitchFamily="34" charset="0"/>
              </a:rPr>
              <a:t> 11-1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C30CB02-EBA9-B77C-EDB8-BF85EC84D975}"/>
              </a:ext>
            </a:extLst>
          </p:cNvPr>
          <p:cNvSpPr txBox="1">
            <a:spLocks/>
          </p:cNvSpPr>
          <p:nvPr/>
        </p:nvSpPr>
        <p:spPr>
          <a:xfrm>
            <a:off x="0" y="275041"/>
            <a:ext cx="9927771" cy="970450"/>
          </a:xfrm>
          <a:prstGeom prst="rect">
            <a:avLst/>
          </a:prstGeom>
          <a:solidFill>
            <a:srgbClr val="A61E2F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600" dirty="0">
                <a:solidFill>
                  <a:srgbClr val="D0D1CE"/>
                </a:solidFill>
                <a:latin typeface="Helvetica Neue"/>
              </a:rPr>
              <a:t>Financial Aid, Scholarships &amp; Fundraising</a:t>
            </a:r>
          </a:p>
        </p:txBody>
      </p:sp>
    </p:spTree>
    <p:extLst>
      <p:ext uri="{BB962C8B-B14F-4D97-AF65-F5344CB8AC3E}">
        <p14:creationId xmlns:p14="http://schemas.microsoft.com/office/powerpoint/2010/main" val="583077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11563</TotalTime>
  <Words>652</Words>
  <Application>Microsoft Macintosh PowerPoint</Application>
  <PresentationFormat>Widescreen</PresentationFormat>
  <Paragraphs>92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Calibri</vt:lpstr>
      <vt:lpstr>Calibri Light</vt:lpstr>
      <vt:lpstr>Century Gothic</vt:lpstr>
      <vt:lpstr>Freestyle Script</vt:lpstr>
      <vt:lpstr>Helvetica Neue</vt:lpstr>
      <vt:lpstr>Symbol</vt:lpstr>
      <vt:lpstr>Times New Roman</vt:lpstr>
      <vt:lpstr>Office Theme</vt:lpstr>
      <vt:lpstr>PowerPoint Presentation</vt:lpstr>
      <vt:lpstr>What is Global Experiential Learning?</vt:lpstr>
      <vt:lpstr>Path to Global Citizenship through  Foothill Global Experiential Learning</vt:lpstr>
      <vt:lpstr>Other benefits of study abroad</vt:lpstr>
      <vt:lpstr>Why an FGEL Office?</vt:lpstr>
      <vt:lpstr>Current FGEL Programs</vt:lpstr>
      <vt:lpstr>PowerPoint Presentation</vt:lpstr>
      <vt:lpstr>Foothill Global Experiential Learning  Study Abroad Program Highlights</vt:lpstr>
      <vt:lpstr>PowerPoint Presentation</vt:lpstr>
      <vt:lpstr>PowerPoint Presentation</vt:lpstr>
      <vt:lpstr>Some questions for academic senate 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Fall Semester 2016 in London</dc:title>
  <dc:creator>Paula</dc:creator>
  <cp:lastModifiedBy>Kathryn Maurer</cp:lastModifiedBy>
  <cp:revision>314</cp:revision>
  <cp:lastPrinted>2015-12-04T01:17:10Z</cp:lastPrinted>
  <dcterms:created xsi:type="dcterms:W3CDTF">2015-12-01T01:02:39Z</dcterms:created>
  <dcterms:modified xsi:type="dcterms:W3CDTF">2022-11-03T22:47:31Z</dcterms:modified>
</cp:coreProperties>
</file>