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10"/>
  </p:notesMasterIdLst>
  <p:sldIdLst>
    <p:sldId id="256" r:id="rId2"/>
    <p:sldId id="285" r:id="rId3"/>
    <p:sldId id="262" r:id="rId4"/>
    <p:sldId id="288" r:id="rId5"/>
    <p:sldId id="290" r:id="rId6"/>
    <p:sldId id="263" r:id="rId7"/>
    <p:sldId id="287" r:id="rId8"/>
    <p:sldId id="28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827"/>
    <a:srgbClr val="8D1828"/>
    <a:srgbClr val="F6F1E7"/>
    <a:srgbClr val="62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90"/>
    <p:restoredTop sz="94643"/>
  </p:normalViewPr>
  <p:slideViewPr>
    <p:cSldViewPr snapToGrid="0" snapToObjects="1">
      <p:cViewPr varScale="1">
        <p:scale>
          <a:sx n="55" d="100"/>
          <a:sy n="55" d="100"/>
        </p:scale>
        <p:origin x="-1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9DD32-E442-924F-86A2-D395954E91EA}" type="datetimeFigureOut">
              <a:rPr lang="en-US" smtClean="0"/>
              <a:t>1/29/18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1E929-1C9B-2B4B-8D79-D44BE86F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1E929-1C9B-2B4B-8D79-D44BE86FB0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1E929-1C9B-2B4B-8D79-D44BE86FB0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9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$46 million for College Promise-rescinds</a:t>
            </a:r>
            <a:r>
              <a:rPr lang="en-US" baseline="0" dirty="0" smtClean="0"/>
              <a:t> the $46 per unit fee for first time resident students enrolled in 12 units or more for their first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1E929-1C9B-2B4B-8D79-D44BE86FB0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9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5873809"/>
            <a:ext cx="1992058" cy="54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0" y="1454046"/>
            <a:ext cx="8088059" cy="1981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3596075"/>
            <a:ext cx="8088058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43667"/>
            <a:ext cx="8112653" cy="4115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A61E2F"/>
              </a:buClr>
              <a:buSzPct val="70000"/>
              <a:buFont typeface="Arial" charset="0"/>
              <a:buChar char="•"/>
              <a:defRPr sz="4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rgbClr val="A61E2F"/>
              </a:buClr>
              <a:buSzPct val="70000"/>
              <a:buFont typeface="Arial" charset="0"/>
              <a:buChar char="•"/>
              <a:defRPr sz="3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>
              <a:buClr>
                <a:srgbClr val="A61E2F"/>
              </a:buClr>
              <a:buSzPct val="70000"/>
              <a:buFont typeface="Arial" charset="0"/>
              <a:buChar char="•"/>
              <a:defRPr sz="25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3841785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3" y="2235200"/>
            <a:ext cx="3836153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207169"/>
            <a:ext cx="9144000" cy="68998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657225"/>
            <a:ext cx="7956550" cy="4614863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4" y="5472113"/>
            <a:ext cx="8078789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793226"/>
            <a:ext cx="2700005" cy="433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792696"/>
            <a:ext cx="4836780" cy="5314421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" y="2863121"/>
            <a:ext cx="7323502" cy="302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r>
              <a:rPr lang="en-US" dirty="0" err="1" smtClean="0"/>
              <a:t>presentersname@foothill.edu</a:t>
            </a:r>
            <a:endParaRPr lang="en-US" dirty="0" smtClean="0"/>
          </a:p>
          <a:p>
            <a:pPr lvl="0"/>
            <a:r>
              <a:rPr lang="en-US" dirty="0" smtClean="0"/>
              <a:t>650.949.0000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foothill.edu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 baseline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97"/>
            <a:ext cx="9144000" cy="555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64061" cy="34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league.org/advocacy/legislative-updates/governor-browns-proposed-2018-19-state-budget" TargetMode="External"/><Relationship Id="rId4" Type="http://schemas.openxmlformats.org/officeDocument/2006/relationships/hyperlink" Target="http://www.lao.ca.gov/reports/2018/3731/budget-overview-011218.pdf" TargetMode="External"/><Relationship Id="rId5" Type="http://schemas.openxmlformats.org/officeDocument/2006/relationships/hyperlink" Target="http://www.ebudget.ca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xtranet.cccco.edu/Divisions/FinanceFacilities/FiscalServicesUnit/BudgetNews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410" y="2160630"/>
            <a:ext cx="8088059" cy="118370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Governor’s Proposed Budget 2018-19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4302659"/>
            <a:ext cx="8088058" cy="98978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3400" dirty="0" smtClean="0"/>
              <a:t>Bret Watson, </a:t>
            </a:r>
          </a:p>
          <a:p>
            <a:pPr algn="l"/>
            <a:r>
              <a:rPr lang="en-US" dirty="0" smtClean="0"/>
              <a:t>Vice President of Finance and Administrative Services</a:t>
            </a:r>
          </a:p>
          <a:p>
            <a:pPr algn="l"/>
            <a:r>
              <a:rPr lang="en-US" dirty="0" smtClean="0"/>
              <a:t>January 31,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8844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Initiatives: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Funding Formula for 2018-19.</a:t>
            </a:r>
          </a:p>
          <a:p>
            <a:r>
              <a:rPr lang="en-US" dirty="0" smtClean="0"/>
              <a:t>115</a:t>
            </a:r>
            <a:r>
              <a:rPr lang="en-US" baseline="30000" dirty="0" smtClean="0"/>
              <a:t>th</a:t>
            </a:r>
            <a:r>
              <a:rPr lang="en-US" dirty="0" smtClean="0"/>
              <a:t> Online College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200" i="1" dirty="0" smtClean="0"/>
              <a:t>School Services of California, Inc.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127545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Funding Formula: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Governor proposes $175 million for new student based funding formula</a:t>
            </a:r>
          </a:p>
          <a:p>
            <a:pPr lvl="0"/>
            <a:r>
              <a:rPr lang="en-US" dirty="0" smtClean="0"/>
              <a:t>Plan calls for:</a:t>
            </a:r>
          </a:p>
          <a:p>
            <a:pPr lvl="2"/>
            <a:r>
              <a:rPr lang="en-US" dirty="0" smtClean="0"/>
              <a:t>Increase of student transfer rates to 4 year colleges</a:t>
            </a:r>
          </a:p>
          <a:p>
            <a:pPr lvl="2"/>
            <a:r>
              <a:rPr lang="en-US" dirty="0" smtClean="0"/>
              <a:t>Decrease in excess units taken by students</a:t>
            </a:r>
          </a:p>
          <a:p>
            <a:pPr lvl="2"/>
            <a:r>
              <a:rPr lang="en-US" dirty="0" smtClean="0"/>
              <a:t>Increase students in CTE programs</a:t>
            </a:r>
          </a:p>
          <a:p>
            <a:pPr lvl="2"/>
            <a:r>
              <a:rPr lang="en-US" dirty="0" smtClean="0"/>
              <a:t>Eliminate achievement gaps</a:t>
            </a:r>
          </a:p>
          <a:p>
            <a:pPr lvl="2"/>
            <a:r>
              <a:rPr lang="en-US" dirty="0" smtClean="0"/>
              <a:t>Serve underrepresented students</a:t>
            </a:r>
            <a:endParaRPr lang="en-US" dirty="0"/>
          </a:p>
          <a:p>
            <a:pPr lvl="0"/>
            <a:r>
              <a:rPr lang="en-US" dirty="0" smtClean="0"/>
              <a:t>Hold harmless provision</a:t>
            </a:r>
          </a:p>
          <a:p>
            <a:pPr lvl="2"/>
            <a:r>
              <a:rPr lang="en-US" dirty="0" smtClean="0"/>
              <a:t>No district receives less funding in 2018-19.</a:t>
            </a:r>
          </a:p>
          <a:p>
            <a:pPr lvl="2"/>
            <a:r>
              <a:rPr lang="en-US" dirty="0" smtClean="0"/>
              <a:t>Based on actual funding received for 2017-18.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0974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Funding Formula cont’d…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997707"/>
              </p:ext>
            </p:extLst>
          </p:nvPr>
        </p:nvGraphicFramePr>
        <p:xfrm>
          <a:off x="323318" y="2032002"/>
          <a:ext cx="8566682" cy="410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020"/>
                <a:gridCol w="1369162"/>
                <a:gridCol w="5016500"/>
              </a:tblGrid>
              <a:tr h="60233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Components:</a:t>
                      </a:r>
                      <a:endParaRPr lang="en-US" dirty="0"/>
                    </a:p>
                  </a:txBody>
                  <a:tcPr>
                    <a:solidFill>
                      <a:srgbClr val="8918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smtClean="0"/>
                    </a:p>
                    <a:p>
                      <a:pPr algn="ctr"/>
                      <a:r>
                        <a:rPr lang="en-US" baseline="0" smtClean="0"/>
                        <a:t>Funding %</a:t>
                      </a:r>
                      <a:endParaRPr lang="en-US" dirty="0"/>
                    </a:p>
                  </a:txBody>
                  <a:tcPr>
                    <a:solidFill>
                      <a:srgbClr val="8918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Criteria</a:t>
                      </a:r>
                      <a:endParaRPr lang="en-US" dirty="0"/>
                    </a:p>
                  </a:txBody>
                  <a:tcPr>
                    <a:solidFill>
                      <a:srgbClr val="891827"/>
                    </a:solidFill>
                  </a:tcPr>
                </a:tc>
              </a:tr>
              <a:tr h="860471"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Base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Number of FTES (Full-time equivalent</a:t>
                      </a:r>
                      <a:r>
                        <a:rPr lang="en-US" baseline="0" dirty="0" smtClean="0"/>
                        <a:t> students)</a:t>
                      </a:r>
                      <a:endParaRPr lang="en-US" dirty="0"/>
                    </a:p>
                  </a:txBody>
                  <a:tcPr/>
                </a:tc>
              </a:tr>
              <a:tr h="86047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Supplemental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Enrollment</a:t>
                      </a:r>
                      <a:r>
                        <a:rPr lang="en-US" baseline="0" dirty="0" smtClean="0"/>
                        <a:t>s of students</a:t>
                      </a:r>
                      <a:r>
                        <a:rPr lang="en-US" dirty="0" smtClean="0"/>
                        <a:t> College Promise Grants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Enrollment</a:t>
                      </a:r>
                      <a:r>
                        <a:rPr lang="en-US" baseline="0" dirty="0" smtClean="0"/>
                        <a:t> of students of </a:t>
                      </a:r>
                      <a:r>
                        <a:rPr lang="en-US" dirty="0" smtClean="0"/>
                        <a:t>Pell Grants</a:t>
                      </a:r>
                      <a:endParaRPr lang="en-US" dirty="0"/>
                    </a:p>
                  </a:txBody>
                  <a:tcPr/>
                </a:tc>
              </a:tr>
              <a:tr h="163489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Student Success Incentive Grant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Number of degrees and certificates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students who complete degrees &amp; certificates in 3 years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Additional funds for each ADT (Associate Degree for Transfer) granted by college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62217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115</a:t>
            </a:r>
            <a:r>
              <a:rPr lang="en-US" baseline="30000" dirty="0" smtClean="0"/>
              <a:t>th</a:t>
            </a:r>
            <a:r>
              <a:rPr lang="en-US" dirty="0" smtClean="0"/>
              <a:t> Fully Online College: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1968500"/>
            <a:ext cx="8572500" cy="43180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4400" dirty="0" smtClean="0"/>
              <a:t>Governor proposes a new fully online college </a:t>
            </a:r>
          </a:p>
          <a:p>
            <a:pPr lvl="0"/>
            <a:r>
              <a:rPr lang="en-US" dirty="0" smtClean="0"/>
              <a:t>Background and Demographics:</a:t>
            </a:r>
          </a:p>
          <a:p>
            <a:pPr lvl="2"/>
            <a:r>
              <a:rPr lang="en-US" dirty="0" smtClean="0"/>
              <a:t>2.5 million adults in California are not currently accessing higher education.</a:t>
            </a:r>
          </a:p>
          <a:p>
            <a:pPr lvl="2"/>
            <a:r>
              <a:rPr lang="en-US" dirty="0" smtClean="0"/>
              <a:t>Ages are 25-34, have a high school diploma/some college, no degree.</a:t>
            </a:r>
          </a:p>
          <a:p>
            <a:pPr lvl="2"/>
            <a:r>
              <a:rPr lang="en-US" dirty="0" smtClean="0"/>
              <a:t>48% are Hispanic, about half are women.</a:t>
            </a:r>
          </a:p>
          <a:p>
            <a:pPr lvl="2"/>
            <a:r>
              <a:rPr lang="en-US" dirty="0" smtClean="0"/>
              <a:t>At risk during economic downturns and automation in the workforce.</a:t>
            </a:r>
          </a:p>
          <a:p>
            <a:pPr lvl="2"/>
            <a:r>
              <a:rPr lang="en-US" dirty="0" smtClean="0"/>
              <a:t>Many access degrees and certificates that are from private or from out-of-state for more $.</a:t>
            </a:r>
          </a:p>
          <a:p>
            <a:pPr lvl="2"/>
            <a:r>
              <a:rPr lang="en-US" dirty="0" smtClean="0"/>
              <a:t>Population limited by work schedules, transportation barriers, or child care needs.</a:t>
            </a:r>
            <a:endParaRPr lang="en-US" dirty="0"/>
          </a:p>
          <a:p>
            <a:pPr lvl="0"/>
            <a:r>
              <a:rPr lang="en-US" dirty="0" smtClean="0"/>
              <a:t>New College Focuses on:</a:t>
            </a:r>
          </a:p>
          <a:p>
            <a:pPr lvl="2"/>
            <a:r>
              <a:rPr lang="en-US" dirty="0" smtClean="0"/>
              <a:t>Student Success</a:t>
            </a:r>
          </a:p>
          <a:p>
            <a:pPr lvl="2"/>
            <a:r>
              <a:rPr lang="en-US" dirty="0" smtClean="0"/>
              <a:t>Programs include vocational training, career advancement, credentialing for child development, the services sector, advanced manufacturing, healthcare, and in-home support services.</a:t>
            </a:r>
          </a:p>
          <a:p>
            <a:pPr lvl="2"/>
            <a:r>
              <a:rPr lang="en-US" dirty="0" smtClean="0"/>
              <a:t>Should not impact/compete with traditional community colleges in the system</a:t>
            </a:r>
          </a:p>
          <a:p>
            <a:pPr lvl="2"/>
            <a:r>
              <a:rPr lang="en-US" dirty="0" smtClean="0"/>
              <a:t>Affordable low-cost option</a:t>
            </a:r>
          </a:p>
          <a:p>
            <a:pPr lvl="2"/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903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College Funding Proposals: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1989667"/>
            <a:ext cx="8112653" cy="4699000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4900" dirty="0" smtClean="0"/>
              <a:t>Other General Apportionment Proposals</a:t>
            </a:r>
          </a:p>
          <a:p>
            <a:pPr lvl="2"/>
            <a:r>
              <a:rPr lang="en-US" sz="3700" dirty="0" smtClean="0"/>
              <a:t>$175 million for new funding formula</a:t>
            </a:r>
          </a:p>
          <a:p>
            <a:pPr lvl="2"/>
            <a:r>
              <a:rPr lang="en-US" sz="3700" dirty="0" smtClean="0"/>
              <a:t>$161.2 million increase for 2.51% COLA</a:t>
            </a:r>
          </a:p>
          <a:p>
            <a:pPr lvl="2"/>
            <a:r>
              <a:rPr lang="en-US" sz="3700" dirty="0" smtClean="0"/>
              <a:t>$60 million increase for 1% Growth</a:t>
            </a:r>
          </a:p>
          <a:p>
            <a:pPr lvl="2"/>
            <a:r>
              <a:rPr lang="en-US" sz="3700" dirty="0" smtClean="0"/>
              <a:t>$73.7 million decrease to reflect unused 2017-17 growth</a:t>
            </a:r>
          </a:p>
          <a:p>
            <a:pPr lvl="2"/>
            <a:r>
              <a:rPr lang="en-US" sz="3700" dirty="0" smtClean="0"/>
              <a:t>$5.4 million increase for offsetting enrollment fee revenues</a:t>
            </a:r>
          </a:p>
          <a:p>
            <a:pPr lvl="2"/>
            <a:r>
              <a:rPr lang="en-US" sz="3700" dirty="0" smtClean="0"/>
              <a:t>$230.2 million decrease to offset local property tax revenue</a:t>
            </a:r>
            <a:endParaRPr lang="en-US" sz="4900" dirty="0" smtClean="0"/>
          </a:p>
          <a:p>
            <a:pPr marL="0" lvl="0" indent="0">
              <a:buNone/>
            </a:pPr>
            <a:r>
              <a:rPr lang="en-US" sz="4900" dirty="0" smtClean="0"/>
              <a:t>Block Grant </a:t>
            </a:r>
            <a:r>
              <a:rPr lang="en-US" sz="4900" dirty="0" err="1" smtClean="0"/>
              <a:t>Categoricals</a:t>
            </a:r>
            <a:endParaRPr lang="en-US" sz="4900" dirty="0" smtClean="0"/>
          </a:p>
          <a:p>
            <a:pPr lvl="2"/>
            <a:r>
              <a:rPr lang="en-US" sz="3900" dirty="0" smtClean="0"/>
              <a:t>Creates flexibility at the local level</a:t>
            </a:r>
            <a:endParaRPr lang="en-US" sz="3900" dirty="0" smtClean="0"/>
          </a:p>
          <a:p>
            <a:pPr marL="0" lvl="0" indent="0">
              <a:buNone/>
            </a:pPr>
            <a:r>
              <a:rPr lang="en-US" sz="4900" dirty="0" smtClean="0"/>
              <a:t>Online College</a:t>
            </a:r>
            <a:endParaRPr lang="en-US" sz="4900" dirty="0" smtClean="0"/>
          </a:p>
          <a:p>
            <a:pPr lvl="2"/>
            <a:r>
              <a:rPr lang="en-US" sz="3900" dirty="0" smtClean="0"/>
              <a:t>$120 million ($20 million ongoing) 115</a:t>
            </a:r>
            <a:r>
              <a:rPr lang="en-US" sz="3900" baseline="30000" dirty="0" smtClean="0"/>
              <a:t>th</a:t>
            </a:r>
            <a:r>
              <a:rPr lang="en-US" sz="3900" dirty="0" smtClean="0"/>
              <a:t> fully online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2152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Proposals continued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1841500"/>
            <a:ext cx="8112653" cy="4677833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None/>
            </a:pPr>
            <a:r>
              <a:rPr lang="en-US" sz="6000" dirty="0" smtClean="0"/>
              <a:t>Workforce Programs</a:t>
            </a:r>
          </a:p>
          <a:p>
            <a:pPr lvl="2"/>
            <a:r>
              <a:rPr lang="en-US" sz="4000" dirty="0" smtClean="0"/>
              <a:t>$212 million for K-12 education to expand Career Technical Education programs aligned with Strong Workforce Program</a:t>
            </a:r>
          </a:p>
          <a:p>
            <a:pPr lvl="2"/>
            <a:r>
              <a:rPr lang="en-US" sz="4000" dirty="0"/>
              <a:t>$20.5 million Adult Ed Block Grant Program COLA, $5 million for a shared data </a:t>
            </a:r>
            <a:r>
              <a:rPr lang="en-US" sz="4000" dirty="0" smtClean="0"/>
              <a:t>system</a:t>
            </a:r>
          </a:p>
          <a:p>
            <a:pPr lvl="2"/>
            <a:r>
              <a:rPr lang="en-US" sz="4000" dirty="0" smtClean="0"/>
              <a:t>$17.8 million ongoing funds for K-12 and community college apprenticeship programs</a:t>
            </a:r>
          </a:p>
          <a:p>
            <a:pPr lvl="2"/>
            <a:r>
              <a:rPr lang="en-US" sz="4000" dirty="0" smtClean="0"/>
              <a:t>$2 million to fund certified nursing assistant programs</a:t>
            </a:r>
          </a:p>
          <a:p>
            <a:pPr marL="0" lvl="0" indent="0">
              <a:buNone/>
            </a:pPr>
            <a:r>
              <a:rPr lang="en-US" sz="6000" dirty="0" smtClean="0"/>
              <a:t>Other Programs</a:t>
            </a:r>
            <a:endParaRPr lang="en-US" sz="6000" dirty="0"/>
          </a:p>
          <a:p>
            <a:pPr lvl="2"/>
            <a:r>
              <a:rPr lang="en-US" sz="4000" dirty="0" smtClean="0"/>
              <a:t>$275.2 million - deferred maintenance, instructional equipment</a:t>
            </a:r>
          </a:p>
          <a:p>
            <a:pPr lvl="2"/>
            <a:r>
              <a:rPr lang="en-US" sz="4000" dirty="0" smtClean="0"/>
              <a:t>$46 million - support implementation of the California College Promise program</a:t>
            </a:r>
          </a:p>
          <a:p>
            <a:pPr lvl="2"/>
            <a:r>
              <a:rPr lang="en-US" sz="4000" dirty="0" smtClean="0"/>
              <a:t>$44.9 million Prop. 51 bonds for 5 new and 15 continuing facilities projects.</a:t>
            </a:r>
          </a:p>
          <a:p>
            <a:pPr lvl="2"/>
            <a:r>
              <a:rPr lang="en-US" sz="4000" dirty="0" smtClean="0"/>
              <a:t>$20 million for Innovation Awards grants for enhancing equity</a:t>
            </a:r>
          </a:p>
          <a:p>
            <a:pPr lvl="2"/>
            <a:r>
              <a:rPr lang="en-US" sz="4000" dirty="0" smtClean="0"/>
              <a:t>$7.3 million for 2.51% COLA for </a:t>
            </a:r>
            <a:r>
              <a:rPr lang="en-US" sz="4000" dirty="0" err="1" smtClean="0"/>
              <a:t>Categoricals</a:t>
            </a:r>
            <a:r>
              <a:rPr lang="en-US" sz="4000" dirty="0" smtClean="0"/>
              <a:t> (DSP&amp;S, EOPS, </a:t>
            </a:r>
            <a:r>
              <a:rPr lang="en-US" sz="4000" dirty="0" err="1" smtClean="0"/>
              <a:t>CalWorks</a:t>
            </a:r>
            <a:r>
              <a:rPr lang="en-US" sz="4000" dirty="0" smtClean="0"/>
              <a:t> and Childcare Tax Bailout).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03594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Govenor’s</a:t>
            </a:r>
            <a:r>
              <a:rPr lang="en-US" dirty="0" smtClean="0"/>
              <a:t> Budget 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http://extranet.cccco.edu/Divisions/FinanceFacilities/FiscalServicesUnit/</a:t>
            </a:r>
            <a:r>
              <a:rPr lang="en-US" sz="2000" dirty="0" smtClean="0">
                <a:hlinkClick r:id="rId2"/>
              </a:rPr>
              <a:t>BudgetNews.aspx</a:t>
            </a:r>
            <a:endParaRPr lang="en-US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://www.ccleague.org/advocacy/legislative-updates/governor-browns-proposed-2018-19-state-</a:t>
            </a:r>
            <a:r>
              <a:rPr lang="en-US" sz="2000" dirty="0" smtClean="0">
                <a:hlinkClick r:id="rId3"/>
              </a:rPr>
              <a:t>budget</a:t>
            </a:r>
            <a:endParaRPr lang="en-US" sz="2000" dirty="0" smtClean="0"/>
          </a:p>
          <a:p>
            <a:r>
              <a:rPr lang="en-US" sz="2000" i="1" dirty="0">
                <a:hlinkClick r:id="rId4"/>
              </a:rPr>
              <a:t>www.lao.ca.gov/reports/2018/3731/budget-overview-011218.</a:t>
            </a:r>
            <a:r>
              <a:rPr lang="en-US" sz="2000" i="1" dirty="0" smtClean="0">
                <a:hlinkClick r:id="rId4"/>
              </a:rPr>
              <a:t>pdf</a:t>
            </a:r>
            <a:endParaRPr lang="en-US" sz="2000" i="1" dirty="0" smtClean="0"/>
          </a:p>
          <a:p>
            <a:r>
              <a:rPr lang="en-US" sz="2000" u="sng" dirty="0">
                <a:hlinkClick r:id="rId5"/>
              </a:rPr>
              <a:t>http://www.ebudget.ca.gov</a:t>
            </a:r>
            <a:r>
              <a:rPr lang="en-US" sz="2000" u="sng" dirty="0" smtClean="0">
                <a:hlinkClick r:id="rId5"/>
              </a:rPr>
              <a:t>/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9365518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15739</TotalTime>
  <Words>661</Words>
  <Application>Microsoft Macintosh PowerPoint</Application>
  <PresentationFormat>On-screen Show (4:3)</PresentationFormat>
  <Paragraphs>93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Academic Fall2015</vt:lpstr>
      <vt:lpstr>Governor’s Proposed Budget 2018-19 </vt:lpstr>
      <vt:lpstr>New Initiatives:</vt:lpstr>
      <vt:lpstr>New Funding Formula: </vt:lpstr>
      <vt:lpstr>New Funding Formula cont’d…</vt:lpstr>
      <vt:lpstr>115th Fully Online College: </vt:lpstr>
      <vt:lpstr>Community College Funding Proposals:</vt:lpstr>
      <vt:lpstr>Funding Proposals continued …</vt:lpstr>
      <vt:lpstr>Govenor’s Budget Sources: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Bret  Watson</cp:lastModifiedBy>
  <cp:revision>114</cp:revision>
  <dcterms:created xsi:type="dcterms:W3CDTF">2017-07-10T18:20:34Z</dcterms:created>
  <dcterms:modified xsi:type="dcterms:W3CDTF">2018-01-29T16:18:45Z</dcterms:modified>
</cp:coreProperties>
</file>