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5"/>
  </p:notesMasterIdLst>
  <p:sldIdLst>
    <p:sldId id="256" r:id="rId2"/>
    <p:sldId id="281" r:id="rId3"/>
    <p:sldId id="280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827"/>
    <a:srgbClr val="8D1828"/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90"/>
    <p:restoredTop sz="94643"/>
  </p:normalViewPr>
  <p:slideViewPr>
    <p:cSldViewPr snapToGrid="0" snapToObjects="1">
      <p:cViewPr varScale="1">
        <p:scale>
          <a:sx n="65" d="100"/>
          <a:sy n="65" d="100"/>
        </p:scale>
        <p:origin x="111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9DD32-E442-924F-86A2-D395954E91EA}" type="datetimeFigureOut">
              <a:rPr lang="en-US" smtClean="0"/>
              <a:t>10/29/2017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1E929-1C9B-2B4B-8D79-D44BE86FB0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E929-1C9B-2B4B-8D79-D44BE86FB0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25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err="1" smtClean="0"/>
              <a:t>presentersname@foothill.edu</a:t>
            </a:r>
            <a:endParaRPr lang="en-US" dirty="0" smtClean="0"/>
          </a:p>
          <a:p>
            <a:pPr lvl="0"/>
            <a:r>
              <a:rPr lang="en-US" dirty="0" smtClean="0"/>
              <a:t>650.949.0000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foothill.edu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410" y="1169893"/>
            <a:ext cx="8088059" cy="198147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Academic Senate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Productivity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4302659"/>
            <a:ext cx="8088058" cy="989782"/>
          </a:xfrm>
        </p:spPr>
        <p:txBody>
          <a:bodyPr/>
          <a:lstStyle/>
          <a:p>
            <a:r>
              <a:rPr lang="en-US" dirty="0" smtClean="0"/>
              <a:t>October 30,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0638" y="123364"/>
            <a:ext cx="8078789" cy="857250"/>
          </a:xfrm>
        </p:spPr>
        <p:txBody>
          <a:bodyPr/>
          <a:lstStyle/>
          <a:p>
            <a:r>
              <a:rPr lang="en-US" sz="4000" b="1" dirty="0" smtClean="0"/>
              <a:t>Productivity </a:t>
            </a:r>
            <a:endParaRPr lang="en-US" sz="4000" b="1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80858" y="1652280"/>
            <a:ext cx="3766677" cy="8572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sz="2400" b="0" i="0" kern="120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4572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6858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9144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/>
              <a:t>Productivity =  </a:t>
            </a:r>
            <a:endParaRPr lang="en-US" sz="4000" b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438904" y="1223655"/>
            <a:ext cx="2016075" cy="8572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sz="2400" b="0" i="0" kern="120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4572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6858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9144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/>
              <a:t>WSCH</a:t>
            </a:r>
            <a:endParaRPr lang="en-US" sz="4000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240032" y="1359770"/>
            <a:ext cx="2413820" cy="8572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sz="2400" b="0" i="0" kern="120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4572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6858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9144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/>
              <a:t>_______</a:t>
            </a:r>
            <a:endParaRPr lang="en-US" sz="4000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441593" y="2070764"/>
            <a:ext cx="2016075" cy="8572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sz="2400" b="0" i="0" kern="120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4572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6858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9144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/>
              <a:t>FTEF</a:t>
            </a:r>
            <a:endParaRPr lang="en-US" sz="4000" b="1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80858" y="3362171"/>
            <a:ext cx="8309181" cy="8572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sz="2400" b="0" i="0" kern="120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4572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6858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9144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/>
              <a:t>WSCH =  </a:t>
            </a:r>
            <a:r>
              <a:rPr lang="en-US" sz="3200" b="1" dirty="0" smtClean="0"/>
              <a:t>number of students in class</a:t>
            </a:r>
          </a:p>
          <a:p>
            <a:r>
              <a:rPr lang="en-US" sz="4000" b="1" dirty="0" smtClean="0"/>
              <a:t>FTEF</a:t>
            </a:r>
            <a:r>
              <a:rPr lang="en-US" sz="3200" b="1" dirty="0" smtClean="0"/>
              <a:t> = number of faculty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888422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441267" cy="1252667"/>
          </a:xfrm>
        </p:spPr>
        <p:txBody>
          <a:bodyPr/>
          <a:lstStyle/>
          <a:p>
            <a:r>
              <a:rPr lang="en-US" dirty="0" smtClean="0"/>
              <a:t>Possible </a:t>
            </a:r>
            <a:r>
              <a:rPr lang="en-US" dirty="0"/>
              <a:t>Productivity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566521"/>
              </p:ext>
            </p:extLst>
          </p:nvPr>
        </p:nvGraphicFramePr>
        <p:xfrm>
          <a:off x="4770966" y="2040468"/>
          <a:ext cx="4140200" cy="412991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09334">
                  <a:extLst>
                    <a:ext uri="{9D8B030D-6E8A-4147-A177-3AD203B41FA5}">
                      <a16:colId xmlns:a16="http://schemas.microsoft.com/office/drawing/2014/main" val="136977296"/>
                    </a:ext>
                  </a:extLst>
                </a:gridCol>
                <a:gridCol w="1430866">
                  <a:extLst>
                    <a:ext uri="{9D8B030D-6E8A-4147-A177-3AD203B41FA5}">
                      <a16:colId xmlns:a16="http://schemas.microsoft.com/office/drawing/2014/main" val="802434336"/>
                    </a:ext>
                  </a:extLst>
                </a:gridCol>
              </a:tblGrid>
              <a:tr h="1127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Division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Maximum Productivity Possible Fall 2017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6627740"/>
                  </a:ext>
                </a:extLst>
              </a:tr>
              <a:tr h="509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Biological &amp; Health Sciences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486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8162272"/>
                  </a:ext>
                </a:extLst>
              </a:tr>
              <a:tr h="509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Fine Arts &amp; Communication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671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7775145"/>
                  </a:ext>
                </a:extLst>
              </a:tr>
              <a:tr h="509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Language Arts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411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4358551"/>
                  </a:ext>
                </a:extLst>
              </a:tr>
              <a:tr h="509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Business &amp; Social Sciences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650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813258"/>
                  </a:ext>
                </a:extLst>
              </a:tr>
              <a:tr h="509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Kinesiology &amp; Athletics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1,075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1458267"/>
                  </a:ext>
                </a:extLst>
              </a:tr>
              <a:tr h="3513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Physical Sciences, Math, </a:t>
                      </a:r>
                      <a:r>
                        <a:rPr lang="en-US" sz="1400" dirty="0" smtClean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Engineering</a:t>
                      </a:r>
                      <a:endParaRPr lang="en-US" sz="1400" dirty="0"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609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865408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31974"/>
              </p:ext>
            </p:extLst>
          </p:nvPr>
        </p:nvGraphicFramePr>
        <p:xfrm>
          <a:off x="169333" y="2040468"/>
          <a:ext cx="4419601" cy="441765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1695589648"/>
                    </a:ext>
                  </a:extLst>
                </a:gridCol>
                <a:gridCol w="1275715">
                  <a:extLst>
                    <a:ext uri="{9D8B030D-6E8A-4147-A177-3AD203B41FA5}">
                      <a16:colId xmlns:a16="http://schemas.microsoft.com/office/drawing/2014/main" val="2500021817"/>
                    </a:ext>
                  </a:extLst>
                </a:gridCol>
                <a:gridCol w="1165226">
                  <a:extLst>
                    <a:ext uri="{9D8B030D-6E8A-4147-A177-3AD203B41FA5}">
                      <a16:colId xmlns:a16="http://schemas.microsoft.com/office/drawing/2014/main" val="4294018172"/>
                    </a:ext>
                  </a:extLst>
                </a:gridCol>
              </a:tblGrid>
              <a:tr h="973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Division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Maximum Productivity Possible Fall 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Actual Productivity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Fall 2016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1229158"/>
                  </a:ext>
                </a:extLst>
              </a:tr>
              <a:tr h="5739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Biological &amp; Health Sciences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457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371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9825285"/>
                  </a:ext>
                </a:extLst>
              </a:tr>
              <a:tr h="5739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Fine Arts &amp; Communication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663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521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583080"/>
                  </a:ext>
                </a:extLst>
              </a:tr>
              <a:tr h="5739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Language Arts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418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359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9928284"/>
                  </a:ext>
                </a:extLst>
              </a:tr>
              <a:tr h="5739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Business &amp; Social Sciences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665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504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2863325"/>
                  </a:ext>
                </a:extLst>
              </a:tr>
              <a:tr h="5739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Kinesiology &amp; Athletics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1,149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402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3485377"/>
                  </a:ext>
                </a:extLst>
              </a:tr>
              <a:tr h="5739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Physical Sciences, Math, </a:t>
                      </a:r>
                      <a:r>
                        <a:rPr lang="en-US" sz="1400" dirty="0" smtClean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Engineering</a:t>
                      </a:r>
                      <a:endParaRPr lang="en-US" sz="1400" dirty="0"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614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523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589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020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2397</TotalTime>
  <Words>107</Words>
  <Application>Microsoft Office PowerPoint</Application>
  <PresentationFormat>On-screen Show (4:3)</PresentationFormat>
  <Paragraphs>47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ＭＳ Ｐゴシック</vt:lpstr>
      <vt:lpstr>Arial</vt:lpstr>
      <vt:lpstr>Calibri</vt:lpstr>
      <vt:lpstr>Century Gothic</vt:lpstr>
      <vt:lpstr>Helvetica Neue</vt:lpstr>
      <vt:lpstr>Helvetica Neue Medium</vt:lpstr>
      <vt:lpstr>Wingdings 2</vt:lpstr>
      <vt:lpstr>Academic Fall2015</vt:lpstr>
      <vt:lpstr>Academic Senate Productivity</vt:lpstr>
      <vt:lpstr>PowerPoint Presentation</vt:lpstr>
      <vt:lpstr>Possible Productivity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Kristy Lisle</cp:lastModifiedBy>
  <cp:revision>85</cp:revision>
  <dcterms:created xsi:type="dcterms:W3CDTF">2017-07-10T18:20:34Z</dcterms:created>
  <dcterms:modified xsi:type="dcterms:W3CDTF">2017-10-30T19:01:03Z</dcterms:modified>
</cp:coreProperties>
</file>