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8" r:id="rId2"/>
    <p:sldId id="270" r:id="rId3"/>
    <p:sldId id="261" r:id="rId4"/>
    <p:sldId id="262" r:id="rId5"/>
    <p:sldId id="267" r:id="rId6"/>
    <p:sldId id="263" r:id="rId7"/>
    <p:sldId id="256" r:id="rId8"/>
    <p:sldId id="259" r:id="rId9"/>
    <p:sldId id="264" r:id="rId10"/>
    <p:sldId id="265" r:id="rId11"/>
    <p:sldId id="266" r:id="rId12"/>
    <p:sldId id="25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0" autoAdjust="0"/>
    <p:restoredTop sz="94660"/>
  </p:normalViewPr>
  <p:slideViewPr>
    <p:cSldViewPr snapToGrid="0">
      <p:cViewPr varScale="1">
        <p:scale>
          <a:sx n="130" d="100"/>
          <a:sy n="130" d="100"/>
        </p:scale>
        <p:origin x="184" y="2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6F48C-EDEB-4180-8F77-FCF54E377791}" type="datetimeFigureOut">
              <a:rPr lang="en-US" smtClean="0"/>
              <a:t>10/3/18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7FFFDE-3EBF-4A40-82AD-634CC9129F30}" type="slidenum">
              <a:rPr lang="en-US" smtClean="0"/>
              <a:t>‹#›</a:t>
            </a:fld>
            <a:endParaRPr lang="en-US" dirty="0"/>
          </a:p>
        </p:txBody>
      </p:sp>
    </p:spTree>
    <p:extLst>
      <p:ext uri="{BB962C8B-B14F-4D97-AF65-F5344CB8AC3E}">
        <p14:creationId xmlns:p14="http://schemas.microsoft.com/office/powerpoint/2010/main" val="3608688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9B883B-A4DB-4656-8EAE-D19AA6837B88}" type="datetimeFigureOut">
              <a:rPr lang="en-US" smtClean="0"/>
              <a:t>10/3/18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4EE213-E3A2-4881-B3B1-71FC1534C354}" type="slidenum">
              <a:rPr lang="en-US" smtClean="0"/>
              <a:t>‹#›</a:t>
            </a:fld>
            <a:endParaRPr lang="en-US" dirty="0"/>
          </a:p>
        </p:txBody>
      </p:sp>
    </p:spTree>
    <p:extLst>
      <p:ext uri="{BB962C8B-B14F-4D97-AF65-F5344CB8AC3E}">
        <p14:creationId xmlns:p14="http://schemas.microsoft.com/office/powerpoint/2010/main" val="3318509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9B883B-A4DB-4656-8EAE-D19AA6837B88}" type="datetimeFigureOut">
              <a:rPr lang="en-US" smtClean="0"/>
              <a:t>10/3/18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4EE213-E3A2-4881-B3B1-71FC1534C354}" type="slidenum">
              <a:rPr lang="en-US" smtClean="0"/>
              <a:t>‹#›</a:t>
            </a:fld>
            <a:endParaRPr lang="en-US" dirty="0"/>
          </a:p>
        </p:txBody>
      </p:sp>
    </p:spTree>
    <p:extLst>
      <p:ext uri="{BB962C8B-B14F-4D97-AF65-F5344CB8AC3E}">
        <p14:creationId xmlns:p14="http://schemas.microsoft.com/office/powerpoint/2010/main" val="3176139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9B883B-A4DB-4656-8EAE-D19AA6837B88}" type="datetimeFigureOut">
              <a:rPr lang="en-US" smtClean="0"/>
              <a:t>10/3/18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4EE213-E3A2-4881-B3B1-71FC1534C354}" type="slidenum">
              <a:rPr lang="en-US" smtClean="0"/>
              <a:t>‹#›</a:t>
            </a:fld>
            <a:endParaRPr lang="en-US" dirty="0"/>
          </a:p>
        </p:txBody>
      </p:sp>
    </p:spTree>
    <p:extLst>
      <p:ext uri="{BB962C8B-B14F-4D97-AF65-F5344CB8AC3E}">
        <p14:creationId xmlns:p14="http://schemas.microsoft.com/office/powerpoint/2010/main" val="1241118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9B883B-A4DB-4656-8EAE-D19AA6837B88}" type="datetimeFigureOut">
              <a:rPr lang="en-US" smtClean="0"/>
              <a:t>10/3/18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4EE213-E3A2-4881-B3B1-71FC1534C354}" type="slidenum">
              <a:rPr lang="en-US" smtClean="0"/>
              <a:t>‹#›</a:t>
            </a:fld>
            <a:endParaRPr lang="en-US" dirty="0"/>
          </a:p>
        </p:txBody>
      </p:sp>
    </p:spTree>
    <p:extLst>
      <p:ext uri="{BB962C8B-B14F-4D97-AF65-F5344CB8AC3E}">
        <p14:creationId xmlns:p14="http://schemas.microsoft.com/office/powerpoint/2010/main" val="3708633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B9B883B-A4DB-4656-8EAE-D19AA6837B88}" type="datetimeFigureOut">
              <a:rPr lang="en-US" smtClean="0"/>
              <a:t>10/3/18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4EE213-E3A2-4881-B3B1-71FC1534C354}" type="slidenum">
              <a:rPr lang="en-US" smtClean="0"/>
              <a:t>‹#›</a:t>
            </a:fld>
            <a:endParaRPr lang="en-US" dirty="0"/>
          </a:p>
        </p:txBody>
      </p:sp>
    </p:spTree>
    <p:extLst>
      <p:ext uri="{BB962C8B-B14F-4D97-AF65-F5344CB8AC3E}">
        <p14:creationId xmlns:p14="http://schemas.microsoft.com/office/powerpoint/2010/main" val="1458252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9B883B-A4DB-4656-8EAE-D19AA6837B88}" type="datetimeFigureOut">
              <a:rPr lang="en-US" smtClean="0"/>
              <a:t>10/3/18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4EE213-E3A2-4881-B3B1-71FC1534C354}" type="slidenum">
              <a:rPr lang="en-US" smtClean="0"/>
              <a:t>‹#›</a:t>
            </a:fld>
            <a:endParaRPr lang="en-US" dirty="0"/>
          </a:p>
        </p:txBody>
      </p:sp>
    </p:spTree>
    <p:extLst>
      <p:ext uri="{BB962C8B-B14F-4D97-AF65-F5344CB8AC3E}">
        <p14:creationId xmlns:p14="http://schemas.microsoft.com/office/powerpoint/2010/main" val="295533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9B883B-A4DB-4656-8EAE-D19AA6837B88}" type="datetimeFigureOut">
              <a:rPr lang="en-US" smtClean="0"/>
              <a:t>10/3/18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4EE213-E3A2-4881-B3B1-71FC1534C354}" type="slidenum">
              <a:rPr lang="en-US" smtClean="0"/>
              <a:t>‹#›</a:t>
            </a:fld>
            <a:endParaRPr lang="en-US" dirty="0"/>
          </a:p>
        </p:txBody>
      </p:sp>
    </p:spTree>
    <p:extLst>
      <p:ext uri="{BB962C8B-B14F-4D97-AF65-F5344CB8AC3E}">
        <p14:creationId xmlns:p14="http://schemas.microsoft.com/office/powerpoint/2010/main" val="1432715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9B883B-A4DB-4656-8EAE-D19AA6837B88}" type="datetimeFigureOut">
              <a:rPr lang="en-US" smtClean="0"/>
              <a:t>10/3/18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4EE213-E3A2-4881-B3B1-71FC1534C354}" type="slidenum">
              <a:rPr lang="en-US" smtClean="0"/>
              <a:t>‹#›</a:t>
            </a:fld>
            <a:endParaRPr lang="en-US" dirty="0"/>
          </a:p>
        </p:txBody>
      </p:sp>
    </p:spTree>
    <p:extLst>
      <p:ext uri="{BB962C8B-B14F-4D97-AF65-F5344CB8AC3E}">
        <p14:creationId xmlns:p14="http://schemas.microsoft.com/office/powerpoint/2010/main" val="1716724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9B883B-A4DB-4656-8EAE-D19AA6837B88}" type="datetimeFigureOut">
              <a:rPr lang="en-US" smtClean="0"/>
              <a:t>10/3/18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4EE213-E3A2-4881-B3B1-71FC1534C354}" type="slidenum">
              <a:rPr lang="en-US" smtClean="0"/>
              <a:t>‹#›</a:t>
            </a:fld>
            <a:endParaRPr lang="en-US" dirty="0"/>
          </a:p>
        </p:txBody>
      </p:sp>
    </p:spTree>
    <p:extLst>
      <p:ext uri="{BB962C8B-B14F-4D97-AF65-F5344CB8AC3E}">
        <p14:creationId xmlns:p14="http://schemas.microsoft.com/office/powerpoint/2010/main" val="2111518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9B883B-A4DB-4656-8EAE-D19AA6837B88}" type="datetimeFigureOut">
              <a:rPr lang="en-US" smtClean="0"/>
              <a:t>10/3/18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4EE213-E3A2-4881-B3B1-71FC1534C354}" type="slidenum">
              <a:rPr lang="en-US" smtClean="0"/>
              <a:t>‹#›</a:t>
            </a:fld>
            <a:endParaRPr lang="en-US" dirty="0"/>
          </a:p>
        </p:txBody>
      </p:sp>
    </p:spTree>
    <p:extLst>
      <p:ext uri="{BB962C8B-B14F-4D97-AF65-F5344CB8AC3E}">
        <p14:creationId xmlns:p14="http://schemas.microsoft.com/office/powerpoint/2010/main" val="4236366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9B883B-A4DB-4656-8EAE-D19AA6837B88}" type="datetimeFigureOut">
              <a:rPr lang="en-US" smtClean="0"/>
              <a:t>10/3/18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4EE213-E3A2-4881-B3B1-71FC1534C354}" type="slidenum">
              <a:rPr lang="en-US" smtClean="0"/>
              <a:t>‹#›</a:t>
            </a:fld>
            <a:endParaRPr lang="en-US" dirty="0"/>
          </a:p>
        </p:txBody>
      </p:sp>
    </p:spTree>
    <p:extLst>
      <p:ext uri="{BB962C8B-B14F-4D97-AF65-F5344CB8AC3E}">
        <p14:creationId xmlns:p14="http://schemas.microsoft.com/office/powerpoint/2010/main" val="3350511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9B883B-A4DB-4656-8EAE-D19AA6837B88}" type="datetimeFigureOut">
              <a:rPr lang="en-US" smtClean="0"/>
              <a:t>10/3/18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4EE213-E3A2-4881-B3B1-71FC1534C354}" type="slidenum">
              <a:rPr lang="en-US" smtClean="0"/>
              <a:t>‹#›</a:t>
            </a:fld>
            <a:endParaRPr lang="en-US" dirty="0"/>
          </a:p>
        </p:txBody>
      </p:sp>
    </p:spTree>
    <p:extLst>
      <p:ext uri="{BB962C8B-B14F-4D97-AF65-F5344CB8AC3E}">
        <p14:creationId xmlns:p14="http://schemas.microsoft.com/office/powerpoint/2010/main" val="25161601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ssessment.uconn.edu/wp-content/uploads/sites/1804/2016/06/HowToWriteMission.pdf" TargetMode="External"/><Relationship Id="rId2" Type="http://schemas.openxmlformats.org/officeDocument/2006/relationships/hyperlink" Target="https://www.edglossary.org/mission-and-vision/"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IP&amp;B</a:t>
            </a:r>
            <a:br>
              <a:rPr lang="en-US" dirty="0"/>
            </a:br>
            <a:r>
              <a:rPr lang="en-US" dirty="0"/>
              <a:t>Program Review </a:t>
            </a:r>
            <a:br>
              <a:rPr lang="en-US" dirty="0"/>
            </a:br>
            <a:r>
              <a:rPr lang="en-US" dirty="0"/>
              <a:t>Summer Work Report</a:t>
            </a:r>
          </a:p>
        </p:txBody>
      </p:sp>
      <p:sp>
        <p:nvSpPr>
          <p:cNvPr id="3" name="Subtitle 2"/>
          <p:cNvSpPr>
            <a:spLocks noGrp="1"/>
          </p:cNvSpPr>
          <p:nvPr>
            <p:ph type="subTitle" idx="1"/>
          </p:nvPr>
        </p:nvSpPr>
        <p:spPr/>
        <p:txBody>
          <a:bodyPr/>
          <a:lstStyle/>
          <a:p>
            <a:endParaRPr lang="en-US" dirty="0"/>
          </a:p>
          <a:p>
            <a:r>
              <a:rPr lang="en-US" dirty="0"/>
              <a:t>October 5, 2018</a:t>
            </a:r>
          </a:p>
          <a:p>
            <a:r>
              <a:rPr lang="en-US" dirty="0"/>
              <a:t>Kristy Lisle, Summer Chair of IP&amp;B</a:t>
            </a:r>
          </a:p>
        </p:txBody>
      </p:sp>
    </p:spTree>
    <p:extLst>
      <p:ext uri="{BB962C8B-B14F-4D97-AF65-F5344CB8AC3E}">
        <p14:creationId xmlns:p14="http://schemas.microsoft.com/office/powerpoint/2010/main" val="3096208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67309378"/>
              </p:ext>
            </p:extLst>
          </p:nvPr>
        </p:nvGraphicFramePr>
        <p:xfrm>
          <a:off x="70338" y="209762"/>
          <a:ext cx="9003323" cy="6578092"/>
        </p:xfrm>
        <a:graphic>
          <a:graphicData uri="http://schemas.openxmlformats.org/drawingml/2006/table">
            <a:tbl>
              <a:tblPr firstRow="1" firstCol="1" bandRow="1">
                <a:tableStyleId>{5C22544A-7EE6-4342-B048-85BDC9FD1C3A}</a:tableStyleId>
              </a:tblPr>
              <a:tblGrid>
                <a:gridCol w="685800">
                  <a:extLst>
                    <a:ext uri="{9D8B030D-6E8A-4147-A177-3AD203B41FA5}">
                      <a16:colId xmlns:a16="http://schemas.microsoft.com/office/drawing/2014/main" val="4134274302"/>
                    </a:ext>
                  </a:extLst>
                </a:gridCol>
                <a:gridCol w="4932485">
                  <a:extLst>
                    <a:ext uri="{9D8B030D-6E8A-4147-A177-3AD203B41FA5}">
                      <a16:colId xmlns:a16="http://schemas.microsoft.com/office/drawing/2014/main" val="4128718098"/>
                    </a:ext>
                  </a:extLst>
                </a:gridCol>
                <a:gridCol w="835269">
                  <a:extLst>
                    <a:ext uri="{9D8B030D-6E8A-4147-A177-3AD203B41FA5}">
                      <a16:colId xmlns:a16="http://schemas.microsoft.com/office/drawing/2014/main" val="2451903114"/>
                    </a:ext>
                  </a:extLst>
                </a:gridCol>
                <a:gridCol w="844062">
                  <a:extLst>
                    <a:ext uri="{9D8B030D-6E8A-4147-A177-3AD203B41FA5}">
                      <a16:colId xmlns:a16="http://schemas.microsoft.com/office/drawing/2014/main" val="1495293667"/>
                    </a:ext>
                  </a:extLst>
                </a:gridCol>
                <a:gridCol w="800100">
                  <a:extLst>
                    <a:ext uri="{9D8B030D-6E8A-4147-A177-3AD203B41FA5}">
                      <a16:colId xmlns:a16="http://schemas.microsoft.com/office/drawing/2014/main" val="3053753286"/>
                    </a:ext>
                  </a:extLst>
                </a:gridCol>
                <a:gridCol w="905607">
                  <a:extLst>
                    <a:ext uri="{9D8B030D-6E8A-4147-A177-3AD203B41FA5}">
                      <a16:colId xmlns:a16="http://schemas.microsoft.com/office/drawing/2014/main" val="1678592753"/>
                    </a:ext>
                  </a:extLst>
                </a:gridCol>
              </a:tblGrid>
              <a:tr h="817690">
                <a:tc>
                  <a:txBody>
                    <a:bodyPr/>
                    <a:lstStyle/>
                    <a:p>
                      <a:pPr marL="0" marR="0">
                        <a:lnSpc>
                          <a:spcPct val="107000"/>
                        </a:lnSpc>
                        <a:spcBef>
                          <a:spcPts val="0"/>
                        </a:spcBef>
                        <a:spcAft>
                          <a:spcPts val="0"/>
                        </a:spcAft>
                      </a:pPr>
                      <a:r>
                        <a:rPr lang="en-US" sz="1200" dirty="0">
                          <a:solidFill>
                            <a:schemeClr val="tx1"/>
                          </a:solidFill>
                          <a:effectLst/>
                        </a:rPr>
                        <a:t>Template Items</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0"/>
                        </a:spcBef>
                        <a:spcAft>
                          <a:spcPts val="0"/>
                        </a:spcAft>
                      </a:pPr>
                      <a:r>
                        <a:rPr lang="en-US" sz="1200" dirty="0">
                          <a:solidFill>
                            <a:schemeClr val="tx1"/>
                          </a:solidFill>
                          <a:effectLst/>
                        </a:rPr>
                        <a:t>Evaluation Criteria and Description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0000"/>
                        </a:lnSpc>
                        <a:spcBef>
                          <a:spcPts val="0"/>
                        </a:spcBef>
                        <a:spcAft>
                          <a:spcPts val="0"/>
                        </a:spcAft>
                      </a:pPr>
                      <a:r>
                        <a:rPr lang="en-US" sz="1200" dirty="0">
                          <a:solidFill>
                            <a:schemeClr val="tx1"/>
                          </a:solidFill>
                          <a:effectLst/>
                        </a:rPr>
                        <a:t>Excellent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0000"/>
                        </a:lnSpc>
                        <a:spcBef>
                          <a:spcPts val="0"/>
                        </a:spcBef>
                        <a:spcAft>
                          <a:spcPts val="0"/>
                        </a:spcAft>
                      </a:pPr>
                      <a:r>
                        <a:rPr lang="en-US" sz="1200" dirty="0">
                          <a:solidFill>
                            <a:schemeClr val="tx1"/>
                          </a:solidFill>
                          <a:effectLst/>
                        </a:rPr>
                        <a:t>Meets the Standard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0000"/>
                        </a:lnSpc>
                        <a:spcBef>
                          <a:spcPts val="0"/>
                        </a:spcBef>
                        <a:spcAft>
                          <a:spcPts val="0"/>
                        </a:spcAft>
                      </a:pPr>
                      <a:r>
                        <a:rPr lang="en-US" sz="1200" dirty="0">
                          <a:solidFill>
                            <a:schemeClr val="tx1"/>
                          </a:solidFill>
                          <a:effectLst/>
                        </a:rPr>
                        <a:t>Needs Some </a:t>
                      </a:r>
                      <a:r>
                        <a:rPr lang="en-US" sz="1100" dirty="0">
                          <a:solidFill>
                            <a:schemeClr val="tx1"/>
                          </a:solidFill>
                          <a:effectLst/>
                        </a:rPr>
                        <a:t>Improvement</a:t>
                      </a:r>
                      <a:r>
                        <a:rPr lang="en-US" sz="1200" dirty="0">
                          <a:solidFill>
                            <a:schemeClr val="tx1"/>
                          </a:solidFill>
                          <a:effectLst/>
                        </a:rPr>
                        <a:t> to Meet the Standard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0000"/>
                        </a:lnSpc>
                        <a:spcBef>
                          <a:spcPts val="0"/>
                        </a:spcBef>
                        <a:spcAft>
                          <a:spcPts val="0"/>
                        </a:spcAft>
                      </a:pPr>
                      <a:r>
                        <a:rPr lang="en-US" sz="1200" dirty="0">
                          <a:solidFill>
                            <a:schemeClr val="tx1"/>
                          </a:solidFill>
                          <a:effectLst/>
                        </a:rPr>
                        <a:t>Needs Major </a:t>
                      </a:r>
                      <a:r>
                        <a:rPr lang="en-US" sz="1100" dirty="0">
                          <a:solidFill>
                            <a:schemeClr val="tx1"/>
                          </a:solidFill>
                          <a:effectLst/>
                        </a:rPr>
                        <a:t>Improvement</a:t>
                      </a:r>
                      <a:r>
                        <a:rPr lang="en-US" sz="1200" dirty="0">
                          <a:solidFill>
                            <a:schemeClr val="tx1"/>
                          </a:solidFill>
                          <a:effectLst/>
                        </a:rPr>
                        <a:t> to Meet the Standard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01192100"/>
                  </a:ext>
                </a:extLst>
              </a:tr>
              <a:tr h="5113736">
                <a:tc>
                  <a:txBody>
                    <a:bodyPr/>
                    <a:lstStyle/>
                    <a:p>
                      <a:pPr marL="0" marR="0">
                        <a:lnSpc>
                          <a:spcPct val="107000"/>
                        </a:lnSpc>
                        <a:spcBef>
                          <a:spcPts val="0"/>
                        </a:spcBef>
                        <a:spcAft>
                          <a:spcPts val="0"/>
                        </a:spcAft>
                      </a:pPr>
                      <a:r>
                        <a:rPr lang="en-US" sz="1200" dirty="0">
                          <a:solidFill>
                            <a:schemeClr val="tx1"/>
                          </a:solidFill>
                          <a:effectLst/>
                        </a:rPr>
                        <a:t>Mission </a:t>
                      </a:r>
                      <a:r>
                        <a:rPr lang="en-US" sz="1000" dirty="0">
                          <a:solidFill>
                            <a:schemeClr val="tx1"/>
                          </a:solidFill>
                          <a:effectLst/>
                        </a:rPr>
                        <a:t>Statement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b="1" u="sng" dirty="0">
                          <a:solidFill>
                            <a:schemeClr val="tx1"/>
                          </a:solidFill>
                          <a:effectLst/>
                        </a:rPr>
                        <a:t>Criteria</a:t>
                      </a:r>
                      <a:endParaRPr lang="en-US" sz="1200" b="1" dirty="0">
                        <a:solidFill>
                          <a:schemeClr val="tx1"/>
                        </a:solidFill>
                        <a:effectLst/>
                      </a:endParaRPr>
                    </a:p>
                    <a:p>
                      <a:pPr marL="0" marR="0">
                        <a:lnSpc>
                          <a:spcPct val="107000"/>
                        </a:lnSpc>
                        <a:spcBef>
                          <a:spcPts val="0"/>
                        </a:spcBef>
                        <a:spcAft>
                          <a:spcPts val="0"/>
                        </a:spcAft>
                      </a:pPr>
                      <a:r>
                        <a:rPr lang="en-US" sz="1200" dirty="0">
                          <a:solidFill>
                            <a:schemeClr val="tx1"/>
                          </a:solidFill>
                          <a:effectLst/>
                        </a:rPr>
                        <a:t>The mission statement</a:t>
                      </a:r>
                    </a:p>
                    <a:p>
                      <a:pPr marL="342900" marR="0" lvl="0" indent="-342900">
                        <a:lnSpc>
                          <a:spcPct val="107000"/>
                        </a:lnSpc>
                        <a:spcBef>
                          <a:spcPts val="0"/>
                        </a:spcBef>
                        <a:spcAft>
                          <a:spcPts val="0"/>
                        </a:spcAft>
                        <a:buFont typeface="+mj-lt"/>
                        <a:buAutoNum type="arabicPeriod"/>
                      </a:pPr>
                      <a:r>
                        <a:rPr lang="en-US" sz="1200" dirty="0">
                          <a:solidFill>
                            <a:schemeClr val="tx1"/>
                          </a:solidFill>
                          <a:effectLst/>
                        </a:rPr>
                        <a:t>Clearly states the purpose of the program</a:t>
                      </a:r>
                    </a:p>
                    <a:p>
                      <a:pPr marL="342900" marR="0" lvl="0" indent="-342900">
                        <a:lnSpc>
                          <a:spcPct val="107000"/>
                        </a:lnSpc>
                        <a:spcBef>
                          <a:spcPts val="0"/>
                        </a:spcBef>
                        <a:spcAft>
                          <a:spcPts val="0"/>
                        </a:spcAft>
                        <a:buFont typeface="+mj-lt"/>
                        <a:buAutoNum type="arabicPeriod"/>
                      </a:pPr>
                      <a:r>
                        <a:rPr lang="en-US" sz="1200" dirty="0">
                          <a:solidFill>
                            <a:schemeClr val="tx1"/>
                          </a:solidFill>
                          <a:effectLst/>
                        </a:rPr>
                        <a:t>Indicates the primary function</a:t>
                      </a:r>
                    </a:p>
                    <a:p>
                      <a:pPr marL="342900" marR="0" lvl="0" indent="-342900">
                        <a:lnSpc>
                          <a:spcPct val="107000"/>
                        </a:lnSpc>
                        <a:spcBef>
                          <a:spcPts val="0"/>
                        </a:spcBef>
                        <a:spcAft>
                          <a:spcPts val="0"/>
                        </a:spcAft>
                        <a:buFont typeface="+mj-lt"/>
                        <a:buAutoNum type="arabicPeriod"/>
                      </a:pPr>
                      <a:r>
                        <a:rPr lang="en-US" sz="1200" dirty="0">
                          <a:solidFill>
                            <a:schemeClr val="tx1"/>
                          </a:solidFill>
                          <a:effectLst/>
                        </a:rPr>
                        <a:t>Indicates the activities of the program </a:t>
                      </a:r>
                    </a:p>
                    <a:p>
                      <a:pPr marL="342900" marR="0" lvl="0" indent="-342900">
                        <a:lnSpc>
                          <a:spcPct val="107000"/>
                        </a:lnSpc>
                        <a:spcBef>
                          <a:spcPts val="0"/>
                        </a:spcBef>
                        <a:spcAft>
                          <a:spcPts val="0"/>
                        </a:spcAft>
                        <a:buFont typeface="+mj-lt"/>
                        <a:buAutoNum type="arabicPeriod"/>
                      </a:pPr>
                      <a:r>
                        <a:rPr lang="en-US" sz="1200" dirty="0">
                          <a:solidFill>
                            <a:schemeClr val="tx1"/>
                          </a:solidFill>
                          <a:effectLst/>
                        </a:rPr>
                        <a:t>Describes the programs’ aspirational goals for the future and what the program hopes to achieve</a:t>
                      </a:r>
                    </a:p>
                    <a:p>
                      <a:pPr marL="342900" marR="0" lvl="0" indent="-342900">
                        <a:lnSpc>
                          <a:spcPct val="107000"/>
                        </a:lnSpc>
                        <a:spcBef>
                          <a:spcPts val="0"/>
                        </a:spcBef>
                        <a:spcAft>
                          <a:spcPts val="0"/>
                        </a:spcAft>
                        <a:buFont typeface="+mj-lt"/>
                        <a:buAutoNum type="arabicPeriod"/>
                      </a:pPr>
                      <a:r>
                        <a:rPr lang="en-US" sz="1200" dirty="0">
                          <a:solidFill>
                            <a:schemeClr val="tx1"/>
                          </a:solidFill>
                          <a:effectLst/>
                        </a:rPr>
                        <a:t>Reflects the program’s priorities and values</a:t>
                      </a:r>
                    </a:p>
                    <a:p>
                      <a:pPr marL="342900" marR="0" lvl="0" indent="-342900">
                        <a:lnSpc>
                          <a:spcPct val="107000"/>
                        </a:lnSpc>
                        <a:spcBef>
                          <a:spcPts val="0"/>
                        </a:spcBef>
                        <a:spcAft>
                          <a:spcPts val="0"/>
                        </a:spcAft>
                        <a:buFont typeface="+mj-lt"/>
                        <a:buAutoNum type="arabicPeriod"/>
                      </a:pPr>
                      <a:r>
                        <a:rPr lang="en-US" sz="1200" dirty="0">
                          <a:solidFill>
                            <a:schemeClr val="tx1"/>
                          </a:solidFill>
                          <a:effectLst/>
                        </a:rPr>
                        <a:t>Indicates who the students and/or stakeholders are </a:t>
                      </a:r>
                    </a:p>
                    <a:p>
                      <a:pPr marL="342900" marR="0" lvl="0" indent="-342900">
                        <a:lnSpc>
                          <a:spcPct val="107000"/>
                        </a:lnSpc>
                        <a:spcBef>
                          <a:spcPts val="0"/>
                        </a:spcBef>
                        <a:spcAft>
                          <a:spcPts val="0"/>
                        </a:spcAft>
                        <a:buFont typeface="+mj-lt"/>
                        <a:buAutoNum type="arabicPeriod"/>
                      </a:pPr>
                      <a:r>
                        <a:rPr lang="en-US" sz="1200" dirty="0">
                          <a:solidFill>
                            <a:schemeClr val="tx1"/>
                          </a:solidFill>
                          <a:effectLst/>
                        </a:rPr>
                        <a:t>Is aligned to the college mission statement</a:t>
                      </a:r>
                    </a:p>
                    <a:p>
                      <a:pPr marL="342900" marR="0" lvl="0" indent="-342900">
                        <a:lnSpc>
                          <a:spcPct val="107000"/>
                        </a:lnSpc>
                        <a:spcBef>
                          <a:spcPts val="0"/>
                        </a:spcBef>
                        <a:spcAft>
                          <a:spcPts val="0"/>
                        </a:spcAft>
                        <a:buFont typeface="+mj-lt"/>
                        <a:buAutoNum type="arabicPeriod"/>
                      </a:pPr>
                      <a:r>
                        <a:rPr lang="en-US" sz="1200" dirty="0">
                          <a:solidFill>
                            <a:schemeClr val="tx1"/>
                          </a:solidFill>
                          <a:effectLst/>
                        </a:rPr>
                        <a:t>Is clear and concise</a:t>
                      </a:r>
                    </a:p>
                    <a:p>
                      <a:pPr marL="0" marR="0">
                        <a:lnSpc>
                          <a:spcPct val="107000"/>
                        </a:lnSpc>
                        <a:spcBef>
                          <a:spcPts val="0"/>
                        </a:spcBef>
                        <a:spcAft>
                          <a:spcPts val="0"/>
                        </a:spcAft>
                      </a:pPr>
                      <a:endParaRPr lang="en-US" sz="500" dirty="0">
                        <a:solidFill>
                          <a:schemeClr val="tx1"/>
                        </a:solidFill>
                        <a:effectLst/>
                      </a:endParaRPr>
                    </a:p>
                    <a:p>
                      <a:pPr marL="0" marR="0">
                        <a:lnSpc>
                          <a:spcPct val="107000"/>
                        </a:lnSpc>
                        <a:spcBef>
                          <a:spcPts val="0"/>
                        </a:spcBef>
                        <a:spcAft>
                          <a:spcPts val="0"/>
                        </a:spcAft>
                      </a:pPr>
                      <a:r>
                        <a:rPr lang="en-US" sz="1200" b="1" u="sng" dirty="0">
                          <a:solidFill>
                            <a:schemeClr val="tx1"/>
                          </a:solidFill>
                          <a:effectLst/>
                        </a:rPr>
                        <a:t>Definitions</a:t>
                      </a:r>
                      <a:endParaRPr lang="en-US" sz="1200" b="1" dirty="0">
                        <a:solidFill>
                          <a:schemeClr val="tx1"/>
                        </a:solidFill>
                        <a:effectLst/>
                      </a:endParaRPr>
                    </a:p>
                    <a:p>
                      <a:pPr marL="0" marR="0">
                        <a:lnSpc>
                          <a:spcPct val="107000"/>
                        </a:lnSpc>
                        <a:spcBef>
                          <a:spcPts val="0"/>
                        </a:spcBef>
                        <a:spcAft>
                          <a:spcPts val="0"/>
                        </a:spcAft>
                      </a:pPr>
                      <a:r>
                        <a:rPr lang="en-US" sz="1200" dirty="0">
                          <a:solidFill>
                            <a:schemeClr val="tx1"/>
                          </a:solidFill>
                          <a:effectLst/>
                        </a:rPr>
                        <a:t>The program mission statement is a concise statement of the general values and principles which guide the curriculum.  It sets a tone and a philosophical position from which follow a program’s goals and objectives.  The program mission statement should define the broad purposes the program is aiming to achieve, describe the community the program is designed to serve, and state the values and guiding principles which define its standards.</a:t>
                      </a:r>
                    </a:p>
                    <a:p>
                      <a:pPr marL="0" marR="0">
                        <a:lnSpc>
                          <a:spcPct val="107000"/>
                        </a:lnSpc>
                        <a:spcBef>
                          <a:spcPts val="0"/>
                        </a:spcBef>
                        <a:spcAft>
                          <a:spcPts val="0"/>
                        </a:spcAft>
                      </a:pPr>
                      <a:endParaRPr lang="en-US" sz="500" dirty="0">
                        <a:solidFill>
                          <a:schemeClr val="tx1"/>
                        </a:solidFill>
                        <a:effectLst/>
                      </a:endParaRPr>
                    </a:p>
                    <a:p>
                      <a:pPr marL="0" marR="0">
                        <a:lnSpc>
                          <a:spcPct val="107000"/>
                        </a:lnSpc>
                        <a:spcBef>
                          <a:spcPts val="0"/>
                        </a:spcBef>
                        <a:spcAft>
                          <a:spcPts val="0"/>
                        </a:spcAft>
                      </a:pPr>
                      <a:r>
                        <a:rPr lang="en-US" sz="1200" dirty="0">
                          <a:solidFill>
                            <a:schemeClr val="tx1"/>
                          </a:solidFill>
                          <a:effectLst/>
                        </a:rPr>
                        <a:t>The mission statement is a public declaration that community colleges use to describe their founding purpose and major organizational commitments (i.e., what they do and why they do it). It may describe a school’s day-to-day operational objectives, its instructional values, or its public commitments to its students and community.</a:t>
                      </a:r>
                    </a:p>
                    <a:p>
                      <a:pPr marL="0" marR="0">
                        <a:lnSpc>
                          <a:spcPct val="107000"/>
                        </a:lnSpc>
                        <a:spcBef>
                          <a:spcPts val="0"/>
                        </a:spcBef>
                        <a:spcAft>
                          <a:spcPts val="0"/>
                        </a:spcAft>
                      </a:pPr>
                      <a:endParaRPr lang="en-US" sz="500" dirty="0">
                        <a:solidFill>
                          <a:schemeClr val="tx1"/>
                        </a:solidFill>
                        <a:effectLst/>
                      </a:endParaRPr>
                    </a:p>
                    <a:p>
                      <a:pPr marL="0" marR="0">
                        <a:lnSpc>
                          <a:spcPct val="107000"/>
                        </a:lnSpc>
                        <a:spcBef>
                          <a:spcPts val="0"/>
                        </a:spcBef>
                        <a:spcAft>
                          <a:spcPts val="0"/>
                        </a:spcAft>
                      </a:pPr>
                      <a:r>
                        <a:rPr lang="en-US" sz="1000" dirty="0">
                          <a:solidFill>
                            <a:schemeClr val="tx1"/>
                          </a:solidFill>
                          <a:effectLst/>
                        </a:rPr>
                        <a:t>(</a:t>
                      </a:r>
                      <a:r>
                        <a:rPr lang="en-US" sz="1000" u="sng" dirty="0">
                          <a:solidFill>
                            <a:schemeClr val="tx1"/>
                          </a:solidFill>
                          <a:effectLst/>
                          <a:hlinkClick r:id="rId2"/>
                        </a:rPr>
                        <a:t>https://www.edglossary.org/mission-and-vision/</a:t>
                      </a:r>
                      <a:r>
                        <a:rPr lang="en-US" sz="1000" dirty="0">
                          <a:solidFill>
                            <a:schemeClr val="tx1"/>
                          </a:solidFill>
                          <a:effectLst/>
                        </a:rPr>
                        <a:t>; </a:t>
                      </a:r>
                      <a:r>
                        <a:rPr lang="en-US" sz="1000" u="sng" dirty="0">
                          <a:solidFill>
                            <a:schemeClr val="tx1"/>
                          </a:solidFill>
                          <a:effectLst/>
                          <a:hlinkClick r:id="rId3"/>
                        </a:rPr>
                        <a:t>https://assessment.uconn.edu/wp-content/uploads/sites/1804/2016/06/HowToWriteMission.pdf</a:t>
                      </a:r>
                      <a:r>
                        <a:rPr lang="en-US" sz="1000" dirty="0">
                          <a:solidFill>
                            <a:schemeClr val="tx1"/>
                          </a:solidFill>
                          <a:effectLst/>
                        </a:rPr>
                        <a:t>; </a:t>
                      </a:r>
                      <a:r>
                        <a:rPr lang="en-US" sz="1200" dirty="0">
                          <a:solidFill>
                            <a:schemeClr val="tx1"/>
                          </a:solidFill>
                          <a:effectLst/>
                        </a:rPr>
                        <a:t>also based on material from the UCF Academic Program Assessment Handbook and material from the University of San Diego)</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rPr>
                        <a:t> </a:t>
                      </a:r>
                    </a:p>
                    <a:p>
                      <a:pPr marL="0" marR="0" algn="ctr">
                        <a:lnSpc>
                          <a:spcPct val="107000"/>
                        </a:lnSpc>
                        <a:spcBef>
                          <a:spcPts val="0"/>
                        </a:spcBef>
                        <a:spcAft>
                          <a:spcPts val="0"/>
                        </a:spcAft>
                      </a:pPr>
                      <a:r>
                        <a:rPr lang="en-US" sz="1200" dirty="0">
                          <a:solidFill>
                            <a:schemeClr val="tx1"/>
                          </a:solidFill>
                          <a:effectLst/>
                        </a:rPr>
                        <a:t>Exceeds </a:t>
                      </a:r>
                      <a:r>
                        <a:rPr lang="en-US" sz="1100" dirty="0">
                          <a:solidFill>
                            <a:schemeClr val="tx1"/>
                          </a:solidFill>
                          <a:effectLst/>
                        </a:rPr>
                        <a:t>expectations</a:t>
                      </a:r>
                      <a:r>
                        <a:rPr lang="en-US" sz="1200" dirty="0">
                          <a:solidFill>
                            <a:schemeClr val="tx1"/>
                          </a:solidFill>
                          <a:effectLst/>
                        </a:rPr>
                        <a:t> for all 8 criteria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rPr>
                        <a:t> </a:t>
                      </a:r>
                    </a:p>
                    <a:p>
                      <a:pPr marL="0" marR="0" algn="ctr">
                        <a:lnSpc>
                          <a:spcPct val="107000"/>
                        </a:lnSpc>
                        <a:spcBef>
                          <a:spcPts val="0"/>
                        </a:spcBef>
                        <a:spcAft>
                          <a:spcPts val="0"/>
                        </a:spcAft>
                      </a:pPr>
                      <a:r>
                        <a:rPr lang="en-US" sz="1200" dirty="0">
                          <a:solidFill>
                            <a:schemeClr val="tx1"/>
                          </a:solidFill>
                          <a:effectLst/>
                        </a:rPr>
                        <a:t>Addresses all 8 criteria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rPr>
                        <a:t> </a:t>
                      </a:r>
                    </a:p>
                    <a:p>
                      <a:pPr marL="0" marR="0" algn="ctr">
                        <a:lnSpc>
                          <a:spcPct val="107000"/>
                        </a:lnSpc>
                        <a:spcBef>
                          <a:spcPts val="0"/>
                        </a:spcBef>
                        <a:spcAft>
                          <a:spcPts val="0"/>
                        </a:spcAft>
                      </a:pPr>
                      <a:r>
                        <a:rPr lang="en-US" sz="1200" dirty="0">
                          <a:solidFill>
                            <a:schemeClr val="tx1"/>
                          </a:solidFill>
                          <a:effectLst/>
                        </a:rPr>
                        <a:t>Addresses 4 to 7 of the criteria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rPr>
                        <a:t> </a:t>
                      </a:r>
                    </a:p>
                    <a:p>
                      <a:pPr marL="0" marR="0" algn="ctr">
                        <a:lnSpc>
                          <a:spcPct val="107000"/>
                        </a:lnSpc>
                        <a:spcBef>
                          <a:spcPts val="0"/>
                        </a:spcBef>
                        <a:spcAft>
                          <a:spcPts val="0"/>
                        </a:spcAft>
                      </a:pPr>
                      <a:r>
                        <a:rPr lang="en-US" sz="1200" dirty="0">
                          <a:solidFill>
                            <a:schemeClr val="tx1"/>
                          </a:solidFill>
                          <a:effectLst/>
                        </a:rPr>
                        <a:t>Addresses fewer than 4 of the criteria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20509882"/>
                  </a:ext>
                </a:extLst>
              </a:tr>
            </a:tbl>
          </a:graphicData>
        </a:graphic>
      </p:graphicFrame>
      <p:sp>
        <p:nvSpPr>
          <p:cNvPr id="10" name="Rectangle 8"/>
          <p:cNvSpPr>
            <a:spLocks noChangeArrowheads="1"/>
          </p:cNvSpPr>
          <p:nvPr/>
        </p:nvSpPr>
        <p:spPr bwMode="auto">
          <a:xfrm>
            <a:off x="800100" y="3984986"/>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2620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95070655"/>
              </p:ext>
            </p:extLst>
          </p:nvPr>
        </p:nvGraphicFramePr>
        <p:xfrm>
          <a:off x="203199" y="73894"/>
          <a:ext cx="8796869" cy="6718717"/>
        </p:xfrm>
        <a:graphic>
          <a:graphicData uri="http://schemas.openxmlformats.org/drawingml/2006/table">
            <a:tbl>
              <a:tblPr firstRow="1" firstCol="1" bandRow="1">
                <a:tableStyleId>{5C22544A-7EE6-4342-B048-85BDC9FD1C3A}</a:tableStyleId>
              </a:tblPr>
              <a:tblGrid>
                <a:gridCol w="846668">
                  <a:extLst>
                    <a:ext uri="{9D8B030D-6E8A-4147-A177-3AD203B41FA5}">
                      <a16:colId xmlns:a16="http://schemas.microsoft.com/office/drawing/2014/main" val="2297644570"/>
                    </a:ext>
                  </a:extLst>
                </a:gridCol>
                <a:gridCol w="4428066">
                  <a:extLst>
                    <a:ext uri="{9D8B030D-6E8A-4147-A177-3AD203B41FA5}">
                      <a16:colId xmlns:a16="http://schemas.microsoft.com/office/drawing/2014/main" val="1670289784"/>
                    </a:ext>
                  </a:extLst>
                </a:gridCol>
                <a:gridCol w="905934">
                  <a:extLst>
                    <a:ext uri="{9D8B030D-6E8A-4147-A177-3AD203B41FA5}">
                      <a16:colId xmlns:a16="http://schemas.microsoft.com/office/drawing/2014/main" val="4127517580"/>
                    </a:ext>
                  </a:extLst>
                </a:gridCol>
                <a:gridCol w="829733">
                  <a:extLst>
                    <a:ext uri="{9D8B030D-6E8A-4147-A177-3AD203B41FA5}">
                      <a16:colId xmlns:a16="http://schemas.microsoft.com/office/drawing/2014/main" val="1008020906"/>
                    </a:ext>
                  </a:extLst>
                </a:gridCol>
                <a:gridCol w="905933">
                  <a:extLst>
                    <a:ext uri="{9D8B030D-6E8A-4147-A177-3AD203B41FA5}">
                      <a16:colId xmlns:a16="http://schemas.microsoft.com/office/drawing/2014/main" val="3004831831"/>
                    </a:ext>
                  </a:extLst>
                </a:gridCol>
                <a:gridCol w="880535">
                  <a:extLst>
                    <a:ext uri="{9D8B030D-6E8A-4147-A177-3AD203B41FA5}">
                      <a16:colId xmlns:a16="http://schemas.microsoft.com/office/drawing/2014/main" val="390621581"/>
                    </a:ext>
                  </a:extLst>
                </a:gridCol>
              </a:tblGrid>
              <a:tr h="838007">
                <a:tc>
                  <a:txBody>
                    <a:bodyPr/>
                    <a:lstStyle/>
                    <a:p>
                      <a:pPr marL="0" marR="0">
                        <a:lnSpc>
                          <a:spcPct val="107000"/>
                        </a:lnSpc>
                        <a:spcBef>
                          <a:spcPts val="0"/>
                        </a:spcBef>
                        <a:spcAft>
                          <a:spcPts val="0"/>
                        </a:spcAft>
                      </a:pPr>
                      <a:r>
                        <a:rPr lang="en-US" sz="1100" dirty="0">
                          <a:solidFill>
                            <a:schemeClr val="tx1"/>
                          </a:solidFill>
                          <a:effectLst/>
                        </a:rPr>
                        <a:t>Template Items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0"/>
                        </a:spcBef>
                        <a:spcAft>
                          <a:spcPts val="0"/>
                        </a:spcAft>
                      </a:pPr>
                      <a:r>
                        <a:rPr lang="en-US" sz="1100" dirty="0">
                          <a:solidFill>
                            <a:schemeClr val="tx1"/>
                          </a:solidFill>
                          <a:effectLst/>
                        </a:rPr>
                        <a:t>Evaluation Criteria and Description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0000"/>
                        </a:lnSpc>
                        <a:spcBef>
                          <a:spcPts val="0"/>
                        </a:spcBef>
                        <a:spcAft>
                          <a:spcPts val="0"/>
                        </a:spcAft>
                      </a:pPr>
                      <a:r>
                        <a:rPr lang="en-US" sz="1100" dirty="0">
                          <a:solidFill>
                            <a:schemeClr val="tx1"/>
                          </a:solidFill>
                          <a:effectLst/>
                        </a:rPr>
                        <a:t>Excellent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0000"/>
                        </a:lnSpc>
                        <a:spcBef>
                          <a:spcPts val="0"/>
                        </a:spcBef>
                        <a:spcAft>
                          <a:spcPts val="0"/>
                        </a:spcAft>
                      </a:pPr>
                      <a:r>
                        <a:rPr lang="en-US" sz="1100" dirty="0">
                          <a:solidFill>
                            <a:schemeClr val="tx1"/>
                          </a:solidFill>
                          <a:effectLst/>
                        </a:rPr>
                        <a:t>Meets the Standard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0000"/>
                        </a:lnSpc>
                        <a:spcBef>
                          <a:spcPts val="0"/>
                        </a:spcBef>
                        <a:spcAft>
                          <a:spcPts val="0"/>
                        </a:spcAft>
                      </a:pPr>
                      <a:r>
                        <a:rPr lang="en-US" sz="1100" dirty="0">
                          <a:solidFill>
                            <a:schemeClr val="tx1"/>
                          </a:solidFill>
                          <a:effectLst/>
                        </a:rPr>
                        <a:t>Needs Some Improvement to Meet the Standard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lgn="ctr">
                        <a:lnSpc>
                          <a:spcPct val="100000"/>
                        </a:lnSpc>
                        <a:spcBef>
                          <a:spcPts val="0"/>
                        </a:spcBef>
                        <a:spcAft>
                          <a:spcPts val="0"/>
                        </a:spcAft>
                      </a:pPr>
                      <a:r>
                        <a:rPr lang="en-US" sz="1100" dirty="0">
                          <a:solidFill>
                            <a:schemeClr val="tx1"/>
                          </a:solidFill>
                          <a:effectLst/>
                        </a:rPr>
                        <a:t>Needs Major Improvement to Meet the Standard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954" marR="399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592382718"/>
                  </a:ext>
                </a:extLst>
              </a:tr>
              <a:tr h="1097425">
                <a:tc>
                  <a:txBody>
                    <a:bodyPr/>
                    <a:lstStyle/>
                    <a:p>
                      <a:pPr marL="0" marR="0">
                        <a:lnSpc>
                          <a:spcPct val="107000"/>
                        </a:lnSpc>
                        <a:spcBef>
                          <a:spcPts val="0"/>
                        </a:spcBef>
                        <a:spcAft>
                          <a:spcPts val="0"/>
                        </a:spcAft>
                      </a:pPr>
                      <a:r>
                        <a:rPr lang="en-US" sz="1200" b="1" kern="1200" dirty="0">
                          <a:solidFill>
                            <a:schemeClr val="tx1"/>
                          </a:solidFill>
                          <a:effectLst/>
                          <a:latin typeface="+mn-lt"/>
                          <a:ea typeface="+mn-ea"/>
                          <a:cs typeface="+mn-cs"/>
                        </a:rPr>
                        <a:t>FTES -  Enrollment Trends</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solidFill>
                            <a:schemeClr val="tx1"/>
                          </a:solidFill>
                          <a:effectLst/>
                        </a:rPr>
                        <a:t>What does the FTES data trend indicate?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rPr>
                        <a:t>FTES has improved over the time span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rPr>
                        <a:t>The FTES has decreased no more than 10%</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rPr>
                        <a:t>FTES has decreased over the time span by 10% to 30%</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rPr>
                        <a:t>FTES has decreased over the time span is greater than 30%</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4234534"/>
                  </a:ext>
                </a:extLst>
              </a:tr>
              <a:tr h="2387239">
                <a:tc>
                  <a:txBody>
                    <a:bodyPr/>
                    <a:lstStyle/>
                    <a:p>
                      <a:pPr marL="0" marR="0">
                        <a:lnSpc>
                          <a:spcPct val="107000"/>
                        </a:lnSpc>
                        <a:spcBef>
                          <a:spcPts val="0"/>
                        </a:spcBef>
                        <a:spcAft>
                          <a:spcPts val="0"/>
                        </a:spcAft>
                      </a:pPr>
                      <a:endParaRPr lang="en-US" sz="1200" dirty="0">
                        <a:solidFill>
                          <a:schemeClr val="tx1"/>
                        </a:solidFill>
                        <a:effectLst/>
                      </a:endParaRPr>
                    </a:p>
                    <a:p>
                      <a:pPr marL="0" marR="0">
                        <a:lnSpc>
                          <a:spcPct val="107000"/>
                        </a:lnSpc>
                        <a:spcBef>
                          <a:spcPts val="0"/>
                        </a:spcBef>
                        <a:spcAft>
                          <a:spcPts val="0"/>
                        </a:spcAft>
                      </a:pPr>
                      <a:r>
                        <a:rPr lang="en-US" sz="1200" dirty="0">
                          <a:solidFill>
                            <a:schemeClr val="tx1"/>
                          </a:solidFill>
                          <a:effectLst/>
                        </a:rPr>
                        <a:t>FTES – Narrative Explanation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b="1" dirty="0">
                          <a:solidFill>
                            <a:schemeClr val="tx1"/>
                          </a:solidFill>
                          <a:effectLst/>
                        </a:rPr>
                        <a:t>Narrative Criteria – The A Category</a:t>
                      </a:r>
                    </a:p>
                    <a:p>
                      <a:pPr marL="0" marR="0">
                        <a:lnSpc>
                          <a:spcPct val="107000"/>
                        </a:lnSpc>
                        <a:spcBef>
                          <a:spcPts val="0"/>
                        </a:spcBef>
                        <a:spcAft>
                          <a:spcPts val="0"/>
                        </a:spcAft>
                      </a:pPr>
                      <a:r>
                        <a:rPr lang="en-US" sz="1200" dirty="0">
                          <a:solidFill>
                            <a:schemeClr val="tx1"/>
                          </a:solidFill>
                          <a:effectLst/>
                        </a:rPr>
                        <a:t>Narrative demonstrates…</a:t>
                      </a:r>
                    </a:p>
                    <a:p>
                      <a:pPr marL="342900" marR="0" lvl="0" indent="-342900">
                        <a:lnSpc>
                          <a:spcPct val="107000"/>
                        </a:lnSpc>
                        <a:spcBef>
                          <a:spcPts val="0"/>
                        </a:spcBef>
                        <a:spcAft>
                          <a:spcPts val="0"/>
                        </a:spcAft>
                        <a:buFont typeface="+mj-lt"/>
                        <a:buAutoNum type="arabicPeriod"/>
                      </a:pPr>
                      <a:r>
                        <a:rPr lang="en-US" sz="1200" dirty="0">
                          <a:solidFill>
                            <a:schemeClr val="tx1"/>
                          </a:solidFill>
                          <a:effectLst/>
                        </a:rPr>
                        <a:t>An understanding of the trend</a:t>
                      </a:r>
                    </a:p>
                    <a:p>
                      <a:pPr marL="342900" marR="0" lvl="0" indent="-342900">
                        <a:lnSpc>
                          <a:spcPct val="107000"/>
                        </a:lnSpc>
                        <a:spcBef>
                          <a:spcPts val="0"/>
                        </a:spcBef>
                        <a:spcAft>
                          <a:spcPts val="0"/>
                        </a:spcAft>
                        <a:buFont typeface="+mj-lt"/>
                        <a:buAutoNum type="arabicPeriod"/>
                      </a:pPr>
                      <a:r>
                        <a:rPr lang="en-US" sz="1200" dirty="0">
                          <a:solidFill>
                            <a:schemeClr val="tx1"/>
                          </a:solidFill>
                          <a:effectLst/>
                        </a:rPr>
                        <a:t>Reason for the trend(s) are provided </a:t>
                      </a:r>
                    </a:p>
                    <a:p>
                      <a:pPr marL="342900" marR="0" lvl="0" indent="-342900">
                        <a:lnSpc>
                          <a:spcPct val="107000"/>
                        </a:lnSpc>
                        <a:spcBef>
                          <a:spcPts val="0"/>
                        </a:spcBef>
                        <a:spcAft>
                          <a:spcPts val="0"/>
                        </a:spcAft>
                        <a:buFont typeface="+mj-lt"/>
                        <a:buAutoNum type="arabicPeriod"/>
                      </a:pPr>
                      <a:r>
                        <a:rPr lang="en-US" sz="1200" dirty="0">
                          <a:solidFill>
                            <a:schemeClr val="tx1"/>
                          </a:solidFill>
                          <a:effectLst/>
                        </a:rPr>
                        <a:t>Reasons include items within department control</a:t>
                      </a:r>
                    </a:p>
                    <a:p>
                      <a:pPr marL="0" marR="0">
                        <a:lnSpc>
                          <a:spcPct val="107000"/>
                        </a:lnSpc>
                        <a:spcBef>
                          <a:spcPts val="0"/>
                        </a:spcBef>
                        <a:spcAft>
                          <a:spcPts val="0"/>
                        </a:spcAft>
                      </a:pPr>
                      <a:endParaRPr lang="en-US" sz="500" b="1" dirty="0">
                        <a:solidFill>
                          <a:schemeClr val="tx1"/>
                        </a:solidFill>
                        <a:effectLst/>
                      </a:endParaRPr>
                    </a:p>
                    <a:p>
                      <a:pPr marL="0" marR="0">
                        <a:lnSpc>
                          <a:spcPct val="107000"/>
                        </a:lnSpc>
                        <a:spcBef>
                          <a:spcPts val="0"/>
                        </a:spcBef>
                        <a:spcAft>
                          <a:spcPts val="0"/>
                        </a:spcAft>
                      </a:pPr>
                      <a:r>
                        <a:rPr lang="en-US" sz="1200" b="1" dirty="0">
                          <a:solidFill>
                            <a:schemeClr val="tx1"/>
                          </a:solidFill>
                          <a:effectLst/>
                        </a:rPr>
                        <a:t>Definitions, Examples and Explanations</a:t>
                      </a:r>
                    </a:p>
                    <a:p>
                      <a:pPr marL="0" marR="0">
                        <a:lnSpc>
                          <a:spcPct val="107000"/>
                        </a:lnSpc>
                        <a:spcBef>
                          <a:spcPts val="0"/>
                        </a:spcBef>
                        <a:spcAft>
                          <a:spcPts val="0"/>
                        </a:spcAft>
                      </a:pPr>
                      <a:r>
                        <a:rPr lang="en-US" sz="1200" dirty="0">
                          <a:solidFill>
                            <a:schemeClr val="tx1"/>
                          </a:solidFill>
                          <a:effectLst/>
                        </a:rPr>
                        <a:t>Narrative reasons could reflect:</a:t>
                      </a:r>
                    </a:p>
                    <a:p>
                      <a:pPr marL="342900" marR="0" lvl="0" indent="-342900">
                        <a:lnSpc>
                          <a:spcPct val="107000"/>
                        </a:lnSpc>
                        <a:spcBef>
                          <a:spcPts val="0"/>
                        </a:spcBef>
                        <a:spcAft>
                          <a:spcPts val="0"/>
                        </a:spcAft>
                        <a:buFont typeface="Symbol" panose="05050102010706020507" pitchFamily="18" charset="2"/>
                        <a:buChar char=""/>
                      </a:pPr>
                      <a:r>
                        <a:rPr lang="en-US" sz="1200" dirty="0">
                          <a:solidFill>
                            <a:schemeClr val="tx1"/>
                          </a:solidFill>
                          <a:effectLst/>
                        </a:rPr>
                        <a:t>Culturally relevant pedagogy and/or curriculum</a:t>
                      </a:r>
                    </a:p>
                    <a:p>
                      <a:pPr marL="342900" marR="0" lvl="0" indent="-342900">
                        <a:lnSpc>
                          <a:spcPct val="107000"/>
                        </a:lnSpc>
                        <a:spcBef>
                          <a:spcPts val="0"/>
                        </a:spcBef>
                        <a:spcAft>
                          <a:spcPts val="0"/>
                        </a:spcAft>
                        <a:buFont typeface="Symbol" panose="05050102010706020507" pitchFamily="18" charset="2"/>
                        <a:buChar char=""/>
                      </a:pPr>
                      <a:r>
                        <a:rPr lang="en-US" sz="1200" dirty="0">
                          <a:solidFill>
                            <a:schemeClr val="tx1"/>
                          </a:solidFill>
                          <a:effectLst/>
                        </a:rPr>
                        <a:t>The curriculum and course materials are current</a:t>
                      </a:r>
                    </a:p>
                    <a:p>
                      <a:pPr marL="342900" marR="0" lvl="0" indent="-342900">
                        <a:lnSpc>
                          <a:spcPct val="107000"/>
                        </a:lnSpc>
                        <a:spcBef>
                          <a:spcPts val="0"/>
                        </a:spcBef>
                        <a:spcAft>
                          <a:spcPts val="0"/>
                        </a:spcAft>
                        <a:buFont typeface="Symbol" panose="05050102010706020507" pitchFamily="18" charset="2"/>
                        <a:buChar char=""/>
                      </a:pPr>
                      <a:r>
                        <a:rPr lang="en-US" sz="1200" dirty="0">
                          <a:solidFill>
                            <a:schemeClr val="tx1"/>
                          </a:solidFill>
                          <a:effectLst/>
                        </a:rPr>
                        <a:t>Scheduling</a:t>
                      </a:r>
                    </a:p>
                    <a:p>
                      <a:pPr marL="342900" marR="0" lvl="0" indent="-342900">
                        <a:lnSpc>
                          <a:spcPct val="107000"/>
                        </a:lnSpc>
                        <a:spcBef>
                          <a:spcPts val="0"/>
                        </a:spcBef>
                        <a:spcAft>
                          <a:spcPts val="0"/>
                        </a:spcAft>
                        <a:buFont typeface="Symbol" panose="05050102010706020507" pitchFamily="18" charset="2"/>
                        <a:buChar char=""/>
                      </a:pPr>
                      <a:r>
                        <a:rPr lang="en-US" sz="1200" dirty="0">
                          <a:solidFill>
                            <a:schemeClr val="tx1"/>
                          </a:solidFill>
                          <a:effectLst/>
                        </a:rPr>
                        <a:t>Instructional modality of the program course(s) delivery</a:t>
                      </a:r>
                    </a:p>
                    <a:p>
                      <a:pPr marL="342900" marR="0" lvl="0" indent="-342900">
                        <a:lnSpc>
                          <a:spcPct val="107000"/>
                        </a:lnSpc>
                        <a:spcBef>
                          <a:spcPts val="0"/>
                        </a:spcBef>
                        <a:spcAft>
                          <a:spcPts val="0"/>
                        </a:spcAft>
                        <a:buFont typeface="Symbol" panose="05050102010706020507" pitchFamily="18" charset="2"/>
                        <a:buChar char=""/>
                      </a:pPr>
                      <a:r>
                        <a:rPr lang="en-US" sz="1200" dirty="0">
                          <a:solidFill>
                            <a:schemeClr val="tx1"/>
                          </a:solidFill>
                          <a:effectLst/>
                        </a:rPr>
                        <a:t>CTE labor market data</a:t>
                      </a:r>
                    </a:p>
                    <a:p>
                      <a:pPr marL="342900" marR="0" lvl="0" indent="-342900">
                        <a:lnSpc>
                          <a:spcPct val="107000"/>
                        </a:lnSpc>
                        <a:spcBef>
                          <a:spcPts val="0"/>
                        </a:spcBef>
                        <a:spcAft>
                          <a:spcPts val="0"/>
                        </a:spcAft>
                        <a:buFont typeface="Symbol" panose="05050102010706020507" pitchFamily="18" charset="2"/>
                        <a:buChar char=""/>
                      </a:pPr>
                      <a:r>
                        <a:rPr lang="en-US" sz="1200" dirty="0">
                          <a:solidFill>
                            <a:schemeClr val="tx1"/>
                          </a:solidFill>
                          <a:effectLst/>
                        </a:rPr>
                        <a:t>Industry trends</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solidFill>
                            <a:schemeClr val="tx1"/>
                          </a:solidFill>
                          <a:effectLst/>
                        </a:rPr>
                        <a:t>The narrative Exceeds expectations – the narrative could be used as an exemplar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solidFill>
                            <a:schemeClr val="tx1"/>
                          </a:solidFill>
                          <a:effectLst/>
                        </a:rPr>
                        <a:t>The narrative includes all 3 of the criteria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rPr>
                        <a:t>The narrative includes 2 of the criteria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rPr>
                        <a:t>The narrative includes fewer than 2 of the criteria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8913684"/>
                  </a:ext>
                </a:extLst>
              </a:tr>
              <a:tr h="2098141">
                <a:tc>
                  <a:txBody>
                    <a:bodyPr/>
                    <a:lstStyle/>
                    <a:p>
                      <a:pPr marL="0" marR="0">
                        <a:lnSpc>
                          <a:spcPct val="107000"/>
                        </a:lnSpc>
                        <a:spcBef>
                          <a:spcPts val="0"/>
                        </a:spcBef>
                        <a:spcAft>
                          <a:spcPts val="0"/>
                        </a:spcAft>
                      </a:pPr>
                      <a:r>
                        <a:rPr lang="en-US" sz="1200" dirty="0">
                          <a:solidFill>
                            <a:schemeClr val="tx1"/>
                          </a:solidFill>
                          <a:effectLst/>
                        </a:rPr>
                        <a:t>FTES – Action Narrative (if needed)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b="1" dirty="0">
                          <a:solidFill>
                            <a:schemeClr val="tx1"/>
                          </a:solidFill>
                          <a:effectLst/>
                        </a:rPr>
                        <a:t>Narrative Criteria – The B Category</a:t>
                      </a:r>
                    </a:p>
                    <a:p>
                      <a:pPr marL="0" marR="0">
                        <a:lnSpc>
                          <a:spcPct val="107000"/>
                        </a:lnSpc>
                        <a:spcBef>
                          <a:spcPts val="0"/>
                        </a:spcBef>
                        <a:spcAft>
                          <a:spcPts val="0"/>
                        </a:spcAft>
                      </a:pPr>
                      <a:r>
                        <a:rPr lang="en-US" sz="1200" dirty="0">
                          <a:solidFill>
                            <a:schemeClr val="tx1"/>
                          </a:solidFill>
                          <a:effectLst/>
                        </a:rPr>
                        <a:t>Proposed actions in the narrative demonstrates…</a:t>
                      </a:r>
                    </a:p>
                    <a:p>
                      <a:pPr marL="342900" marR="0" lvl="0" indent="-342900">
                        <a:lnSpc>
                          <a:spcPct val="107000"/>
                        </a:lnSpc>
                        <a:spcBef>
                          <a:spcPts val="0"/>
                        </a:spcBef>
                        <a:spcAft>
                          <a:spcPts val="0"/>
                        </a:spcAft>
                        <a:buFont typeface="+mj-lt"/>
                        <a:buAutoNum type="arabicPeriod"/>
                      </a:pPr>
                      <a:r>
                        <a:rPr lang="en-US" sz="1200" dirty="0">
                          <a:solidFill>
                            <a:schemeClr val="tx1"/>
                          </a:solidFill>
                          <a:effectLst/>
                        </a:rPr>
                        <a:t>Actions are informed by data</a:t>
                      </a:r>
                    </a:p>
                    <a:p>
                      <a:pPr marL="342900" marR="0" lvl="0" indent="-342900">
                        <a:lnSpc>
                          <a:spcPct val="107000"/>
                        </a:lnSpc>
                        <a:spcBef>
                          <a:spcPts val="0"/>
                        </a:spcBef>
                        <a:spcAft>
                          <a:spcPts val="0"/>
                        </a:spcAft>
                        <a:buFont typeface="+mj-lt"/>
                        <a:buAutoNum type="arabicPeriod"/>
                      </a:pPr>
                      <a:r>
                        <a:rPr lang="en-US" sz="1200" dirty="0">
                          <a:solidFill>
                            <a:schemeClr val="tx1"/>
                          </a:solidFill>
                          <a:effectLst/>
                        </a:rPr>
                        <a:t>Actions are within department control</a:t>
                      </a:r>
                    </a:p>
                    <a:p>
                      <a:pPr marL="342900" marR="0" lvl="0" indent="-342900">
                        <a:lnSpc>
                          <a:spcPct val="107000"/>
                        </a:lnSpc>
                        <a:spcBef>
                          <a:spcPts val="0"/>
                        </a:spcBef>
                        <a:spcAft>
                          <a:spcPts val="0"/>
                        </a:spcAft>
                        <a:buFont typeface="+mj-lt"/>
                        <a:buAutoNum type="arabicPeriod"/>
                      </a:pPr>
                      <a:r>
                        <a:rPr lang="en-US" sz="1200" dirty="0">
                          <a:solidFill>
                            <a:schemeClr val="tx1"/>
                          </a:solidFill>
                          <a:effectLst/>
                        </a:rPr>
                        <a:t>Actions are demonstrable</a:t>
                      </a:r>
                    </a:p>
                    <a:p>
                      <a:pPr marL="342900" marR="0" lvl="0" indent="-342900">
                        <a:lnSpc>
                          <a:spcPct val="107000"/>
                        </a:lnSpc>
                        <a:spcBef>
                          <a:spcPts val="0"/>
                        </a:spcBef>
                        <a:spcAft>
                          <a:spcPts val="0"/>
                        </a:spcAft>
                        <a:buFont typeface="+mj-lt"/>
                        <a:buAutoNum type="arabicPeriod"/>
                      </a:pPr>
                      <a:r>
                        <a:rPr lang="en-US" sz="1200" dirty="0">
                          <a:solidFill>
                            <a:schemeClr val="tx1"/>
                          </a:solidFill>
                          <a:effectLst/>
                        </a:rPr>
                        <a:t>Outcomes are measurable</a:t>
                      </a:r>
                    </a:p>
                    <a:p>
                      <a:pPr marL="342900" marR="0" lvl="0" indent="-342900">
                        <a:lnSpc>
                          <a:spcPct val="107000"/>
                        </a:lnSpc>
                        <a:spcBef>
                          <a:spcPts val="0"/>
                        </a:spcBef>
                        <a:spcAft>
                          <a:spcPts val="0"/>
                        </a:spcAft>
                        <a:buFont typeface="+mj-lt"/>
                        <a:buAutoNum type="arabicPeriod"/>
                      </a:pPr>
                      <a:r>
                        <a:rPr lang="en-US" sz="1200" dirty="0">
                          <a:solidFill>
                            <a:schemeClr val="tx1"/>
                          </a:solidFill>
                          <a:effectLst/>
                        </a:rPr>
                        <a:t>Possible to accomplish including short term, as well as long term (e.g., aspirational and practical)</a:t>
                      </a:r>
                    </a:p>
                    <a:p>
                      <a:pPr marL="0" marR="0">
                        <a:lnSpc>
                          <a:spcPct val="107000"/>
                        </a:lnSpc>
                        <a:spcBef>
                          <a:spcPts val="0"/>
                        </a:spcBef>
                        <a:spcAft>
                          <a:spcPts val="0"/>
                        </a:spcAft>
                      </a:pP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solidFill>
                            <a:schemeClr val="tx1"/>
                          </a:solidFill>
                          <a:effectLst/>
                        </a:rPr>
                        <a:t>The narrative Exceeds expectations – the narrative could be used as an exemplar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solidFill>
                            <a:schemeClr val="tx1"/>
                          </a:solidFill>
                          <a:effectLst/>
                        </a:rPr>
                        <a:t>The narrative includes all 5 of the criteria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rPr>
                        <a:t>The narrative includes 4 of the criteria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dirty="0">
                          <a:solidFill>
                            <a:schemeClr val="tx1"/>
                          </a:solidFill>
                          <a:effectLst/>
                        </a:rPr>
                        <a:t>The narrative includes fewer than 4 of the criteria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209" marR="4620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9751086"/>
                  </a:ext>
                </a:extLst>
              </a:tr>
            </a:tbl>
          </a:graphicData>
        </a:graphic>
      </p:graphicFrame>
    </p:spTree>
    <p:extLst>
      <p:ext uri="{BB962C8B-B14F-4D97-AF65-F5344CB8AC3E}">
        <p14:creationId xmlns:p14="http://schemas.microsoft.com/office/powerpoint/2010/main" val="2942742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160868" y="147713"/>
            <a:ext cx="8558259" cy="7000058"/>
          </a:xfrm>
          <a:prstGeom prst="rect">
            <a:avLst/>
          </a:prstGeom>
        </p:spPr>
        <p:txBody>
          <a:bodyPr wrap="square">
            <a:spAutoFit/>
          </a:bodyPr>
          <a:lstStyle/>
          <a:p>
            <a:pPr marR="0" lvl="0">
              <a:tabLst>
                <a:tab pos="967740" algn="l"/>
              </a:tabLst>
            </a:pPr>
            <a:r>
              <a:rPr lang="en-US" sz="2800" b="1" dirty="0">
                <a:effectLst/>
                <a:ea typeface="Calibri" panose="020F0502020204030204" pitchFamily="34" charset="0"/>
                <a:cs typeface="Times New Roman" panose="02020603050405020304" pitchFamily="18" charset="0"/>
              </a:rPr>
              <a:t>IP&amp;B Requests </a:t>
            </a:r>
            <a:r>
              <a:rPr lang="en-US" sz="2800" b="1" dirty="0">
                <a:ea typeface="Calibri" panose="020F0502020204030204" pitchFamily="34" charset="0"/>
                <a:cs typeface="Times New Roman" panose="02020603050405020304" pitchFamily="18" charset="0"/>
              </a:rPr>
              <a:t>t</a:t>
            </a:r>
            <a:r>
              <a:rPr lang="en-US" sz="2800" b="1" dirty="0">
                <a:effectLst/>
                <a:ea typeface="Calibri" panose="020F0502020204030204" pitchFamily="34" charset="0"/>
                <a:cs typeface="Times New Roman" panose="02020603050405020304" pitchFamily="18" charset="0"/>
              </a:rPr>
              <a:t>he Council consider the following:</a:t>
            </a:r>
          </a:p>
          <a:p>
            <a:pPr marR="0" lvl="0">
              <a:tabLst>
                <a:tab pos="967740" algn="l"/>
              </a:tabLst>
            </a:pPr>
            <a:endParaRPr lang="en-US" sz="1000" b="1" dirty="0">
              <a:effectLst/>
              <a:ea typeface="Calibri" panose="020F0502020204030204" pitchFamily="34" charset="0"/>
              <a:cs typeface="Times New Roman" panose="02020603050405020304" pitchFamily="18" charset="0"/>
            </a:endParaRPr>
          </a:p>
          <a:p>
            <a:pPr marL="457200" marR="0" lvl="0" indent="-457200">
              <a:lnSpc>
                <a:spcPct val="107000"/>
              </a:lnSpc>
              <a:buFont typeface="+mj-lt"/>
              <a:buAutoNum type="arabicPeriod"/>
              <a:tabLst>
                <a:tab pos="967740" algn="l"/>
              </a:tabLst>
            </a:pPr>
            <a:endParaRPr lang="en-US" sz="500" dirty="0">
              <a:ea typeface="Calibri" panose="020F0502020204030204" pitchFamily="34" charset="0"/>
              <a:cs typeface="Times New Roman" panose="02020603050405020304" pitchFamily="18" charset="0"/>
            </a:endParaRPr>
          </a:p>
          <a:p>
            <a:pPr marL="457200" marR="0" lvl="0" indent="-457200">
              <a:lnSpc>
                <a:spcPct val="107000"/>
              </a:lnSpc>
              <a:buFont typeface="+mj-lt"/>
              <a:buAutoNum type="arabicPeriod"/>
              <a:tabLst>
                <a:tab pos="967740" algn="l"/>
              </a:tabLst>
            </a:pPr>
            <a:r>
              <a:rPr lang="en-US" sz="2000" dirty="0">
                <a:ea typeface="Calibri" panose="020F0502020204030204" pitchFamily="34" charset="0"/>
                <a:cs typeface="Times New Roman" panose="02020603050405020304" pitchFamily="18" charset="0"/>
              </a:rPr>
              <a:t>Suspend the Program Review Cycle for the 2018-19 Academic Year (includes all programs regardless of color rating in years past) </a:t>
            </a:r>
          </a:p>
          <a:p>
            <a:pPr marR="0" lvl="0">
              <a:lnSpc>
                <a:spcPct val="107000"/>
              </a:lnSpc>
              <a:tabLst>
                <a:tab pos="967740" algn="l"/>
              </a:tabLst>
            </a:pPr>
            <a:endParaRPr lang="en-US" sz="2000" dirty="0">
              <a:ea typeface="Calibri" panose="020F0502020204030204" pitchFamily="34" charset="0"/>
              <a:cs typeface="Times New Roman" panose="02020603050405020304" pitchFamily="18" charset="0"/>
            </a:endParaRPr>
          </a:p>
          <a:p>
            <a:pPr marL="914400" lvl="1" indent="-457200">
              <a:lnSpc>
                <a:spcPct val="107000"/>
              </a:lnSpc>
              <a:buFont typeface="+mj-lt"/>
              <a:buAutoNum type="alphaLcParenR"/>
              <a:tabLst>
                <a:tab pos="967740" algn="l"/>
              </a:tabLst>
            </a:pPr>
            <a:r>
              <a:rPr lang="en-US" sz="2000" dirty="0">
                <a:ea typeface="Calibri" panose="020F0502020204030204" pitchFamily="34" charset="0"/>
                <a:cs typeface="Times New Roman" panose="02020603050405020304" pitchFamily="18" charset="0"/>
              </a:rPr>
              <a:t>Programs that received a yellow or red rating during their last program review will complete a new program review in the first year of implementation.  Implementation is planned for 2019-2020 academic year.  </a:t>
            </a:r>
          </a:p>
          <a:p>
            <a:pPr marL="914400" lvl="1" indent="-457200">
              <a:lnSpc>
                <a:spcPct val="107000"/>
              </a:lnSpc>
              <a:buFont typeface="+mj-lt"/>
              <a:buAutoNum type="alphaLcParenR"/>
              <a:tabLst>
                <a:tab pos="967740" algn="l"/>
              </a:tabLst>
            </a:pPr>
            <a:endParaRPr lang="en-US" sz="2000" dirty="0">
              <a:ea typeface="Calibri" panose="020F0502020204030204" pitchFamily="34" charset="0"/>
              <a:cs typeface="Times New Roman" panose="02020603050405020304" pitchFamily="18" charset="0"/>
            </a:endParaRPr>
          </a:p>
          <a:p>
            <a:pPr marL="914400" lvl="1" indent="-457200">
              <a:lnSpc>
                <a:spcPct val="107000"/>
              </a:lnSpc>
              <a:buFont typeface="+mj-lt"/>
              <a:buAutoNum type="alphaLcParenR"/>
              <a:tabLst>
                <a:tab pos="967740" algn="l"/>
              </a:tabLst>
            </a:pPr>
            <a:r>
              <a:rPr lang="en-US" sz="2000" dirty="0">
                <a:ea typeface="Calibri" panose="020F0502020204030204" pitchFamily="34" charset="0"/>
                <a:cs typeface="Times New Roman" panose="02020603050405020304" pitchFamily="18" charset="0"/>
              </a:rPr>
              <a:t>If the college must make program elimination(s) due to budget cuts in the future we will not use program review as a measure but instead request The Council commission a Viability Study Group.  The Viability Study Group would determine the criteria and process for determining program evaluation and elimination including reviewing all programs.  </a:t>
            </a:r>
          </a:p>
          <a:p>
            <a:pPr marL="914400" lvl="1" indent="-457200">
              <a:lnSpc>
                <a:spcPct val="107000"/>
              </a:lnSpc>
              <a:buFont typeface="+mj-lt"/>
              <a:buAutoNum type="alphaLcParenR"/>
              <a:tabLst>
                <a:tab pos="967740" algn="l"/>
              </a:tabLst>
            </a:pPr>
            <a:endParaRPr lang="en-US" sz="1500" dirty="0">
              <a:ea typeface="Calibri" panose="020F0502020204030204" pitchFamily="34" charset="0"/>
              <a:cs typeface="Times New Roman" panose="02020603050405020304" pitchFamily="18" charset="0"/>
            </a:endParaRPr>
          </a:p>
          <a:p>
            <a:pPr marL="1828800" lvl="3" indent="-457200">
              <a:lnSpc>
                <a:spcPct val="107000"/>
              </a:lnSpc>
              <a:buFont typeface="Arial" panose="020B0604020202020204" pitchFamily="34" charset="0"/>
              <a:buChar char="•"/>
              <a:tabLst>
                <a:tab pos="967740" algn="l"/>
              </a:tabLst>
            </a:pPr>
            <a:r>
              <a:rPr lang="en-US" sz="2000" dirty="0">
                <a:ea typeface="Calibri" panose="020F0502020204030204" pitchFamily="34" charset="0"/>
                <a:cs typeface="Times New Roman" panose="02020603050405020304" pitchFamily="18" charset="0"/>
              </a:rPr>
              <a:t>This will ensure the culture of continuous improvement and reflective practice is embedded in Program Review rather than one that is fear-based.  Program Review will focus on institutional and program effectiveness.</a:t>
            </a:r>
          </a:p>
          <a:p>
            <a:pPr lvl="1">
              <a:lnSpc>
                <a:spcPct val="107000"/>
              </a:lnSpc>
              <a:tabLst>
                <a:tab pos="967740" algn="l"/>
              </a:tabLst>
            </a:pPr>
            <a:endParaRPr lang="en-US" sz="24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8346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230909" y="170971"/>
            <a:ext cx="8913091" cy="6335324"/>
          </a:xfrm>
          <a:prstGeom prst="rect">
            <a:avLst/>
          </a:prstGeom>
        </p:spPr>
        <p:txBody>
          <a:bodyPr wrap="square">
            <a:spAutoFit/>
          </a:bodyPr>
          <a:lstStyle/>
          <a:p>
            <a:pPr marR="0" lvl="0">
              <a:tabLst>
                <a:tab pos="967740" algn="l"/>
              </a:tabLst>
            </a:pPr>
            <a:r>
              <a:rPr lang="en-US" sz="2400" b="1" dirty="0">
                <a:ea typeface="Calibri" panose="020F0502020204030204" pitchFamily="34" charset="0"/>
                <a:cs typeface="Times New Roman" panose="02020603050405020304" pitchFamily="18" charset="0"/>
              </a:rPr>
              <a:t>IP&amp;B Requests the Council charge the group to continue:</a:t>
            </a:r>
          </a:p>
          <a:p>
            <a:pPr marR="0" lvl="0">
              <a:tabLst>
                <a:tab pos="967740" algn="l"/>
              </a:tabLst>
            </a:pPr>
            <a:endParaRPr lang="en-US" sz="1000" b="1" dirty="0">
              <a:ea typeface="Calibri" panose="020F0502020204030204" pitchFamily="34" charset="0"/>
              <a:cs typeface="Times New Roman" panose="02020603050405020304" pitchFamily="18" charset="0"/>
            </a:endParaRPr>
          </a:p>
          <a:p>
            <a:pPr marR="0" lvl="0">
              <a:tabLst>
                <a:tab pos="967740" algn="l"/>
              </a:tabLst>
            </a:pPr>
            <a:endParaRPr lang="en-US" sz="1000" dirty="0">
              <a:ea typeface="Calibri" panose="020F0502020204030204" pitchFamily="34" charset="0"/>
              <a:cs typeface="Times New Roman" panose="02020603050405020304" pitchFamily="18" charset="0"/>
            </a:endParaRPr>
          </a:p>
          <a:p>
            <a:pPr marL="457200" indent="-457200">
              <a:lnSpc>
                <a:spcPct val="107000"/>
              </a:lnSpc>
              <a:buFont typeface="+mj-lt"/>
              <a:buAutoNum type="arabicPeriod" startAt="2"/>
              <a:tabLst>
                <a:tab pos="967740" algn="l"/>
              </a:tabLst>
            </a:pPr>
            <a:r>
              <a:rPr lang="en-US" sz="2200" dirty="0">
                <a:ea typeface="Calibri" panose="020F0502020204030204" pitchFamily="34" charset="0"/>
                <a:cs typeface="Times New Roman" panose="02020603050405020304" pitchFamily="18" charset="0"/>
              </a:rPr>
              <a:t>Charge IP&amp;B to continue as a Council Study Group to develop:</a:t>
            </a:r>
          </a:p>
          <a:p>
            <a:pPr>
              <a:lnSpc>
                <a:spcPct val="107000"/>
              </a:lnSpc>
              <a:tabLst>
                <a:tab pos="967740" algn="l"/>
              </a:tabLst>
            </a:pPr>
            <a:endParaRPr lang="en-US" sz="1000" dirty="0">
              <a:ea typeface="Calibri" panose="020F0502020204030204" pitchFamily="34" charset="0"/>
              <a:cs typeface="Times New Roman" panose="02020603050405020304" pitchFamily="18" charset="0"/>
            </a:endParaRPr>
          </a:p>
          <a:p>
            <a:pPr marL="914400" lvl="1" indent="-457200">
              <a:lnSpc>
                <a:spcPct val="107000"/>
              </a:lnSpc>
              <a:buFont typeface="Arial" panose="020B0604020202020204" pitchFamily="34" charset="0"/>
              <a:buChar char="•"/>
              <a:tabLst>
                <a:tab pos="967740" algn="l"/>
              </a:tabLst>
            </a:pPr>
            <a:r>
              <a:rPr lang="en-US" sz="2200" dirty="0">
                <a:ea typeface="Calibri" panose="020F0502020204030204" pitchFamily="34" charset="0"/>
                <a:cs typeface="Times New Roman" panose="02020603050405020304" pitchFamily="18" charset="0"/>
              </a:rPr>
              <a:t>The Annual Budget Planning Template. This work should occur in collaboration with the Finance and Revenue Resource Committee, and include a budget planning timeline.  This should be a priority for use this 2018-2019 year.</a:t>
            </a:r>
          </a:p>
          <a:p>
            <a:pPr marL="914400" lvl="1" indent="-457200">
              <a:lnSpc>
                <a:spcPct val="107000"/>
              </a:lnSpc>
              <a:buFont typeface="Arial" panose="020B0604020202020204" pitchFamily="34" charset="0"/>
              <a:buChar char="•"/>
              <a:tabLst>
                <a:tab pos="967740" algn="l"/>
              </a:tabLst>
            </a:pPr>
            <a:endParaRPr lang="en-US" sz="1000" dirty="0">
              <a:ea typeface="Calibri" panose="020F0502020204030204" pitchFamily="34" charset="0"/>
              <a:cs typeface="Times New Roman" panose="02020603050405020304" pitchFamily="18" charset="0"/>
            </a:endParaRPr>
          </a:p>
          <a:p>
            <a:pPr marL="914400" lvl="1" indent="-457200">
              <a:lnSpc>
                <a:spcPct val="107000"/>
              </a:lnSpc>
              <a:buFont typeface="Arial" panose="020B0604020202020204" pitchFamily="34" charset="0"/>
              <a:buChar char="•"/>
              <a:tabLst>
                <a:tab pos="967740" algn="l"/>
              </a:tabLst>
            </a:pPr>
            <a:r>
              <a:rPr lang="en-US" sz="2200" dirty="0">
                <a:ea typeface="Calibri" panose="020F0502020204030204" pitchFamily="34" charset="0"/>
                <a:cs typeface="Times New Roman" panose="02020603050405020304" pitchFamily="18" charset="0"/>
              </a:rPr>
              <a:t>Program Review Manual to include (but not limited to) timelines, schedule for each program in the new five year cycle, definition of institutional effectiveness, roles, responsibilities, and explanations.  Including the roles and responsibilities for the Institutional Effectiveness Coaches.</a:t>
            </a:r>
          </a:p>
          <a:p>
            <a:pPr marL="914400" lvl="1" indent="-457200">
              <a:lnSpc>
                <a:spcPct val="107000"/>
              </a:lnSpc>
              <a:buFont typeface="Arial" panose="020B0604020202020204" pitchFamily="34" charset="0"/>
              <a:buChar char="•"/>
              <a:tabLst>
                <a:tab pos="967740" algn="l"/>
              </a:tabLst>
            </a:pPr>
            <a:endParaRPr lang="en-US" sz="1000" dirty="0">
              <a:ea typeface="Calibri" panose="020F0502020204030204" pitchFamily="34" charset="0"/>
              <a:cs typeface="Times New Roman" panose="02020603050405020304" pitchFamily="18" charset="0"/>
            </a:endParaRPr>
          </a:p>
          <a:p>
            <a:pPr marL="800100" lvl="1" indent="-342900">
              <a:lnSpc>
                <a:spcPct val="107000"/>
              </a:lnSpc>
              <a:buFont typeface="Arial" panose="020B0604020202020204" pitchFamily="34" charset="0"/>
              <a:buChar char="•"/>
              <a:tabLst>
                <a:tab pos="967740" algn="l"/>
              </a:tabLst>
            </a:pPr>
            <a:r>
              <a:rPr lang="en-US" sz="2200" dirty="0">
                <a:ea typeface="Calibri" panose="020F0502020204030204" pitchFamily="34" charset="0"/>
                <a:cs typeface="Times New Roman" panose="02020603050405020304" pitchFamily="18" charset="0"/>
              </a:rPr>
              <a:t>Drafting templates for all three categories:</a:t>
            </a:r>
          </a:p>
          <a:p>
            <a:pPr marL="1257300" lvl="2" indent="-342900">
              <a:lnSpc>
                <a:spcPct val="107000"/>
              </a:lnSpc>
              <a:buFont typeface="Courier New" panose="02070309020205020404" pitchFamily="49" charset="0"/>
              <a:buChar char="o"/>
              <a:tabLst>
                <a:tab pos="967740" algn="l"/>
              </a:tabLst>
            </a:pPr>
            <a:r>
              <a:rPr lang="en-US" sz="2200" dirty="0">
                <a:ea typeface="Calibri" panose="020F0502020204030204" pitchFamily="34" charset="0"/>
                <a:cs typeface="Times New Roman" panose="02020603050405020304" pitchFamily="18" charset="0"/>
              </a:rPr>
              <a:t>Instructional Disciplines and a CTE addendum</a:t>
            </a:r>
          </a:p>
          <a:p>
            <a:pPr marL="1257300" lvl="2" indent="-342900">
              <a:lnSpc>
                <a:spcPct val="107000"/>
              </a:lnSpc>
              <a:buFont typeface="Courier New" panose="02070309020205020404" pitchFamily="49" charset="0"/>
              <a:buChar char="o"/>
              <a:tabLst>
                <a:tab pos="967740" algn="l"/>
              </a:tabLst>
            </a:pPr>
            <a:r>
              <a:rPr lang="en-US" sz="2200" dirty="0">
                <a:ea typeface="Calibri" panose="020F0502020204030204" pitchFamily="34" charset="0"/>
                <a:cs typeface="Times New Roman" panose="02020603050405020304" pitchFamily="18" charset="0"/>
              </a:rPr>
              <a:t>Instructional Support Disciplines  </a:t>
            </a:r>
          </a:p>
          <a:p>
            <a:pPr marL="1257300" lvl="2" indent="-342900">
              <a:lnSpc>
                <a:spcPct val="107000"/>
              </a:lnSpc>
              <a:buFont typeface="Courier New" panose="02070309020205020404" pitchFamily="49" charset="0"/>
              <a:buChar char="o"/>
              <a:tabLst>
                <a:tab pos="967740" algn="l"/>
              </a:tabLst>
            </a:pPr>
            <a:r>
              <a:rPr lang="en-US" sz="2200" dirty="0">
                <a:ea typeface="Calibri" panose="020F0502020204030204" pitchFamily="34" charset="0"/>
                <a:cs typeface="Times New Roman" panose="02020603050405020304" pitchFamily="18" charset="0"/>
              </a:rPr>
              <a:t>Student Support Services </a:t>
            </a:r>
          </a:p>
        </p:txBody>
      </p:sp>
    </p:spTree>
    <p:extLst>
      <p:ext uri="{BB962C8B-B14F-4D97-AF65-F5344CB8AC3E}">
        <p14:creationId xmlns:p14="http://schemas.microsoft.com/office/powerpoint/2010/main" val="2931408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378691" y="369711"/>
            <a:ext cx="8285018" cy="1786002"/>
          </a:xfrm>
          <a:prstGeom prst="rect">
            <a:avLst/>
          </a:prstGeom>
        </p:spPr>
        <p:txBody>
          <a:bodyPr wrap="square">
            <a:spAutoFit/>
          </a:bodyPr>
          <a:lstStyle/>
          <a:p>
            <a:pPr marR="0" lvl="0">
              <a:spcBef>
                <a:spcPts val="0"/>
              </a:spcBef>
              <a:spcAft>
                <a:spcPts val="1200"/>
              </a:spcAft>
              <a:tabLst>
                <a:tab pos="967740" algn="l"/>
              </a:tabLst>
            </a:pPr>
            <a:r>
              <a:rPr lang="en-US" sz="2800" b="1" dirty="0">
                <a:ea typeface="Calibri" panose="020F0502020204030204" pitchFamily="34" charset="0"/>
                <a:cs typeface="Times New Roman" panose="02020603050405020304" pitchFamily="18" charset="0"/>
              </a:rPr>
              <a:t>IP&amp;B Requests the Council consider the following</a:t>
            </a:r>
          </a:p>
          <a:p>
            <a:pPr>
              <a:lnSpc>
                <a:spcPct val="107000"/>
              </a:lnSpc>
              <a:spcAft>
                <a:spcPts val="1200"/>
              </a:spcAft>
              <a:tabLst>
                <a:tab pos="967740" algn="l"/>
              </a:tabLst>
            </a:pPr>
            <a:endParaRPr lang="en-US" sz="1000" dirty="0">
              <a:ea typeface="Calibri" panose="020F0502020204030204" pitchFamily="34" charset="0"/>
              <a:cs typeface="Times New Roman" panose="02020603050405020304" pitchFamily="18" charset="0"/>
            </a:endParaRPr>
          </a:p>
          <a:p>
            <a:pPr marL="914400" lvl="1" indent="-457200">
              <a:lnSpc>
                <a:spcPct val="107000"/>
              </a:lnSpc>
              <a:spcAft>
                <a:spcPts val="1200"/>
              </a:spcAft>
              <a:buFont typeface="+mj-lt"/>
              <a:buAutoNum type="arabicPeriod" startAt="3"/>
              <a:tabLst>
                <a:tab pos="967740" algn="l"/>
              </a:tabLst>
            </a:pPr>
            <a:r>
              <a:rPr lang="en-US" sz="2400" dirty="0">
                <a:ea typeface="Calibri" panose="020F0502020204030204" pitchFamily="34" charset="0"/>
                <a:cs typeface="Times New Roman" panose="02020603050405020304" pitchFamily="18" charset="0"/>
              </a:rPr>
              <a:t>Charge IP&amp;B to provide a progress update to the Council in January 2019</a:t>
            </a:r>
          </a:p>
        </p:txBody>
      </p:sp>
    </p:spTree>
    <p:extLst>
      <p:ext uri="{BB962C8B-B14F-4D97-AF65-F5344CB8AC3E}">
        <p14:creationId xmlns:p14="http://schemas.microsoft.com/office/powerpoint/2010/main" val="4229839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Rectangle 1"/>
          <p:cNvSpPr>
            <a:spLocks noChangeArrowheads="1"/>
          </p:cNvSpPr>
          <p:nvPr/>
        </p:nvSpPr>
        <p:spPr bwMode="auto">
          <a:xfrm>
            <a:off x="702943" y="1210194"/>
            <a:ext cx="2251494"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2000" b="0" i="0" u="none" strike="noStrike" cap="none" normalizeH="0" baseline="0" dirty="0">
                <a:ln>
                  <a:noFill/>
                </a:ln>
                <a:solidFill>
                  <a:srgbClr val="000000"/>
                </a:solidFill>
                <a:effectLst/>
                <a:latin typeface="Tahoma" panose="020B0604030504040204" pitchFamily="34" charset="0"/>
                <a:ea typeface="Calibri" panose="020F0502020204030204" pitchFamily="34" charset="0"/>
                <a:cs typeface="Tahoma" panose="020B0604030504040204" pitchFamily="34" charset="0"/>
              </a:rPr>
              <a:t>Elaine Kuo</a:t>
            </a:r>
          </a:p>
          <a:p>
            <a:pPr lvl="0" eaLnBrk="0" fontAlgn="base" hangingPunct="0">
              <a:spcBef>
                <a:spcPct val="0"/>
              </a:spcBef>
              <a:spcAft>
                <a:spcPct val="0"/>
              </a:spcAft>
            </a:pPr>
            <a:r>
              <a:rPr kumimoji="0" lang="en-US" altLang="en-US" sz="2000" b="0" i="0" u="none" strike="noStrike" cap="none" normalizeH="0" baseline="0" dirty="0">
                <a:ln>
                  <a:noFill/>
                </a:ln>
                <a:solidFill>
                  <a:srgbClr val="000000"/>
                </a:solidFill>
                <a:effectLst/>
                <a:latin typeface="Tahoma" panose="020B0604030504040204" pitchFamily="34" charset="0"/>
                <a:ea typeface="Calibri" panose="020F0502020204030204" pitchFamily="34" charset="0"/>
                <a:cs typeface="Tahoma" panose="020B0604030504040204" pitchFamily="34" charset="0"/>
              </a:rPr>
              <a:t>Lisa Ly</a:t>
            </a:r>
          </a:p>
          <a:p>
            <a:pPr lvl="0" eaLnBrk="0" fontAlgn="base" hangingPunct="0">
              <a:spcBef>
                <a:spcPct val="0"/>
              </a:spcBef>
              <a:spcAft>
                <a:spcPct val="0"/>
              </a:spcAft>
            </a:pPr>
            <a:r>
              <a:rPr kumimoji="0" lang="en-US" altLang="en-US" sz="2000" b="0" i="0" u="none" strike="noStrike" cap="none" normalizeH="0" baseline="0" dirty="0">
                <a:ln>
                  <a:noFill/>
                </a:ln>
                <a:solidFill>
                  <a:srgbClr val="000000"/>
                </a:solidFill>
                <a:effectLst/>
                <a:latin typeface="Tahoma" panose="020B0604030504040204" pitchFamily="34" charset="0"/>
                <a:ea typeface="Calibri" panose="020F0502020204030204" pitchFamily="34" charset="0"/>
                <a:cs typeface="Tahoma" panose="020B0604030504040204" pitchFamily="34" charset="0"/>
              </a:rPr>
              <a:t>Doreen Finkelstein</a:t>
            </a:r>
          </a:p>
          <a:p>
            <a:pPr lvl="0" eaLnBrk="0" fontAlgn="base" hangingPunct="0">
              <a:spcBef>
                <a:spcPct val="0"/>
              </a:spcBef>
              <a:spcAft>
                <a:spcPct val="0"/>
              </a:spcAft>
            </a:pPr>
            <a:r>
              <a:rPr kumimoji="0" lang="en-US" altLang="en-US" sz="2000" b="0" i="0" u="none" strike="noStrike" cap="none" normalizeH="0" baseline="0" dirty="0">
                <a:ln>
                  <a:noFill/>
                </a:ln>
                <a:solidFill>
                  <a:srgbClr val="000000"/>
                </a:solidFill>
                <a:effectLst/>
                <a:latin typeface="Tahoma" panose="020B0604030504040204" pitchFamily="34" charset="0"/>
                <a:ea typeface="Calibri" panose="020F0502020204030204" pitchFamily="34" charset="0"/>
                <a:cs typeface="Tahoma" panose="020B0604030504040204" pitchFamily="34" charset="0"/>
              </a:rPr>
              <a:t>Isaac Escoto</a:t>
            </a:r>
          </a:p>
          <a:p>
            <a:pPr lvl="0" eaLnBrk="0" fontAlgn="base" hangingPunct="0">
              <a:spcBef>
                <a:spcPct val="0"/>
              </a:spcBef>
              <a:spcAft>
                <a:spcPct val="0"/>
              </a:spcAft>
            </a:pPr>
            <a:r>
              <a:rPr kumimoji="0" lang="en-US" altLang="en-US" sz="2000" b="0" i="0" u="none" strike="noStrike" cap="none" normalizeH="0" baseline="0" dirty="0">
                <a:ln>
                  <a:noFill/>
                </a:ln>
                <a:solidFill>
                  <a:srgbClr val="000000"/>
                </a:solidFill>
                <a:effectLst/>
                <a:latin typeface="Tahoma" panose="020B0604030504040204" pitchFamily="34" charset="0"/>
                <a:ea typeface="Calibri" panose="020F0502020204030204" pitchFamily="34" charset="0"/>
                <a:cs typeface="Tahoma" panose="020B0604030504040204" pitchFamily="34" charset="0"/>
              </a:rPr>
              <a:t>Rachelle Campbell</a:t>
            </a:r>
          </a:p>
          <a:p>
            <a:pPr lvl="0" eaLnBrk="0" fontAlgn="base" hangingPunct="0">
              <a:spcBef>
                <a:spcPct val="0"/>
              </a:spcBef>
              <a:spcAft>
                <a:spcPct val="0"/>
              </a:spcAft>
            </a:pPr>
            <a:r>
              <a:rPr kumimoji="0" lang="en-US" altLang="en-US" sz="2000" b="0" i="0" u="none" strike="noStrike" cap="none" normalizeH="0" baseline="0" dirty="0">
                <a:ln>
                  <a:noFill/>
                </a:ln>
                <a:solidFill>
                  <a:srgbClr val="000000"/>
                </a:solidFill>
                <a:effectLst/>
                <a:latin typeface="Tahoma" panose="020B0604030504040204" pitchFamily="34" charset="0"/>
                <a:ea typeface="Calibri" panose="020F0502020204030204" pitchFamily="34" charset="0"/>
                <a:cs typeface="Tahoma" panose="020B0604030504040204" pitchFamily="34" charset="0"/>
              </a:rPr>
              <a:t>Lan Truong</a:t>
            </a:r>
          </a:p>
          <a:p>
            <a:pPr lvl="0" eaLnBrk="0" fontAlgn="base" hangingPunct="0">
              <a:spcBef>
                <a:spcPct val="0"/>
              </a:spcBef>
              <a:spcAft>
                <a:spcPct val="0"/>
              </a:spcAft>
            </a:pPr>
            <a:r>
              <a:rPr kumimoji="0" lang="en-US" altLang="en-US" sz="2000" b="0" i="0" u="none" strike="noStrike" cap="none" normalizeH="0" baseline="0" dirty="0">
                <a:ln>
                  <a:noFill/>
                </a:ln>
                <a:solidFill>
                  <a:srgbClr val="000000"/>
                </a:solidFill>
                <a:effectLst/>
                <a:latin typeface="Tahoma" panose="020B0604030504040204" pitchFamily="34" charset="0"/>
                <a:ea typeface="Calibri" panose="020F0502020204030204" pitchFamily="34" charset="0"/>
                <a:cs typeface="Tahoma" panose="020B0604030504040204" pitchFamily="34" charset="0"/>
              </a:rPr>
              <a:t>Carolyn Holcroft</a:t>
            </a:r>
          </a:p>
          <a:p>
            <a:pPr lvl="0" eaLnBrk="0" fontAlgn="base" hangingPunct="0">
              <a:spcBef>
                <a:spcPct val="0"/>
              </a:spcBef>
              <a:spcAft>
                <a:spcPct val="0"/>
              </a:spcAft>
            </a:pPr>
            <a:r>
              <a:rPr kumimoji="0" lang="en-US" altLang="en-US" sz="2000" b="0" i="0" u="none" strike="noStrike" cap="none" normalizeH="0" baseline="0" dirty="0">
                <a:ln>
                  <a:noFill/>
                </a:ln>
                <a:solidFill>
                  <a:srgbClr val="000000"/>
                </a:solidFill>
                <a:effectLst/>
                <a:latin typeface="Tahoma" panose="020B0604030504040204" pitchFamily="34" charset="0"/>
                <a:ea typeface="Calibri" panose="020F0502020204030204" pitchFamily="34" charset="0"/>
                <a:cs typeface="Tahoma" panose="020B0604030504040204" pitchFamily="34" charset="0"/>
              </a:rPr>
              <a:t>Eric Reed</a:t>
            </a:r>
          </a:p>
          <a:p>
            <a:pPr lvl="0" eaLnBrk="0" fontAlgn="base" hangingPunct="0">
              <a:spcBef>
                <a:spcPct val="0"/>
              </a:spcBef>
              <a:spcAft>
                <a:spcPct val="0"/>
              </a:spcAft>
            </a:pPr>
            <a:r>
              <a:rPr kumimoji="0" lang="en-US" altLang="en-US" sz="2000" b="0" i="0" u="none" strike="noStrike" cap="none" normalizeH="0" baseline="0" dirty="0">
                <a:ln>
                  <a:noFill/>
                </a:ln>
                <a:solidFill>
                  <a:srgbClr val="000000"/>
                </a:solidFill>
                <a:effectLst/>
                <a:latin typeface="Tahoma" panose="020B0604030504040204" pitchFamily="34" charset="0"/>
                <a:ea typeface="Calibri" panose="020F0502020204030204" pitchFamily="34" charset="0"/>
                <a:cs typeface="Tahoma" panose="020B0604030504040204" pitchFamily="34" charset="0"/>
              </a:rPr>
              <a:t>Debbie Lee</a:t>
            </a:r>
          </a:p>
          <a:p>
            <a:pPr lvl="0" eaLnBrk="0" fontAlgn="base" hangingPunct="0">
              <a:spcBef>
                <a:spcPct val="0"/>
              </a:spcBef>
              <a:spcAft>
                <a:spcPct val="0"/>
              </a:spcAft>
            </a:pPr>
            <a:r>
              <a:rPr kumimoji="0" lang="en-US" altLang="en-US" sz="2000" b="0" i="0" u="none" strike="noStrike" cap="none" normalizeH="0" baseline="0" dirty="0">
                <a:ln>
                  <a:noFill/>
                </a:ln>
                <a:solidFill>
                  <a:srgbClr val="000000"/>
                </a:solidFill>
                <a:effectLst/>
                <a:latin typeface="Tahoma" panose="020B0604030504040204" pitchFamily="34" charset="0"/>
                <a:ea typeface="Calibri" panose="020F0502020204030204" pitchFamily="34" charset="0"/>
                <a:cs typeface="Tahoma" panose="020B0604030504040204" pitchFamily="34" charset="0"/>
              </a:rPr>
              <a:t>Elias Regalado</a:t>
            </a:r>
          </a:p>
          <a:p>
            <a:pPr lvl="0" eaLnBrk="0" fontAlgn="base" hangingPunct="0">
              <a:spcBef>
                <a:spcPct val="0"/>
              </a:spcBef>
              <a:spcAft>
                <a:spcPct val="0"/>
              </a:spcAft>
            </a:pPr>
            <a:r>
              <a:rPr kumimoji="0" lang="en-US" altLang="en-US" sz="2000" b="0" i="0" u="none" strike="noStrike" cap="none" normalizeH="0" baseline="0" dirty="0">
                <a:ln>
                  <a:noFill/>
                </a:ln>
                <a:solidFill>
                  <a:srgbClr val="000000"/>
                </a:solidFill>
                <a:effectLst/>
                <a:latin typeface="Tahoma" panose="020B0604030504040204" pitchFamily="34" charset="0"/>
                <a:ea typeface="Calibri" panose="020F0502020204030204" pitchFamily="34" charset="0"/>
                <a:cs typeface="Tahoma" panose="020B0604030504040204" pitchFamily="34" charset="0"/>
              </a:rPr>
              <a:t>Paul Starer</a:t>
            </a:r>
          </a:p>
          <a:p>
            <a:pPr lvl="0" eaLnBrk="0" fontAlgn="base" hangingPunct="0">
              <a:spcBef>
                <a:spcPct val="0"/>
              </a:spcBef>
              <a:spcAft>
                <a:spcPct val="0"/>
              </a:spcAft>
            </a:pPr>
            <a:r>
              <a:rPr kumimoji="0" lang="en-US" altLang="en-US" sz="2000" b="0" i="0" u="none" strike="noStrike" cap="none" normalizeH="0" baseline="0" dirty="0">
                <a:ln>
                  <a:noFill/>
                </a:ln>
                <a:solidFill>
                  <a:srgbClr val="000000"/>
                </a:solidFill>
                <a:effectLst/>
                <a:latin typeface="Tahoma" panose="020B0604030504040204" pitchFamily="34" charset="0"/>
                <a:ea typeface="Calibri" panose="020F0502020204030204" pitchFamily="34" charset="0"/>
                <a:cs typeface="Tahoma" panose="020B0604030504040204" pitchFamily="34" charset="0"/>
              </a:rPr>
              <a:t>Kurt Hueg</a:t>
            </a:r>
          </a:p>
          <a:p>
            <a:pPr lvl="0" eaLnBrk="0" fontAlgn="base" hangingPunct="0">
              <a:spcBef>
                <a:spcPct val="0"/>
              </a:spcBef>
              <a:spcAft>
                <a:spcPct val="0"/>
              </a:spcAft>
            </a:pPr>
            <a:r>
              <a:rPr kumimoji="0" lang="en-US" altLang="en-US" sz="2000" b="0" i="0" u="none" strike="noStrike" cap="none" normalizeH="0" baseline="0" dirty="0">
                <a:ln>
                  <a:noFill/>
                </a:ln>
                <a:solidFill>
                  <a:srgbClr val="000000"/>
                </a:solidFill>
                <a:effectLst/>
                <a:latin typeface="Tahoma" panose="020B0604030504040204" pitchFamily="34" charset="0"/>
                <a:ea typeface="Calibri" panose="020F0502020204030204" pitchFamily="34" charset="0"/>
                <a:cs typeface="Tahoma" panose="020B0604030504040204" pitchFamily="34" charset="0"/>
              </a:rPr>
              <a:t>Simon Pennington</a:t>
            </a:r>
          </a:p>
        </p:txBody>
      </p:sp>
      <p:sp>
        <p:nvSpPr>
          <p:cNvPr id="3" name="Rectangle 2"/>
          <p:cNvSpPr/>
          <p:nvPr/>
        </p:nvSpPr>
        <p:spPr>
          <a:xfrm>
            <a:off x="4243754" y="1210194"/>
            <a:ext cx="4572000" cy="4401205"/>
          </a:xfrm>
          <a:prstGeom prst="rect">
            <a:avLst/>
          </a:prstGeom>
        </p:spPr>
        <p:txBody>
          <a:bodyPr>
            <a:spAutoFit/>
          </a:bodyPr>
          <a:lstStyle/>
          <a:p>
            <a:pPr lvl="0" eaLnBrk="0" fontAlgn="base" hangingPunct="0">
              <a:spcBef>
                <a:spcPct val="0"/>
              </a:spcBef>
              <a:spcAft>
                <a:spcPct val="0"/>
              </a:spcAft>
            </a:pPr>
            <a:r>
              <a:rPr lang="en-US" altLang="en-US" sz="2000" dirty="0">
                <a:solidFill>
                  <a:srgbClr val="000000"/>
                </a:solidFill>
                <a:latin typeface="Tahoma" panose="020B0604030504040204" pitchFamily="34" charset="0"/>
                <a:ea typeface="Calibri" panose="020F0502020204030204" pitchFamily="34" charset="0"/>
                <a:cs typeface="Tahoma" panose="020B0604030504040204" pitchFamily="34" charset="0"/>
              </a:rPr>
              <a:t>Melia Arken</a:t>
            </a:r>
          </a:p>
          <a:p>
            <a:pPr lvl="0" eaLnBrk="0" fontAlgn="base" hangingPunct="0">
              <a:spcBef>
                <a:spcPct val="0"/>
              </a:spcBef>
              <a:spcAft>
                <a:spcPct val="0"/>
              </a:spcAft>
            </a:pPr>
            <a:r>
              <a:rPr lang="en-US" altLang="en-US" sz="2000" dirty="0">
                <a:solidFill>
                  <a:srgbClr val="000000"/>
                </a:solidFill>
                <a:latin typeface="Tahoma" panose="020B0604030504040204" pitchFamily="34" charset="0"/>
                <a:ea typeface="Calibri" panose="020F0502020204030204" pitchFamily="34" charset="0"/>
                <a:cs typeface="Tahoma" panose="020B0604030504040204" pitchFamily="34" charset="0"/>
              </a:rPr>
              <a:t>Valerie Fong</a:t>
            </a:r>
          </a:p>
          <a:p>
            <a:pPr lvl="0" eaLnBrk="0" fontAlgn="base" hangingPunct="0">
              <a:spcBef>
                <a:spcPct val="0"/>
              </a:spcBef>
              <a:spcAft>
                <a:spcPct val="0"/>
              </a:spcAft>
            </a:pPr>
            <a:r>
              <a:rPr lang="en-US" altLang="en-US" sz="2000" dirty="0">
                <a:solidFill>
                  <a:srgbClr val="000000"/>
                </a:solidFill>
                <a:latin typeface="Tahoma" panose="020B0604030504040204" pitchFamily="34" charset="0"/>
                <a:ea typeface="Calibri" panose="020F0502020204030204" pitchFamily="34" charset="0"/>
                <a:cs typeface="Tahoma" panose="020B0604030504040204" pitchFamily="34" charset="0"/>
              </a:rPr>
              <a:t>Teresa Ong</a:t>
            </a:r>
          </a:p>
          <a:p>
            <a:pPr lvl="0" eaLnBrk="0" fontAlgn="base" hangingPunct="0">
              <a:spcBef>
                <a:spcPct val="0"/>
              </a:spcBef>
              <a:spcAft>
                <a:spcPct val="0"/>
              </a:spcAft>
            </a:pPr>
            <a:r>
              <a:rPr lang="en-US" altLang="en-US" sz="2000" dirty="0">
                <a:solidFill>
                  <a:srgbClr val="000000"/>
                </a:solidFill>
                <a:latin typeface="Tahoma" panose="020B0604030504040204" pitchFamily="34" charset="0"/>
                <a:ea typeface="Calibri" panose="020F0502020204030204" pitchFamily="34" charset="0"/>
                <a:cs typeface="Tahoma" panose="020B0604030504040204" pitchFamily="34" charset="0"/>
              </a:rPr>
              <a:t>Laureen Balducci</a:t>
            </a:r>
          </a:p>
          <a:p>
            <a:pPr lvl="0" eaLnBrk="0" fontAlgn="base" hangingPunct="0">
              <a:spcBef>
                <a:spcPct val="0"/>
              </a:spcBef>
              <a:spcAft>
                <a:spcPct val="0"/>
              </a:spcAft>
            </a:pPr>
            <a:r>
              <a:rPr lang="en-US" altLang="en-US" sz="2000" dirty="0">
                <a:solidFill>
                  <a:srgbClr val="000000"/>
                </a:solidFill>
                <a:latin typeface="Tahoma" panose="020B0604030504040204" pitchFamily="34" charset="0"/>
                <a:ea typeface="Calibri" panose="020F0502020204030204" pitchFamily="34" charset="0"/>
                <a:cs typeface="Tahoma" panose="020B0604030504040204" pitchFamily="34" charset="0"/>
              </a:rPr>
              <a:t>Andre Meggerson</a:t>
            </a:r>
          </a:p>
          <a:p>
            <a:pPr lvl="0" eaLnBrk="0" fontAlgn="base" hangingPunct="0">
              <a:spcBef>
                <a:spcPct val="0"/>
              </a:spcBef>
              <a:spcAft>
                <a:spcPct val="0"/>
              </a:spcAft>
            </a:pPr>
            <a:r>
              <a:rPr lang="en-US" altLang="en-US" sz="2000" dirty="0">
                <a:solidFill>
                  <a:srgbClr val="000000"/>
                </a:solidFill>
                <a:latin typeface="Tahoma" panose="020B0604030504040204" pitchFamily="34" charset="0"/>
                <a:ea typeface="Calibri" panose="020F0502020204030204" pitchFamily="34" charset="0"/>
                <a:cs typeface="Tahoma" panose="020B0604030504040204" pitchFamily="34" charset="0"/>
              </a:rPr>
              <a:t>Bret Watson</a:t>
            </a:r>
          </a:p>
          <a:p>
            <a:pPr lvl="0" eaLnBrk="0" fontAlgn="base" hangingPunct="0">
              <a:spcBef>
                <a:spcPct val="0"/>
              </a:spcBef>
              <a:spcAft>
                <a:spcPct val="0"/>
              </a:spcAft>
            </a:pPr>
            <a:r>
              <a:rPr lang="en-US" altLang="en-US" sz="2000" dirty="0">
                <a:solidFill>
                  <a:srgbClr val="000000"/>
                </a:solidFill>
                <a:latin typeface="Tahoma" panose="020B0604030504040204" pitchFamily="34" charset="0"/>
                <a:ea typeface="Calibri" panose="020F0502020204030204" pitchFamily="34" charset="0"/>
                <a:cs typeface="Tahoma" panose="020B0604030504040204" pitchFamily="34" charset="0"/>
              </a:rPr>
              <a:t>Lisa Eshman</a:t>
            </a:r>
          </a:p>
          <a:p>
            <a:pPr lvl="0" eaLnBrk="0" fontAlgn="base" hangingPunct="0">
              <a:spcBef>
                <a:spcPct val="0"/>
              </a:spcBef>
              <a:spcAft>
                <a:spcPct val="0"/>
              </a:spcAft>
            </a:pPr>
            <a:r>
              <a:rPr lang="en-US" altLang="en-US" sz="2000" dirty="0">
                <a:solidFill>
                  <a:srgbClr val="000000"/>
                </a:solidFill>
                <a:latin typeface="Tahoma" panose="020B0604030504040204" pitchFamily="34" charset="0"/>
                <a:ea typeface="Calibri" panose="020F0502020204030204" pitchFamily="34" charset="0"/>
                <a:cs typeface="Tahoma" panose="020B0604030504040204" pitchFamily="34" charset="0"/>
              </a:rPr>
              <a:t>Kathy Perino</a:t>
            </a:r>
          </a:p>
          <a:p>
            <a:pPr lvl="0" eaLnBrk="0" fontAlgn="base" hangingPunct="0">
              <a:spcBef>
                <a:spcPct val="0"/>
              </a:spcBef>
              <a:spcAft>
                <a:spcPct val="0"/>
              </a:spcAft>
            </a:pPr>
            <a:r>
              <a:rPr lang="en-US" altLang="en-US" sz="2000" dirty="0">
                <a:solidFill>
                  <a:srgbClr val="000000"/>
                </a:solidFill>
                <a:latin typeface="Tahoma" panose="020B0604030504040204" pitchFamily="34" charset="0"/>
                <a:ea typeface="Calibri" panose="020F0502020204030204" pitchFamily="34" charset="0"/>
                <a:cs typeface="Tahoma" panose="020B0604030504040204" pitchFamily="34" charset="0"/>
              </a:rPr>
              <a:t>Bruce Mc Leod</a:t>
            </a:r>
          </a:p>
          <a:p>
            <a:pPr lvl="0" eaLnBrk="0" fontAlgn="base" hangingPunct="0">
              <a:spcBef>
                <a:spcPct val="0"/>
              </a:spcBef>
              <a:spcAft>
                <a:spcPct val="0"/>
              </a:spcAft>
            </a:pPr>
            <a:r>
              <a:rPr lang="en-US" altLang="en-US" sz="2000" dirty="0">
                <a:solidFill>
                  <a:srgbClr val="000000"/>
                </a:solidFill>
                <a:latin typeface="Tahoma" panose="020B0604030504040204" pitchFamily="34" charset="0"/>
                <a:ea typeface="Calibri" panose="020F0502020204030204" pitchFamily="34" charset="0"/>
                <a:cs typeface="Tahoma" panose="020B0604030504040204" pitchFamily="34" charset="0"/>
              </a:rPr>
              <a:t>Kennedy Bui </a:t>
            </a:r>
          </a:p>
          <a:p>
            <a:pPr lvl="0" eaLnBrk="0" fontAlgn="base" hangingPunct="0">
              <a:spcBef>
                <a:spcPct val="0"/>
              </a:spcBef>
              <a:spcAft>
                <a:spcPct val="0"/>
              </a:spcAft>
            </a:pPr>
            <a:endParaRPr lang="en-US" altLang="en-US" sz="2000" dirty="0">
              <a:solidFill>
                <a:srgbClr val="000000"/>
              </a:solidFill>
              <a:latin typeface="Tahoma" panose="020B0604030504040204" pitchFamily="34" charset="0"/>
              <a:ea typeface="Calibri" panose="020F0502020204030204" pitchFamily="34" charset="0"/>
              <a:cs typeface="Tahoma" panose="020B0604030504040204" pitchFamily="34" charset="0"/>
            </a:endParaRPr>
          </a:p>
          <a:p>
            <a:pPr lvl="0" eaLnBrk="0" fontAlgn="base" hangingPunct="0">
              <a:spcBef>
                <a:spcPct val="0"/>
              </a:spcBef>
              <a:spcAft>
                <a:spcPct val="0"/>
              </a:spcAft>
            </a:pPr>
            <a:r>
              <a:rPr lang="en-US" altLang="en-US" sz="2000" dirty="0">
                <a:solidFill>
                  <a:srgbClr val="FF0000"/>
                </a:solidFill>
                <a:latin typeface="Tahoma" panose="020B0604030504040204" pitchFamily="34" charset="0"/>
                <a:ea typeface="Calibri" panose="020F0502020204030204" pitchFamily="34" charset="0"/>
                <a:cs typeface="Tahoma" panose="020B0604030504040204" pitchFamily="34" charset="0"/>
              </a:rPr>
              <a:t>Special Thank You! </a:t>
            </a:r>
          </a:p>
          <a:p>
            <a:pPr lvl="0" eaLnBrk="0" fontAlgn="base" hangingPunct="0">
              <a:spcBef>
                <a:spcPct val="0"/>
              </a:spcBef>
              <a:spcAft>
                <a:spcPct val="0"/>
              </a:spcAft>
            </a:pPr>
            <a:r>
              <a:rPr lang="en-US" altLang="en-US" sz="2000" dirty="0">
                <a:solidFill>
                  <a:srgbClr val="000000"/>
                </a:solidFill>
                <a:latin typeface="Tahoma" panose="020B0604030504040204" pitchFamily="34" charset="0"/>
                <a:ea typeface="Calibri" panose="020F0502020204030204" pitchFamily="34" charset="0"/>
                <a:cs typeface="Tahoma" panose="020B0604030504040204" pitchFamily="34" charset="0"/>
              </a:rPr>
              <a:t>Ram Subramaniam, Co Facilitator</a:t>
            </a:r>
          </a:p>
          <a:p>
            <a:pPr lvl="0" eaLnBrk="0" fontAlgn="base" hangingPunct="0">
              <a:spcBef>
                <a:spcPct val="0"/>
              </a:spcBef>
              <a:spcAft>
                <a:spcPct val="0"/>
              </a:spcAft>
            </a:pPr>
            <a:r>
              <a:rPr lang="en-US" altLang="en-US" sz="2000" dirty="0">
                <a:solidFill>
                  <a:srgbClr val="000000"/>
                </a:solidFill>
                <a:latin typeface="Tahoma" panose="020B0604030504040204" pitchFamily="34" charset="0"/>
                <a:cs typeface="Tahoma" panose="020B0604030504040204" pitchFamily="34" charset="0"/>
              </a:rPr>
              <a:t>Kelaiah Harris, Recorder</a:t>
            </a:r>
            <a:endParaRPr lang="en-US" altLang="en-US" sz="2000" dirty="0">
              <a:latin typeface="Arial" panose="020B0604020202020204" pitchFamily="34" charset="0"/>
            </a:endParaRPr>
          </a:p>
        </p:txBody>
      </p:sp>
      <p:sp>
        <p:nvSpPr>
          <p:cNvPr id="4" name="Title 1"/>
          <p:cNvSpPr txBox="1">
            <a:spLocks/>
          </p:cNvSpPr>
          <p:nvPr/>
        </p:nvSpPr>
        <p:spPr>
          <a:xfrm>
            <a:off x="357554" y="360363"/>
            <a:ext cx="7772400" cy="2387600"/>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IP&amp;B Thank You!</a:t>
            </a:r>
          </a:p>
        </p:txBody>
      </p:sp>
    </p:spTree>
    <p:extLst>
      <p:ext uri="{BB962C8B-B14F-4D97-AF65-F5344CB8AC3E}">
        <p14:creationId xmlns:p14="http://schemas.microsoft.com/office/powerpoint/2010/main" val="400337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225817" y="139879"/>
            <a:ext cx="8431823" cy="6322949"/>
          </a:xfrm>
          <a:prstGeom prst="rect">
            <a:avLst/>
          </a:prstGeom>
        </p:spPr>
        <p:txBody>
          <a:bodyPr wrap="square">
            <a:spAutoFit/>
          </a:bodyPr>
          <a:lstStyle/>
          <a:p>
            <a:pPr>
              <a:lnSpc>
                <a:spcPct val="107000"/>
              </a:lnSpc>
              <a:spcAft>
                <a:spcPts val="800"/>
              </a:spcAft>
              <a:tabLst>
                <a:tab pos="967740" algn="l"/>
              </a:tabLst>
            </a:pPr>
            <a:r>
              <a:rPr lang="en-US" sz="3200" b="1" dirty="0">
                <a:ea typeface="Calibri" panose="020F0502020204030204" pitchFamily="34" charset="0"/>
                <a:cs typeface="Times New Roman" panose="02020603050405020304" pitchFamily="18" charset="0"/>
              </a:rPr>
              <a:t>PaRC charged Summer 2018 IP&amp;B to develop two proposals for the new Governance Council:</a:t>
            </a:r>
          </a:p>
          <a:p>
            <a:pPr>
              <a:lnSpc>
                <a:spcPct val="107000"/>
              </a:lnSpc>
              <a:spcAft>
                <a:spcPts val="800"/>
              </a:spcAft>
              <a:tabLst>
                <a:tab pos="967740" algn="l"/>
              </a:tabLst>
            </a:pPr>
            <a:endParaRPr lang="en-US" sz="1500" b="1"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arenR"/>
              <a:tabLst>
                <a:tab pos="967740" algn="l"/>
              </a:tabLst>
            </a:pPr>
            <a:r>
              <a:rPr lang="en-US" sz="2400" b="1" u="sng" dirty="0">
                <a:ea typeface="Calibri" panose="020F0502020204030204" pitchFamily="34" charset="0"/>
                <a:cs typeface="Times New Roman" panose="02020603050405020304" pitchFamily="18" charset="0"/>
              </a:rPr>
              <a:t>Program Elimination for Budget Reduction</a:t>
            </a:r>
            <a:r>
              <a:rPr lang="en-US" sz="2400" dirty="0">
                <a:ea typeface="Calibri" panose="020F0502020204030204" pitchFamily="34" charset="0"/>
                <a:cs typeface="Times New Roman" panose="02020603050405020304" pitchFamily="18" charset="0"/>
              </a:rPr>
              <a:t>: Develop a proposal for determining program discontinuance necessary to meet targets for budget savings.  The proposal may include criteria, the rationale for their inclusion, as well as suggestions for a process of review.  The Council may use the proposal as a foundation for consideration, or reject the proposal in part or in whole.</a:t>
            </a:r>
            <a:endParaRPr lang="en-US" sz="2400" dirty="0">
              <a:effectLst/>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tabLst>
                <a:tab pos="967740" algn="l"/>
              </a:tabLst>
            </a:pPr>
            <a:r>
              <a:rPr lang="en-US" sz="2400" dirty="0">
                <a:ea typeface="Calibri" panose="020F0502020204030204" pitchFamily="34"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arenR"/>
              <a:tabLst>
                <a:tab pos="967740" algn="l"/>
              </a:tabLst>
            </a:pPr>
            <a:r>
              <a:rPr lang="en-US" sz="2400" b="1" u="sng" dirty="0">
                <a:ea typeface="Calibri" panose="020F0502020204030204" pitchFamily="34" charset="0"/>
                <a:cs typeface="Times New Roman" panose="02020603050405020304" pitchFamily="18" charset="0"/>
              </a:rPr>
              <a:t>Redesign of Program Review</a:t>
            </a:r>
            <a:r>
              <a:rPr lang="en-US" sz="2400" dirty="0">
                <a:ea typeface="Calibri" panose="020F0502020204030204" pitchFamily="34" charset="0"/>
                <a:cs typeface="Times New Roman" panose="02020603050405020304" pitchFamily="18" charset="0"/>
              </a:rPr>
              <a:t>: Outline a proposal to the new governance for a process to develop new program review guidelines for implementation 2019-20, including suggestions for a purpose, process, and templates. </a:t>
            </a: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3832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651933" y="992796"/>
            <a:ext cx="7586133" cy="4745786"/>
          </a:xfrm>
          <a:prstGeom prst="rect">
            <a:avLst/>
          </a:prstGeom>
        </p:spPr>
        <p:txBody>
          <a:bodyPr wrap="square">
            <a:spAutoFit/>
          </a:bodyPr>
          <a:lstStyle/>
          <a:p>
            <a:pPr>
              <a:lnSpc>
                <a:spcPct val="107000"/>
              </a:lnSpc>
              <a:spcAft>
                <a:spcPts val="800"/>
              </a:spcAft>
              <a:tabLst>
                <a:tab pos="967740" algn="l"/>
              </a:tabLst>
            </a:pPr>
            <a:r>
              <a:rPr lang="en-US" sz="3200" b="1" dirty="0">
                <a:ea typeface="Calibri" panose="020F0502020204030204" pitchFamily="34" charset="0"/>
                <a:cs typeface="Times New Roman" panose="02020603050405020304" pitchFamily="18" charset="0"/>
              </a:rPr>
              <a:t>IP&amp;B Summer 2018 Charge:</a:t>
            </a:r>
          </a:p>
          <a:p>
            <a:pPr>
              <a:lnSpc>
                <a:spcPct val="107000"/>
              </a:lnSpc>
              <a:spcAft>
                <a:spcPts val="800"/>
              </a:spcAft>
              <a:tabLst>
                <a:tab pos="967740" algn="l"/>
              </a:tabLst>
            </a:pPr>
            <a:endParaRPr lang="en-US" sz="1500" b="1"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arenR"/>
              <a:tabLst>
                <a:tab pos="967740" algn="l"/>
              </a:tabLst>
            </a:pPr>
            <a:r>
              <a:rPr lang="en-US" sz="2400" b="1" u="sng" dirty="0">
                <a:ea typeface="Calibri" panose="020F0502020204030204" pitchFamily="34" charset="0"/>
                <a:cs typeface="Times New Roman" panose="02020603050405020304" pitchFamily="18" charset="0"/>
              </a:rPr>
              <a:t>Program Elimination for Budget Reduction</a:t>
            </a:r>
            <a:r>
              <a:rPr lang="en-US" sz="2400" dirty="0">
                <a:ea typeface="Calibri" panose="020F0502020204030204" pitchFamily="34"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arenR"/>
              <a:tabLst>
                <a:tab pos="967740" algn="l"/>
              </a:tabLst>
            </a:pPr>
            <a:r>
              <a:rPr lang="en-US" sz="2400" b="1" u="sng" dirty="0">
                <a:ea typeface="Calibri" panose="020F0502020204030204" pitchFamily="34" charset="0"/>
                <a:cs typeface="Times New Roman" panose="02020603050405020304" pitchFamily="18" charset="0"/>
              </a:rPr>
              <a:t>Redesign of Program Review</a:t>
            </a:r>
            <a:r>
              <a:rPr lang="en-US" sz="2400" dirty="0">
                <a:ea typeface="Calibri" panose="020F0502020204030204" pitchFamily="34" charset="0"/>
                <a:cs typeface="Times New Roman" panose="02020603050405020304" pitchFamily="18" charset="0"/>
              </a:rPr>
              <a:t>:</a:t>
            </a:r>
          </a:p>
          <a:p>
            <a:pPr marR="0" lvl="0">
              <a:lnSpc>
                <a:spcPct val="107000"/>
              </a:lnSpc>
              <a:spcBef>
                <a:spcPts val="0"/>
              </a:spcBef>
              <a:spcAft>
                <a:spcPts val="800"/>
              </a:spcAft>
              <a:tabLst>
                <a:tab pos="967740" algn="l"/>
              </a:tabLst>
            </a:pPr>
            <a:endParaRPr lang="en-US" sz="2400" dirty="0">
              <a:ea typeface="Calibri" panose="020F0502020204030204" pitchFamily="34" charset="0"/>
              <a:cs typeface="Times New Roman" panose="02020603050405020304" pitchFamily="18" charset="0"/>
            </a:endParaRPr>
          </a:p>
          <a:p>
            <a:pPr marR="0" lvl="0">
              <a:lnSpc>
                <a:spcPct val="107000"/>
              </a:lnSpc>
              <a:spcBef>
                <a:spcPts val="0"/>
              </a:spcBef>
              <a:spcAft>
                <a:spcPts val="800"/>
              </a:spcAft>
              <a:tabLst>
                <a:tab pos="967740" algn="l"/>
              </a:tabLst>
            </a:pPr>
            <a:r>
              <a:rPr lang="en-US" sz="2400" dirty="0">
                <a:effectLst/>
                <a:ea typeface="Calibri" panose="020F0502020204030204" pitchFamily="34" charset="0"/>
                <a:cs typeface="Times New Roman" panose="02020603050405020304" pitchFamily="18" charset="0"/>
              </a:rPr>
              <a:t>To fulfill our charge, IP&amp;B determined we would develop a new:</a:t>
            </a:r>
          </a:p>
          <a:p>
            <a:pPr marL="800100" lvl="1" indent="-342900">
              <a:lnSpc>
                <a:spcPct val="107000"/>
              </a:lnSpc>
              <a:spcAft>
                <a:spcPts val="800"/>
              </a:spcAft>
              <a:buFont typeface="Arial" panose="020B0604020202020204" pitchFamily="34" charset="0"/>
              <a:buChar char="•"/>
              <a:tabLst>
                <a:tab pos="967740" algn="l"/>
              </a:tabLst>
            </a:pPr>
            <a:r>
              <a:rPr lang="en-US" sz="2400" dirty="0">
                <a:ea typeface="Calibri" panose="020F0502020204030204" pitchFamily="34" charset="0"/>
                <a:cs typeface="Times New Roman" panose="02020603050405020304" pitchFamily="18" charset="0"/>
              </a:rPr>
              <a:t>Instructional Discipline Template</a:t>
            </a:r>
          </a:p>
          <a:p>
            <a:pPr marL="1257300" lvl="2" indent="-342900">
              <a:lnSpc>
                <a:spcPct val="107000"/>
              </a:lnSpc>
              <a:spcAft>
                <a:spcPts val="800"/>
              </a:spcAft>
              <a:buFont typeface="Arial" panose="020B0604020202020204" pitchFamily="34" charset="0"/>
              <a:buChar char="•"/>
              <a:tabLst>
                <a:tab pos="967740" algn="l"/>
              </a:tabLst>
            </a:pPr>
            <a:r>
              <a:rPr lang="en-US" sz="2400" dirty="0">
                <a:ea typeface="Calibri" panose="020F0502020204030204" pitchFamily="34" charset="0"/>
                <a:cs typeface="Times New Roman" panose="02020603050405020304" pitchFamily="18" charset="0"/>
              </a:rPr>
              <a:t>Addendum Template for CTE Programs</a:t>
            </a:r>
          </a:p>
          <a:p>
            <a:pPr marL="800100" lvl="1" indent="-342900">
              <a:lnSpc>
                <a:spcPct val="107000"/>
              </a:lnSpc>
              <a:spcAft>
                <a:spcPts val="800"/>
              </a:spcAft>
              <a:buFont typeface="Arial" panose="020B0604020202020204" pitchFamily="34" charset="0"/>
              <a:buChar char="•"/>
              <a:tabLst>
                <a:tab pos="967740" algn="l"/>
              </a:tabLst>
            </a:pPr>
            <a:r>
              <a:rPr lang="en-US" sz="2400" dirty="0">
                <a:effectLst/>
                <a:ea typeface="Calibri" panose="020F0502020204030204" pitchFamily="34" charset="0"/>
                <a:cs typeface="Times New Roman" panose="02020603050405020304" pitchFamily="18" charset="0"/>
              </a:rPr>
              <a:t>Instructional Discipline Template Evaluation Rubric</a:t>
            </a:r>
          </a:p>
        </p:txBody>
      </p:sp>
    </p:spTree>
    <p:extLst>
      <p:ext uri="{BB962C8B-B14F-4D97-AF65-F5344CB8AC3E}">
        <p14:creationId xmlns:p14="http://schemas.microsoft.com/office/powerpoint/2010/main" val="3613291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307240" y="118386"/>
            <a:ext cx="8458822" cy="6267550"/>
          </a:xfrm>
          <a:prstGeom prst="rect">
            <a:avLst/>
          </a:prstGeom>
        </p:spPr>
        <p:txBody>
          <a:bodyPr wrap="square">
            <a:spAutoFit/>
          </a:bodyPr>
          <a:lstStyle/>
          <a:p>
            <a:pPr marR="0" lvl="0">
              <a:lnSpc>
                <a:spcPct val="120000"/>
              </a:lnSpc>
              <a:spcBef>
                <a:spcPts val="0"/>
              </a:spcBef>
              <a:tabLst>
                <a:tab pos="967740" algn="l"/>
              </a:tabLst>
            </a:pPr>
            <a:r>
              <a:rPr lang="en-US" sz="2400" b="1" dirty="0">
                <a:ea typeface="Calibri" panose="020F0502020204030204" pitchFamily="34" charset="0"/>
                <a:cs typeface="Times New Roman" panose="02020603050405020304" pitchFamily="18" charset="0"/>
              </a:rPr>
              <a:t>IP&amp;B Summer Accomplishments</a:t>
            </a:r>
            <a:endParaRPr lang="en-US" sz="1050" b="1" dirty="0">
              <a:ea typeface="Calibri" panose="020F0502020204030204" pitchFamily="34" charset="0"/>
              <a:cs typeface="Times New Roman" panose="02020603050405020304" pitchFamily="18" charset="0"/>
            </a:endParaRPr>
          </a:p>
          <a:p>
            <a:pPr marL="342900" indent="-342900">
              <a:lnSpc>
                <a:spcPct val="120000"/>
              </a:lnSpc>
              <a:buFont typeface="Arial" panose="020B0604020202020204" pitchFamily="34" charset="0"/>
              <a:buChar char="•"/>
              <a:tabLst>
                <a:tab pos="967740" algn="l"/>
              </a:tabLst>
            </a:pPr>
            <a:r>
              <a:rPr lang="en-US" sz="2400" dirty="0">
                <a:ea typeface="Calibri" panose="020F0502020204030204" pitchFamily="34" charset="0"/>
                <a:cs typeface="Times New Roman" panose="02020603050405020304" pitchFamily="18" charset="0"/>
              </a:rPr>
              <a:t>Developed a program review mission statement and identified primary goals for program review</a:t>
            </a:r>
          </a:p>
          <a:p>
            <a:pPr marL="342900" indent="-342900">
              <a:lnSpc>
                <a:spcPct val="120000"/>
              </a:lnSpc>
              <a:buFont typeface="Arial" panose="020B0604020202020204" pitchFamily="34" charset="0"/>
              <a:buChar char="•"/>
              <a:tabLst>
                <a:tab pos="967740" algn="l"/>
              </a:tabLst>
            </a:pPr>
            <a:r>
              <a:rPr lang="en-US" sz="2400" dirty="0">
                <a:ea typeface="Calibri" panose="020F0502020204030204" pitchFamily="34" charset="0"/>
                <a:cs typeface="Times New Roman" panose="02020603050405020304" pitchFamily="18" charset="0"/>
              </a:rPr>
              <a:t>Defined the three different program review categories: </a:t>
            </a:r>
          </a:p>
          <a:p>
            <a:pPr marL="800100" lvl="1" indent="-342900">
              <a:lnSpc>
                <a:spcPct val="120000"/>
              </a:lnSpc>
              <a:buFont typeface="+mj-lt"/>
              <a:buAutoNum type="arabicPeriod"/>
              <a:tabLst>
                <a:tab pos="967740" algn="l"/>
              </a:tabLst>
            </a:pPr>
            <a:r>
              <a:rPr lang="en-US" sz="2400" u="sng" dirty="0">
                <a:ea typeface="Calibri" panose="020F0502020204030204" pitchFamily="34" charset="0"/>
                <a:cs typeface="Times New Roman" panose="02020603050405020304" pitchFamily="18" charset="0"/>
              </a:rPr>
              <a:t>Instructional Disciplines </a:t>
            </a:r>
            <a:r>
              <a:rPr lang="en-US" sz="2400" dirty="0">
                <a:ea typeface="Calibri" panose="020F0502020204030204" pitchFamily="34" charset="0"/>
                <a:cs typeface="Times New Roman" panose="02020603050405020304" pitchFamily="18" charset="0"/>
              </a:rPr>
              <a:t>– one template with a CTE addendum. Began draft template and rubric.</a:t>
            </a:r>
          </a:p>
          <a:p>
            <a:pPr marL="800100" lvl="1" indent="-342900">
              <a:lnSpc>
                <a:spcPct val="120000"/>
              </a:lnSpc>
              <a:buFont typeface="+mj-lt"/>
              <a:buAutoNum type="arabicPeriod"/>
              <a:tabLst>
                <a:tab pos="967740" algn="l"/>
              </a:tabLst>
            </a:pPr>
            <a:r>
              <a:rPr lang="en-US" sz="2400" u="sng" dirty="0">
                <a:ea typeface="Calibri" panose="020F0502020204030204" pitchFamily="34" charset="0"/>
                <a:cs typeface="Times New Roman" panose="02020603050405020304" pitchFamily="18" charset="0"/>
              </a:rPr>
              <a:t>Instructional Support Disciplines </a:t>
            </a:r>
            <a:r>
              <a:rPr lang="en-US" sz="2400" dirty="0">
                <a:ea typeface="Calibri" panose="020F0502020204030204" pitchFamily="34" charset="0"/>
                <a:cs typeface="Times New Roman" panose="02020603050405020304" pitchFamily="18" charset="0"/>
              </a:rPr>
              <a:t>- common template and rubric will be developed with individualized items specific to support discipline</a:t>
            </a:r>
          </a:p>
          <a:p>
            <a:pPr marL="800100" lvl="1" indent="-342900">
              <a:lnSpc>
                <a:spcPct val="120000"/>
              </a:lnSpc>
              <a:buFont typeface="+mj-lt"/>
              <a:buAutoNum type="arabicPeriod"/>
              <a:tabLst>
                <a:tab pos="967740" algn="l"/>
              </a:tabLst>
            </a:pPr>
            <a:r>
              <a:rPr lang="en-US" sz="2400" u="sng" dirty="0">
                <a:ea typeface="Calibri" panose="020F0502020204030204" pitchFamily="34" charset="0"/>
                <a:cs typeface="Times New Roman" panose="02020603050405020304" pitchFamily="18" charset="0"/>
              </a:rPr>
              <a:t>Student Support Services </a:t>
            </a:r>
            <a:r>
              <a:rPr lang="en-US" sz="2400" dirty="0">
                <a:ea typeface="Calibri" panose="020F0502020204030204" pitchFamily="34" charset="0"/>
                <a:cs typeface="Times New Roman" panose="02020603050405020304" pitchFamily="18" charset="0"/>
              </a:rPr>
              <a:t>– common template and rubric will be developed with individualized items specific to the support service</a:t>
            </a:r>
          </a:p>
          <a:p>
            <a:pPr marL="342900" indent="-342900">
              <a:lnSpc>
                <a:spcPct val="120000"/>
              </a:lnSpc>
              <a:buFont typeface="Arial" panose="020B0604020202020204" pitchFamily="34" charset="0"/>
              <a:buChar char="•"/>
              <a:tabLst>
                <a:tab pos="967740" algn="l"/>
              </a:tabLst>
            </a:pPr>
            <a:r>
              <a:rPr lang="en-US" sz="2400" dirty="0">
                <a:ea typeface="Calibri" panose="020F0502020204030204" pitchFamily="34" charset="0"/>
                <a:cs typeface="Times New Roman" panose="02020603050405020304" pitchFamily="18" charset="0"/>
              </a:rPr>
              <a:t>Developed proposal for the Council to move the college to a five year program review cycle (was every three years)</a:t>
            </a:r>
          </a:p>
        </p:txBody>
      </p:sp>
    </p:spTree>
    <p:extLst>
      <p:ext uri="{BB962C8B-B14F-4D97-AF65-F5344CB8AC3E}">
        <p14:creationId xmlns:p14="http://schemas.microsoft.com/office/powerpoint/2010/main" val="1424206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522047" y="1634850"/>
            <a:ext cx="8170540" cy="4298228"/>
          </a:xfrm>
          <a:prstGeom prst="rect">
            <a:avLst/>
          </a:prstGeom>
        </p:spPr>
        <p:txBody>
          <a:bodyPr wrap="square">
            <a:spAutoFit/>
          </a:bodyPr>
          <a:lstStyle/>
          <a:p>
            <a:pPr marR="0" lvl="0">
              <a:lnSpc>
                <a:spcPct val="107000"/>
              </a:lnSpc>
              <a:spcBef>
                <a:spcPts val="0"/>
              </a:spcBef>
              <a:spcAft>
                <a:spcPts val="800"/>
              </a:spcAft>
              <a:tabLst>
                <a:tab pos="967740" algn="l"/>
              </a:tabLst>
            </a:pPr>
            <a:r>
              <a:rPr lang="en-US" sz="2400" dirty="0">
                <a:ea typeface="Calibri" panose="020F0502020204030204" pitchFamily="34" charset="0"/>
                <a:cs typeface="Times New Roman" panose="02020603050405020304" pitchFamily="18" charset="0"/>
              </a:rPr>
              <a:t>Two types of response prompts:</a:t>
            </a:r>
          </a:p>
          <a:p>
            <a:pPr marL="914400" lvl="1" indent="-457200">
              <a:lnSpc>
                <a:spcPct val="107000"/>
              </a:lnSpc>
              <a:spcAft>
                <a:spcPts val="800"/>
              </a:spcAft>
              <a:buFont typeface="+mj-lt"/>
              <a:buAutoNum type="arabicPeriod"/>
              <a:tabLst>
                <a:tab pos="967740" algn="l"/>
              </a:tabLst>
            </a:pPr>
            <a:r>
              <a:rPr lang="en-US" sz="2400" b="1" dirty="0">
                <a:effectLst/>
                <a:ea typeface="Calibri" panose="020F0502020204030204" pitchFamily="34" charset="0"/>
                <a:cs typeface="Times New Roman" panose="02020603050405020304" pitchFamily="18" charset="0"/>
              </a:rPr>
              <a:t>General questions </a:t>
            </a:r>
            <a:r>
              <a:rPr lang="en-US" sz="2400" dirty="0">
                <a:effectLst/>
                <a:ea typeface="Calibri" panose="020F0502020204030204" pitchFamily="34" charset="0"/>
                <a:cs typeface="Times New Roman" panose="02020603050405020304" pitchFamily="18" charset="0"/>
              </a:rPr>
              <a:t>– mission statement, SLOs</a:t>
            </a:r>
          </a:p>
          <a:p>
            <a:pPr marL="914400" lvl="1" indent="-457200">
              <a:lnSpc>
                <a:spcPct val="107000"/>
              </a:lnSpc>
              <a:spcAft>
                <a:spcPts val="800"/>
              </a:spcAft>
              <a:buFont typeface="+mj-lt"/>
              <a:buAutoNum type="arabicPeriod"/>
              <a:tabLst>
                <a:tab pos="967740" algn="l"/>
              </a:tabLst>
            </a:pPr>
            <a:r>
              <a:rPr lang="en-US" sz="2400" b="1" dirty="0">
                <a:ea typeface="Calibri" panose="020F0502020204030204" pitchFamily="34" charset="0"/>
                <a:cs typeface="Times New Roman" panose="02020603050405020304" pitchFamily="18" charset="0"/>
              </a:rPr>
              <a:t>Questions based on data elements, </a:t>
            </a:r>
            <a:r>
              <a:rPr lang="en-US" sz="2400" dirty="0">
                <a:ea typeface="Calibri" panose="020F0502020204030204" pitchFamily="34" charset="0"/>
                <a:cs typeface="Times New Roman" panose="02020603050405020304" pitchFamily="18" charset="0"/>
              </a:rPr>
              <a:t>typically falling into one of two categories: </a:t>
            </a:r>
          </a:p>
          <a:p>
            <a:pPr marL="1371600" lvl="2" indent="-457200">
              <a:lnSpc>
                <a:spcPct val="107000"/>
              </a:lnSpc>
              <a:spcAft>
                <a:spcPts val="800"/>
              </a:spcAft>
              <a:buFont typeface="Arial" panose="020B0604020202020204" pitchFamily="34" charset="0"/>
              <a:buChar char="•"/>
              <a:tabLst>
                <a:tab pos="967740" algn="l"/>
              </a:tabLst>
            </a:pPr>
            <a:r>
              <a:rPr lang="en-US" sz="2400" u="sng" dirty="0">
                <a:effectLst/>
                <a:ea typeface="Calibri" panose="020F0502020204030204" pitchFamily="34" charset="0"/>
                <a:cs typeface="Times New Roman" panose="02020603050405020304" pitchFamily="18" charset="0"/>
              </a:rPr>
              <a:t>Category A:</a:t>
            </a:r>
            <a:r>
              <a:rPr lang="en-US" sz="2400" dirty="0">
                <a:effectLst/>
                <a:ea typeface="Calibri" panose="020F0502020204030204" pitchFamily="34" charset="0"/>
                <a:cs typeface="Times New Roman" panose="02020603050405020304" pitchFamily="18" charset="0"/>
              </a:rPr>
              <a:t> General question explaining the data trends</a:t>
            </a:r>
          </a:p>
          <a:p>
            <a:pPr marL="1371600" lvl="2" indent="-457200">
              <a:lnSpc>
                <a:spcPct val="107000"/>
              </a:lnSpc>
              <a:spcAft>
                <a:spcPts val="800"/>
              </a:spcAft>
              <a:buFont typeface="Arial" panose="020B0604020202020204" pitchFamily="34" charset="0"/>
              <a:buChar char="•"/>
              <a:tabLst>
                <a:tab pos="967740" algn="l"/>
              </a:tabLst>
            </a:pPr>
            <a:r>
              <a:rPr lang="en-US" sz="2400" u="sng" dirty="0">
                <a:ea typeface="Calibri" panose="020F0502020204030204" pitchFamily="34" charset="0"/>
                <a:cs typeface="Times New Roman" panose="02020603050405020304" pitchFamily="18" charset="0"/>
              </a:rPr>
              <a:t>Category B :</a:t>
            </a:r>
            <a:r>
              <a:rPr lang="en-US" sz="2400" dirty="0">
                <a:ea typeface="Calibri" panose="020F0502020204030204" pitchFamily="34" charset="0"/>
                <a:cs typeface="Times New Roman" panose="02020603050405020304" pitchFamily="18" charset="0"/>
              </a:rPr>
              <a:t> Prompt to identify actions for improvement</a:t>
            </a:r>
          </a:p>
          <a:p>
            <a:pPr lvl="0" eaLnBrk="0" fontAlgn="base" hangingPunct="0">
              <a:spcBef>
                <a:spcPct val="0"/>
              </a:spcBef>
              <a:spcAft>
                <a:spcPct val="0"/>
              </a:spcAft>
            </a:pPr>
            <a:endParaRPr lang="en-US" sz="1000" dirty="0">
              <a:effectLst/>
              <a:ea typeface="Calibri" panose="020F0502020204030204" pitchFamily="34" charset="0"/>
              <a:cs typeface="Times New Roman" panose="02020603050405020304" pitchFamily="18" charset="0"/>
            </a:endParaRPr>
          </a:p>
          <a:p>
            <a:pPr lvl="2">
              <a:lnSpc>
                <a:spcPct val="107000"/>
              </a:lnSpc>
              <a:spcAft>
                <a:spcPts val="800"/>
              </a:spcAft>
              <a:tabLst>
                <a:tab pos="967740" algn="l"/>
              </a:tabLst>
            </a:pPr>
            <a:endParaRPr lang="en-US" sz="2400" dirty="0">
              <a:effectLst/>
              <a:ea typeface="Calibri" panose="020F0502020204030204" pitchFamily="34" charset="0"/>
              <a:cs typeface="Times New Roman" panose="02020603050405020304" pitchFamily="18" charset="0"/>
            </a:endParaRPr>
          </a:p>
        </p:txBody>
      </p:sp>
      <p:sp>
        <p:nvSpPr>
          <p:cNvPr id="3" name="TextBox 2"/>
          <p:cNvSpPr txBox="1"/>
          <p:nvPr/>
        </p:nvSpPr>
        <p:spPr>
          <a:xfrm>
            <a:off x="417876" y="617601"/>
            <a:ext cx="7394331" cy="523220"/>
          </a:xfrm>
          <a:prstGeom prst="rect">
            <a:avLst/>
          </a:prstGeom>
          <a:noFill/>
        </p:spPr>
        <p:txBody>
          <a:bodyPr wrap="square" rtlCol="0">
            <a:spAutoFit/>
          </a:bodyPr>
          <a:lstStyle/>
          <a:p>
            <a:r>
              <a:rPr lang="en-US" sz="2800" b="1" dirty="0"/>
              <a:t>Draft Instructional Discipline Template </a:t>
            </a:r>
          </a:p>
        </p:txBody>
      </p:sp>
    </p:spTree>
    <p:extLst>
      <p:ext uri="{BB962C8B-B14F-4D97-AF65-F5344CB8AC3E}">
        <p14:creationId xmlns:p14="http://schemas.microsoft.com/office/powerpoint/2010/main" val="3266726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7" name="Rectangle 6"/>
          <p:cNvSpPr/>
          <p:nvPr/>
        </p:nvSpPr>
        <p:spPr>
          <a:xfrm>
            <a:off x="606669" y="266877"/>
            <a:ext cx="7719646" cy="612468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2"/>
          <p:cNvSpPr>
            <a:spLocks noChangeArrowheads="1"/>
          </p:cNvSpPr>
          <p:nvPr/>
        </p:nvSpPr>
        <p:spPr bwMode="auto">
          <a:xfrm>
            <a:off x="-648759" y="542915"/>
            <a:ext cx="9648825" cy="12823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1506063" tIns="50784" rIns="1480671"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libri" panose="020F0502020204030204" pitchFamily="34" charset="0"/>
                <a:cs typeface="Arial Black" panose="020B0A04020102020204" pitchFamily="34" charset="0"/>
              </a:rPr>
              <a:t>	PROGRAM REVIEW INSTRUCTIONAL DISCIPLINE TEMPLATE</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b="1" dirty="0">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b="1" dirty="0">
              <a:latin typeface="Calibri" panose="020F0502020204030204" pitchFamily="34" charset="0"/>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AFEF"/>
                </a:solidFill>
                <a:effectLst/>
                <a:ea typeface="Times New Roman" panose="02020603050405020304" pitchFamily="18" charset="0"/>
                <a:cs typeface="Calibri" panose="020F0502020204030204" pitchFamily="34" charset="0"/>
              </a:rPr>
              <a:t>PROGRAM MISSION STATEMENT</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Text Box 1"/>
          <p:cNvSpPr txBox="1">
            <a:spLocks noChangeArrowheads="1"/>
          </p:cNvSpPr>
          <p:nvPr/>
        </p:nvSpPr>
        <p:spPr bwMode="auto">
          <a:xfrm>
            <a:off x="883708" y="1605322"/>
            <a:ext cx="6959030" cy="1528763"/>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Mission Statement:</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8" name="Rectangle 6"/>
          <p:cNvSpPr>
            <a:spLocks noChangeArrowheads="1"/>
          </p:cNvSpPr>
          <p:nvPr/>
        </p:nvSpPr>
        <p:spPr bwMode="auto">
          <a:xfrm>
            <a:off x="800100" y="3442260"/>
            <a:ext cx="4445448" cy="61555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AFEF"/>
                </a:solidFill>
                <a:effectLst/>
                <a:ea typeface="Times New Roman" panose="02020603050405020304" pitchFamily="18" charset="0"/>
                <a:cs typeface="Calibri" panose="020F0502020204030204" pitchFamily="34" charset="0"/>
              </a:rPr>
              <a:t>PROGRAM LEVEL STUDENT LEARNING OUTCOMES</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 Box 5"/>
          <p:cNvSpPr txBox="1">
            <a:spLocks noChangeArrowheads="1"/>
          </p:cNvSpPr>
          <p:nvPr/>
        </p:nvSpPr>
        <p:spPr bwMode="auto">
          <a:xfrm>
            <a:off x="883708" y="3824688"/>
            <a:ext cx="6959030" cy="1528763"/>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Please list the program level student learning outcomes: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800100" y="3984986"/>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32166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7" name="Rectangle 6"/>
          <p:cNvSpPr/>
          <p:nvPr/>
        </p:nvSpPr>
        <p:spPr>
          <a:xfrm>
            <a:off x="397690" y="73893"/>
            <a:ext cx="8136709" cy="6714834"/>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8"/>
          <p:cNvSpPr>
            <a:spLocks noChangeArrowheads="1"/>
          </p:cNvSpPr>
          <p:nvPr/>
        </p:nvSpPr>
        <p:spPr bwMode="auto">
          <a:xfrm>
            <a:off x="791391" y="4419846"/>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nvGrpSpPr>
          <p:cNvPr id="47" name="Group 47"/>
          <p:cNvGrpSpPr>
            <a:grpSpLocks/>
          </p:cNvGrpSpPr>
          <p:nvPr/>
        </p:nvGrpSpPr>
        <p:grpSpPr bwMode="auto">
          <a:xfrm>
            <a:off x="800155" y="469947"/>
            <a:ext cx="5092645" cy="2053122"/>
            <a:chOff x="720" y="395"/>
            <a:chExt cx="10802" cy="4393"/>
          </a:xfrm>
        </p:grpSpPr>
        <p:pic>
          <p:nvPicPr>
            <p:cNvPr id="3132" name="Picture 6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4" y="418"/>
              <a:ext cx="10780" cy="3940"/>
            </a:xfrm>
            <a:prstGeom prst="rect">
              <a:avLst/>
            </a:prstGeom>
            <a:noFill/>
            <a:extLst>
              <a:ext uri="{909E8E84-426E-40dd-AFC4-6F175D3DCCD1}">
                <a14:hiddenFill xmlns="" xmlns:a14="http://schemas.microsoft.com/office/drawing/2010/main">
                  <a:solidFill>
                    <a:srgbClr val="FFFFFF"/>
                  </a:solidFill>
                </a14:hiddenFill>
              </a:ext>
            </a:extLst>
          </p:spPr>
        </p:pic>
        <p:sp>
          <p:nvSpPr>
            <p:cNvPr id="48" name="Freeform 59"/>
            <p:cNvSpPr>
              <a:spLocks/>
            </p:cNvSpPr>
            <p:nvPr/>
          </p:nvSpPr>
          <p:spPr bwMode="auto">
            <a:xfrm>
              <a:off x="720" y="395"/>
              <a:ext cx="20" cy="20"/>
            </a:xfrm>
            <a:custGeom>
              <a:avLst/>
              <a:gdLst>
                <a:gd name="T0" fmla="*/ 0 w 20"/>
                <a:gd name="T1" fmla="*/ 14 h 20"/>
                <a:gd name="T2" fmla="*/ 14 w 20"/>
                <a:gd name="T3" fmla="*/ 14 h 20"/>
                <a:gd name="T4" fmla="*/ 14 w 20"/>
                <a:gd name="T5" fmla="*/ 0 h 20"/>
                <a:gd name="T6" fmla="*/ 0 w 20"/>
                <a:gd name="T7" fmla="*/ 0 h 20"/>
                <a:gd name="T8" fmla="*/ 0 w 20"/>
                <a:gd name="T9" fmla="*/ 14 h 20"/>
              </a:gdLst>
              <a:ahLst/>
              <a:cxnLst>
                <a:cxn ang="0">
                  <a:pos x="T0" y="T1"/>
                </a:cxn>
                <a:cxn ang="0">
                  <a:pos x="T2" y="T3"/>
                </a:cxn>
                <a:cxn ang="0">
                  <a:pos x="T4" y="T5"/>
                </a:cxn>
                <a:cxn ang="0">
                  <a:pos x="T6" y="T7"/>
                </a:cxn>
                <a:cxn ang="0">
                  <a:pos x="T8" y="T9"/>
                </a:cxn>
              </a:cxnLst>
              <a:rect l="0" t="0" r="r" b="b"/>
              <a:pathLst>
                <a:path w="20" h="20">
                  <a:moveTo>
                    <a:pt x="0" y="14"/>
                  </a:moveTo>
                  <a:lnTo>
                    <a:pt x="14" y="14"/>
                  </a:lnTo>
                  <a:lnTo>
                    <a:pt x="14" y="0"/>
                  </a:lnTo>
                  <a:lnTo>
                    <a:pt x="0" y="0"/>
                  </a:lnTo>
                  <a:lnTo>
                    <a:pt x="0" y="14"/>
                  </a:lnTo>
                  <a:close/>
                </a:path>
              </a:pathLst>
            </a:custGeom>
            <a:solidFill>
              <a:srgbClr val="8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Freeform 58"/>
            <p:cNvSpPr>
              <a:spLocks/>
            </p:cNvSpPr>
            <p:nvPr/>
          </p:nvSpPr>
          <p:spPr bwMode="auto">
            <a:xfrm>
              <a:off x="720" y="395"/>
              <a:ext cx="20" cy="20"/>
            </a:xfrm>
            <a:custGeom>
              <a:avLst/>
              <a:gdLst>
                <a:gd name="T0" fmla="*/ 0 w 20"/>
                <a:gd name="T1" fmla="*/ 14 h 20"/>
                <a:gd name="T2" fmla="*/ 14 w 20"/>
                <a:gd name="T3" fmla="*/ 14 h 20"/>
                <a:gd name="T4" fmla="*/ 14 w 20"/>
                <a:gd name="T5" fmla="*/ 0 h 20"/>
                <a:gd name="T6" fmla="*/ 0 w 20"/>
                <a:gd name="T7" fmla="*/ 0 h 20"/>
                <a:gd name="T8" fmla="*/ 0 w 20"/>
                <a:gd name="T9" fmla="*/ 14 h 20"/>
              </a:gdLst>
              <a:ahLst/>
              <a:cxnLst>
                <a:cxn ang="0">
                  <a:pos x="T0" y="T1"/>
                </a:cxn>
                <a:cxn ang="0">
                  <a:pos x="T2" y="T3"/>
                </a:cxn>
                <a:cxn ang="0">
                  <a:pos x="T4" y="T5"/>
                </a:cxn>
                <a:cxn ang="0">
                  <a:pos x="T6" y="T7"/>
                </a:cxn>
                <a:cxn ang="0">
                  <a:pos x="T8" y="T9"/>
                </a:cxn>
              </a:cxnLst>
              <a:rect l="0" t="0" r="r" b="b"/>
              <a:pathLst>
                <a:path w="20" h="20">
                  <a:moveTo>
                    <a:pt x="0" y="14"/>
                  </a:moveTo>
                  <a:lnTo>
                    <a:pt x="14" y="14"/>
                  </a:lnTo>
                  <a:lnTo>
                    <a:pt x="14" y="0"/>
                  </a:lnTo>
                  <a:lnTo>
                    <a:pt x="0" y="0"/>
                  </a:lnTo>
                  <a:lnTo>
                    <a:pt x="0" y="14"/>
                  </a:lnTo>
                  <a:close/>
                </a:path>
              </a:pathLst>
            </a:custGeom>
            <a:solidFill>
              <a:srgbClr val="8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57"/>
            <p:cNvSpPr>
              <a:spLocks/>
            </p:cNvSpPr>
            <p:nvPr/>
          </p:nvSpPr>
          <p:spPr bwMode="auto">
            <a:xfrm>
              <a:off x="734" y="402"/>
              <a:ext cx="10774" cy="20"/>
            </a:xfrm>
            <a:custGeom>
              <a:avLst/>
              <a:gdLst>
                <a:gd name="T0" fmla="*/ 0 w 10774"/>
                <a:gd name="T1" fmla="*/ 0 h 20"/>
                <a:gd name="T2" fmla="*/ 10773 w 10774"/>
                <a:gd name="T3" fmla="*/ 0 h 20"/>
              </a:gdLst>
              <a:ahLst/>
              <a:cxnLst>
                <a:cxn ang="0">
                  <a:pos x="T0" y="T1"/>
                </a:cxn>
                <a:cxn ang="0">
                  <a:pos x="T2" y="T3"/>
                </a:cxn>
              </a:cxnLst>
              <a:rect l="0" t="0" r="r" b="b"/>
              <a:pathLst>
                <a:path w="10774" h="20">
                  <a:moveTo>
                    <a:pt x="0" y="0"/>
                  </a:moveTo>
                  <a:lnTo>
                    <a:pt x="10773" y="0"/>
                  </a:lnTo>
                </a:path>
              </a:pathLst>
            </a:custGeom>
            <a:noFill/>
            <a:ln w="9144">
              <a:solidFill>
                <a:srgbClr val="800000"/>
              </a:solidFill>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1" name="Freeform 56"/>
            <p:cNvSpPr>
              <a:spLocks/>
            </p:cNvSpPr>
            <p:nvPr/>
          </p:nvSpPr>
          <p:spPr bwMode="auto">
            <a:xfrm>
              <a:off x="11507" y="395"/>
              <a:ext cx="20" cy="20"/>
            </a:xfrm>
            <a:custGeom>
              <a:avLst/>
              <a:gdLst>
                <a:gd name="T0" fmla="*/ 0 w 20"/>
                <a:gd name="T1" fmla="*/ 14 h 20"/>
                <a:gd name="T2" fmla="*/ 14 w 20"/>
                <a:gd name="T3" fmla="*/ 14 h 20"/>
                <a:gd name="T4" fmla="*/ 14 w 20"/>
                <a:gd name="T5" fmla="*/ 0 h 20"/>
                <a:gd name="T6" fmla="*/ 0 w 20"/>
                <a:gd name="T7" fmla="*/ 0 h 20"/>
                <a:gd name="T8" fmla="*/ 0 w 20"/>
                <a:gd name="T9" fmla="*/ 14 h 20"/>
              </a:gdLst>
              <a:ahLst/>
              <a:cxnLst>
                <a:cxn ang="0">
                  <a:pos x="T0" y="T1"/>
                </a:cxn>
                <a:cxn ang="0">
                  <a:pos x="T2" y="T3"/>
                </a:cxn>
                <a:cxn ang="0">
                  <a:pos x="T4" y="T5"/>
                </a:cxn>
                <a:cxn ang="0">
                  <a:pos x="T6" y="T7"/>
                </a:cxn>
                <a:cxn ang="0">
                  <a:pos x="T8" y="T9"/>
                </a:cxn>
              </a:cxnLst>
              <a:rect l="0" t="0" r="r" b="b"/>
              <a:pathLst>
                <a:path w="20" h="20">
                  <a:moveTo>
                    <a:pt x="0" y="14"/>
                  </a:moveTo>
                  <a:lnTo>
                    <a:pt x="14" y="14"/>
                  </a:lnTo>
                  <a:lnTo>
                    <a:pt x="14" y="0"/>
                  </a:lnTo>
                  <a:lnTo>
                    <a:pt x="0" y="0"/>
                  </a:lnTo>
                  <a:lnTo>
                    <a:pt x="0" y="14"/>
                  </a:lnTo>
                  <a:close/>
                </a:path>
              </a:pathLst>
            </a:custGeom>
            <a:solidFill>
              <a:srgbClr val="8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55"/>
            <p:cNvSpPr>
              <a:spLocks/>
            </p:cNvSpPr>
            <p:nvPr/>
          </p:nvSpPr>
          <p:spPr bwMode="auto">
            <a:xfrm>
              <a:off x="11507" y="395"/>
              <a:ext cx="20" cy="20"/>
            </a:xfrm>
            <a:custGeom>
              <a:avLst/>
              <a:gdLst>
                <a:gd name="T0" fmla="*/ 0 w 20"/>
                <a:gd name="T1" fmla="*/ 14 h 20"/>
                <a:gd name="T2" fmla="*/ 14 w 20"/>
                <a:gd name="T3" fmla="*/ 14 h 20"/>
                <a:gd name="T4" fmla="*/ 14 w 20"/>
                <a:gd name="T5" fmla="*/ 0 h 20"/>
                <a:gd name="T6" fmla="*/ 0 w 20"/>
                <a:gd name="T7" fmla="*/ 0 h 20"/>
                <a:gd name="T8" fmla="*/ 0 w 20"/>
                <a:gd name="T9" fmla="*/ 14 h 20"/>
              </a:gdLst>
              <a:ahLst/>
              <a:cxnLst>
                <a:cxn ang="0">
                  <a:pos x="T0" y="T1"/>
                </a:cxn>
                <a:cxn ang="0">
                  <a:pos x="T2" y="T3"/>
                </a:cxn>
                <a:cxn ang="0">
                  <a:pos x="T4" y="T5"/>
                </a:cxn>
                <a:cxn ang="0">
                  <a:pos x="T6" y="T7"/>
                </a:cxn>
                <a:cxn ang="0">
                  <a:pos x="T8" y="T9"/>
                </a:cxn>
              </a:cxnLst>
              <a:rect l="0" t="0" r="r" b="b"/>
              <a:pathLst>
                <a:path w="20" h="20">
                  <a:moveTo>
                    <a:pt x="0" y="14"/>
                  </a:moveTo>
                  <a:lnTo>
                    <a:pt x="14" y="14"/>
                  </a:lnTo>
                  <a:lnTo>
                    <a:pt x="14" y="0"/>
                  </a:lnTo>
                  <a:lnTo>
                    <a:pt x="0" y="0"/>
                  </a:lnTo>
                  <a:lnTo>
                    <a:pt x="0" y="14"/>
                  </a:lnTo>
                  <a:close/>
                </a:path>
              </a:pathLst>
            </a:custGeom>
            <a:solidFill>
              <a:srgbClr val="8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54"/>
            <p:cNvSpPr>
              <a:spLocks/>
            </p:cNvSpPr>
            <p:nvPr/>
          </p:nvSpPr>
          <p:spPr bwMode="auto">
            <a:xfrm>
              <a:off x="727" y="410"/>
              <a:ext cx="20" cy="4364"/>
            </a:xfrm>
            <a:custGeom>
              <a:avLst/>
              <a:gdLst>
                <a:gd name="T0" fmla="*/ 0 w 20"/>
                <a:gd name="T1" fmla="*/ 0 h 4364"/>
                <a:gd name="T2" fmla="*/ 0 w 20"/>
                <a:gd name="T3" fmla="*/ 4363 h 4364"/>
              </a:gdLst>
              <a:ahLst/>
              <a:cxnLst>
                <a:cxn ang="0">
                  <a:pos x="T0" y="T1"/>
                </a:cxn>
                <a:cxn ang="0">
                  <a:pos x="T2" y="T3"/>
                </a:cxn>
              </a:cxnLst>
              <a:rect l="0" t="0" r="r" b="b"/>
              <a:pathLst>
                <a:path w="20" h="4364">
                  <a:moveTo>
                    <a:pt x="0" y="0"/>
                  </a:moveTo>
                  <a:lnTo>
                    <a:pt x="0" y="4363"/>
                  </a:lnTo>
                </a:path>
              </a:pathLst>
            </a:custGeom>
            <a:noFill/>
            <a:ln w="9143">
              <a:solidFill>
                <a:srgbClr val="800000"/>
              </a:solidFill>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53"/>
            <p:cNvSpPr>
              <a:spLocks/>
            </p:cNvSpPr>
            <p:nvPr/>
          </p:nvSpPr>
          <p:spPr bwMode="auto">
            <a:xfrm>
              <a:off x="11514" y="410"/>
              <a:ext cx="20" cy="4364"/>
            </a:xfrm>
            <a:custGeom>
              <a:avLst/>
              <a:gdLst>
                <a:gd name="T0" fmla="*/ 0 w 20"/>
                <a:gd name="T1" fmla="*/ 0 h 4364"/>
                <a:gd name="T2" fmla="*/ 0 w 20"/>
                <a:gd name="T3" fmla="*/ 4363 h 4364"/>
              </a:gdLst>
              <a:ahLst/>
              <a:cxnLst>
                <a:cxn ang="0">
                  <a:pos x="T0" y="T1"/>
                </a:cxn>
                <a:cxn ang="0">
                  <a:pos x="T2" y="T3"/>
                </a:cxn>
              </a:cxnLst>
              <a:rect l="0" t="0" r="r" b="b"/>
              <a:pathLst>
                <a:path w="20" h="4364">
                  <a:moveTo>
                    <a:pt x="0" y="0"/>
                  </a:moveTo>
                  <a:lnTo>
                    <a:pt x="0" y="4363"/>
                  </a:lnTo>
                </a:path>
              </a:pathLst>
            </a:custGeom>
            <a:noFill/>
            <a:ln w="9144">
              <a:solidFill>
                <a:srgbClr val="800000"/>
              </a:solidFill>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5" name="Freeform 52"/>
            <p:cNvSpPr>
              <a:spLocks/>
            </p:cNvSpPr>
            <p:nvPr/>
          </p:nvSpPr>
          <p:spPr bwMode="auto">
            <a:xfrm>
              <a:off x="720" y="4773"/>
              <a:ext cx="20" cy="20"/>
            </a:xfrm>
            <a:custGeom>
              <a:avLst/>
              <a:gdLst>
                <a:gd name="T0" fmla="*/ 0 w 20"/>
                <a:gd name="T1" fmla="*/ 14 h 20"/>
                <a:gd name="T2" fmla="*/ 14 w 20"/>
                <a:gd name="T3" fmla="*/ 14 h 20"/>
                <a:gd name="T4" fmla="*/ 14 w 20"/>
                <a:gd name="T5" fmla="*/ 0 h 20"/>
                <a:gd name="T6" fmla="*/ 0 w 20"/>
                <a:gd name="T7" fmla="*/ 0 h 20"/>
                <a:gd name="T8" fmla="*/ 0 w 20"/>
                <a:gd name="T9" fmla="*/ 14 h 20"/>
              </a:gdLst>
              <a:ahLst/>
              <a:cxnLst>
                <a:cxn ang="0">
                  <a:pos x="T0" y="T1"/>
                </a:cxn>
                <a:cxn ang="0">
                  <a:pos x="T2" y="T3"/>
                </a:cxn>
                <a:cxn ang="0">
                  <a:pos x="T4" y="T5"/>
                </a:cxn>
                <a:cxn ang="0">
                  <a:pos x="T6" y="T7"/>
                </a:cxn>
                <a:cxn ang="0">
                  <a:pos x="T8" y="T9"/>
                </a:cxn>
              </a:cxnLst>
              <a:rect l="0" t="0" r="r" b="b"/>
              <a:pathLst>
                <a:path w="20" h="20">
                  <a:moveTo>
                    <a:pt x="0" y="14"/>
                  </a:moveTo>
                  <a:lnTo>
                    <a:pt x="14" y="14"/>
                  </a:lnTo>
                  <a:lnTo>
                    <a:pt x="14" y="0"/>
                  </a:lnTo>
                  <a:lnTo>
                    <a:pt x="0" y="0"/>
                  </a:lnTo>
                  <a:lnTo>
                    <a:pt x="0" y="14"/>
                  </a:lnTo>
                  <a:close/>
                </a:path>
              </a:pathLst>
            </a:custGeom>
            <a:solidFill>
              <a:srgbClr val="8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Freeform 51"/>
            <p:cNvSpPr>
              <a:spLocks/>
            </p:cNvSpPr>
            <p:nvPr/>
          </p:nvSpPr>
          <p:spPr bwMode="auto">
            <a:xfrm>
              <a:off x="720" y="4773"/>
              <a:ext cx="20" cy="20"/>
            </a:xfrm>
            <a:custGeom>
              <a:avLst/>
              <a:gdLst>
                <a:gd name="T0" fmla="*/ 0 w 20"/>
                <a:gd name="T1" fmla="*/ 14 h 20"/>
                <a:gd name="T2" fmla="*/ 14 w 20"/>
                <a:gd name="T3" fmla="*/ 14 h 20"/>
                <a:gd name="T4" fmla="*/ 14 w 20"/>
                <a:gd name="T5" fmla="*/ 0 h 20"/>
                <a:gd name="T6" fmla="*/ 0 w 20"/>
                <a:gd name="T7" fmla="*/ 0 h 20"/>
                <a:gd name="T8" fmla="*/ 0 w 20"/>
                <a:gd name="T9" fmla="*/ 14 h 20"/>
              </a:gdLst>
              <a:ahLst/>
              <a:cxnLst>
                <a:cxn ang="0">
                  <a:pos x="T0" y="T1"/>
                </a:cxn>
                <a:cxn ang="0">
                  <a:pos x="T2" y="T3"/>
                </a:cxn>
                <a:cxn ang="0">
                  <a:pos x="T4" y="T5"/>
                </a:cxn>
                <a:cxn ang="0">
                  <a:pos x="T6" y="T7"/>
                </a:cxn>
                <a:cxn ang="0">
                  <a:pos x="T8" y="T9"/>
                </a:cxn>
              </a:cxnLst>
              <a:rect l="0" t="0" r="r" b="b"/>
              <a:pathLst>
                <a:path w="20" h="20">
                  <a:moveTo>
                    <a:pt x="0" y="14"/>
                  </a:moveTo>
                  <a:lnTo>
                    <a:pt x="14" y="14"/>
                  </a:lnTo>
                  <a:lnTo>
                    <a:pt x="14" y="0"/>
                  </a:lnTo>
                  <a:lnTo>
                    <a:pt x="0" y="0"/>
                  </a:lnTo>
                  <a:lnTo>
                    <a:pt x="0" y="14"/>
                  </a:lnTo>
                  <a:close/>
                </a:path>
              </a:pathLst>
            </a:custGeom>
            <a:solidFill>
              <a:srgbClr val="8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Freeform 50"/>
            <p:cNvSpPr>
              <a:spLocks/>
            </p:cNvSpPr>
            <p:nvPr/>
          </p:nvSpPr>
          <p:spPr bwMode="auto">
            <a:xfrm>
              <a:off x="734" y="4780"/>
              <a:ext cx="10774" cy="20"/>
            </a:xfrm>
            <a:custGeom>
              <a:avLst/>
              <a:gdLst>
                <a:gd name="T0" fmla="*/ 0 w 10774"/>
                <a:gd name="T1" fmla="*/ 0 h 20"/>
                <a:gd name="T2" fmla="*/ 10773 w 10774"/>
                <a:gd name="T3" fmla="*/ 0 h 20"/>
              </a:gdLst>
              <a:ahLst/>
              <a:cxnLst>
                <a:cxn ang="0">
                  <a:pos x="T0" y="T1"/>
                </a:cxn>
                <a:cxn ang="0">
                  <a:pos x="T2" y="T3"/>
                </a:cxn>
              </a:cxnLst>
              <a:rect l="0" t="0" r="r" b="b"/>
              <a:pathLst>
                <a:path w="10774" h="20">
                  <a:moveTo>
                    <a:pt x="0" y="0"/>
                  </a:moveTo>
                  <a:lnTo>
                    <a:pt x="10773" y="0"/>
                  </a:lnTo>
                </a:path>
              </a:pathLst>
            </a:custGeom>
            <a:noFill/>
            <a:ln w="9143">
              <a:solidFill>
                <a:srgbClr val="800000"/>
              </a:solidFill>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8" name="Freeform 49"/>
            <p:cNvSpPr>
              <a:spLocks/>
            </p:cNvSpPr>
            <p:nvPr/>
          </p:nvSpPr>
          <p:spPr bwMode="auto">
            <a:xfrm>
              <a:off x="11507" y="4773"/>
              <a:ext cx="20" cy="20"/>
            </a:xfrm>
            <a:custGeom>
              <a:avLst/>
              <a:gdLst>
                <a:gd name="T0" fmla="*/ 0 w 20"/>
                <a:gd name="T1" fmla="*/ 14 h 20"/>
                <a:gd name="T2" fmla="*/ 14 w 20"/>
                <a:gd name="T3" fmla="*/ 14 h 20"/>
                <a:gd name="T4" fmla="*/ 14 w 20"/>
                <a:gd name="T5" fmla="*/ 0 h 20"/>
                <a:gd name="T6" fmla="*/ 0 w 20"/>
                <a:gd name="T7" fmla="*/ 0 h 20"/>
                <a:gd name="T8" fmla="*/ 0 w 20"/>
                <a:gd name="T9" fmla="*/ 14 h 20"/>
              </a:gdLst>
              <a:ahLst/>
              <a:cxnLst>
                <a:cxn ang="0">
                  <a:pos x="T0" y="T1"/>
                </a:cxn>
                <a:cxn ang="0">
                  <a:pos x="T2" y="T3"/>
                </a:cxn>
                <a:cxn ang="0">
                  <a:pos x="T4" y="T5"/>
                </a:cxn>
                <a:cxn ang="0">
                  <a:pos x="T6" y="T7"/>
                </a:cxn>
                <a:cxn ang="0">
                  <a:pos x="T8" y="T9"/>
                </a:cxn>
              </a:cxnLst>
              <a:rect l="0" t="0" r="r" b="b"/>
              <a:pathLst>
                <a:path w="20" h="20">
                  <a:moveTo>
                    <a:pt x="0" y="14"/>
                  </a:moveTo>
                  <a:lnTo>
                    <a:pt x="14" y="14"/>
                  </a:lnTo>
                  <a:lnTo>
                    <a:pt x="14" y="0"/>
                  </a:lnTo>
                  <a:lnTo>
                    <a:pt x="0" y="0"/>
                  </a:lnTo>
                  <a:lnTo>
                    <a:pt x="0" y="14"/>
                  </a:lnTo>
                  <a:close/>
                </a:path>
              </a:pathLst>
            </a:custGeom>
            <a:solidFill>
              <a:srgbClr val="8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Freeform 48"/>
            <p:cNvSpPr>
              <a:spLocks/>
            </p:cNvSpPr>
            <p:nvPr/>
          </p:nvSpPr>
          <p:spPr bwMode="auto">
            <a:xfrm>
              <a:off x="11507" y="4773"/>
              <a:ext cx="20" cy="20"/>
            </a:xfrm>
            <a:custGeom>
              <a:avLst/>
              <a:gdLst>
                <a:gd name="T0" fmla="*/ 0 w 20"/>
                <a:gd name="T1" fmla="*/ 14 h 20"/>
                <a:gd name="T2" fmla="*/ 14 w 20"/>
                <a:gd name="T3" fmla="*/ 14 h 20"/>
                <a:gd name="T4" fmla="*/ 14 w 20"/>
                <a:gd name="T5" fmla="*/ 0 h 20"/>
                <a:gd name="T6" fmla="*/ 0 w 20"/>
                <a:gd name="T7" fmla="*/ 0 h 20"/>
                <a:gd name="T8" fmla="*/ 0 w 20"/>
                <a:gd name="T9" fmla="*/ 14 h 20"/>
              </a:gdLst>
              <a:ahLst/>
              <a:cxnLst>
                <a:cxn ang="0">
                  <a:pos x="T0" y="T1"/>
                </a:cxn>
                <a:cxn ang="0">
                  <a:pos x="T2" y="T3"/>
                </a:cxn>
                <a:cxn ang="0">
                  <a:pos x="T4" y="T5"/>
                </a:cxn>
                <a:cxn ang="0">
                  <a:pos x="T6" y="T7"/>
                </a:cxn>
                <a:cxn ang="0">
                  <a:pos x="T8" y="T9"/>
                </a:cxn>
              </a:cxnLst>
              <a:rect l="0" t="0" r="r" b="b"/>
              <a:pathLst>
                <a:path w="20" h="20">
                  <a:moveTo>
                    <a:pt x="0" y="14"/>
                  </a:moveTo>
                  <a:lnTo>
                    <a:pt x="14" y="14"/>
                  </a:lnTo>
                  <a:lnTo>
                    <a:pt x="14" y="0"/>
                  </a:lnTo>
                  <a:lnTo>
                    <a:pt x="0" y="0"/>
                  </a:lnTo>
                  <a:lnTo>
                    <a:pt x="0" y="14"/>
                  </a:lnTo>
                  <a:close/>
                </a:path>
              </a:pathLst>
            </a:custGeom>
            <a:solidFill>
              <a:srgbClr val="8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60" name="Text Box 46"/>
          <p:cNvSpPr txBox="1">
            <a:spLocks noChangeArrowheads="1"/>
          </p:cNvSpPr>
          <p:nvPr/>
        </p:nvSpPr>
        <p:spPr bwMode="auto">
          <a:xfrm>
            <a:off x="800155" y="3953490"/>
            <a:ext cx="7082069" cy="1346372"/>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Discuss the factors that would help the college understand these trends and whether there are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dirty="0">
                <a:latin typeface="Calibri" panose="020F0502020204030204" pitchFamily="34" charset="0"/>
                <a:ea typeface="Times New Roman" panose="02020603050405020304" pitchFamily="18" charset="0"/>
                <a:cs typeface="Calibri" panose="020F0502020204030204" pitchFamily="34" charset="0"/>
              </a:rPr>
              <a:t>  </a:t>
            </a: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tangible reasons for the increase or decrease. (100 words or less)</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61" name="Text Box 45"/>
          <p:cNvSpPr txBox="1">
            <a:spLocks noChangeArrowheads="1"/>
          </p:cNvSpPr>
          <p:nvPr/>
        </p:nvSpPr>
        <p:spPr bwMode="auto">
          <a:xfrm>
            <a:off x="791391" y="6072695"/>
            <a:ext cx="7302742" cy="642882"/>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If yes, describe the proposed actions for stabilizing/increasing the FTES. (100 words or less)</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62" name="Rectangle 61"/>
          <p:cNvSpPr>
            <a:spLocks noChangeArrowheads="1"/>
          </p:cNvSpPr>
          <p:nvPr/>
        </p:nvSpPr>
        <p:spPr bwMode="auto">
          <a:xfrm>
            <a:off x="397691" y="-245292"/>
            <a:ext cx="2706833" cy="111293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393576" tIns="406272" rIns="406272" bIns="177744"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AFEF"/>
                </a:solidFill>
                <a:effectLst/>
                <a:ea typeface="Times New Roman" panose="02020603050405020304" pitchFamily="18" charset="0"/>
                <a:cs typeface="Calibri" panose="020F0502020204030204" pitchFamily="34" charset="0"/>
              </a:rPr>
              <a:t>ENROLLMENT TRENDS</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3" name="Rectangle 62"/>
          <p:cNvSpPr>
            <a:spLocks noChangeArrowheads="1"/>
          </p:cNvSpPr>
          <p:nvPr/>
        </p:nvSpPr>
        <p:spPr bwMode="auto">
          <a:xfrm>
            <a:off x="519583" y="2475637"/>
            <a:ext cx="6133803" cy="132631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292008" tIns="33327" rIns="0" bIns="0" numCol="1" anchor="ctr" anchorCtr="0" compatLnSpc="1">
            <a:prstTxWarp prst="textNoShape">
              <a:avLst/>
            </a:prstTxWarp>
            <a:spAutoFit/>
          </a:bodyPr>
          <a:lstStyle>
            <a:lvl1pPr eaLnBrk="0" fontAlgn="base" hangingPunct="0">
              <a:spcBef>
                <a:spcPct val="0"/>
              </a:spcBef>
              <a:spcAft>
                <a:spcPct val="0"/>
              </a:spcAft>
              <a:tabLst>
                <a:tab pos="1195388" algn="l"/>
              </a:tabLst>
              <a:defRPr>
                <a:solidFill>
                  <a:schemeClr val="tx1"/>
                </a:solidFill>
                <a:latin typeface="Arial" panose="020B0604020202020204" pitchFamily="34" charset="0"/>
              </a:defRPr>
            </a:lvl1pPr>
            <a:lvl2pPr eaLnBrk="0" fontAlgn="base" hangingPunct="0">
              <a:spcBef>
                <a:spcPct val="0"/>
              </a:spcBef>
              <a:spcAft>
                <a:spcPct val="0"/>
              </a:spcAft>
              <a:tabLst>
                <a:tab pos="1195388" algn="l"/>
              </a:tabLst>
              <a:defRPr>
                <a:solidFill>
                  <a:schemeClr val="tx1"/>
                </a:solidFill>
                <a:latin typeface="Arial" panose="020B0604020202020204" pitchFamily="34" charset="0"/>
              </a:defRPr>
            </a:lvl2pPr>
            <a:lvl3pPr eaLnBrk="0" fontAlgn="base" hangingPunct="0">
              <a:spcBef>
                <a:spcPct val="0"/>
              </a:spcBef>
              <a:spcAft>
                <a:spcPct val="0"/>
              </a:spcAft>
              <a:tabLst>
                <a:tab pos="1195388" algn="l"/>
              </a:tabLst>
              <a:defRPr>
                <a:solidFill>
                  <a:schemeClr val="tx1"/>
                </a:solidFill>
                <a:latin typeface="Arial" panose="020B0604020202020204" pitchFamily="34" charset="0"/>
              </a:defRPr>
            </a:lvl3pPr>
            <a:lvl4pPr eaLnBrk="0" fontAlgn="base" hangingPunct="0">
              <a:spcBef>
                <a:spcPct val="0"/>
              </a:spcBef>
              <a:spcAft>
                <a:spcPct val="0"/>
              </a:spcAft>
              <a:tabLst>
                <a:tab pos="1195388" algn="l"/>
              </a:tabLst>
              <a:defRPr>
                <a:solidFill>
                  <a:schemeClr val="tx1"/>
                </a:solidFill>
                <a:latin typeface="Arial" panose="020B0604020202020204" pitchFamily="34" charset="0"/>
              </a:defRPr>
            </a:lvl4pPr>
            <a:lvl5pPr eaLnBrk="0" fontAlgn="base" hangingPunct="0">
              <a:spcBef>
                <a:spcPct val="0"/>
              </a:spcBef>
              <a:spcAft>
                <a:spcPct val="0"/>
              </a:spcAft>
              <a:tabLst>
                <a:tab pos="1195388" algn="l"/>
              </a:tabLst>
              <a:defRPr>
                <a:solidFill>
                  <a:schemeClr val="tx1"/>
                </a:solidFill>
                <a:latin typeface="Arial" panose="020B0604020202020204" pitchFamily="34" charset="0"/>
              </a:defRPr>
            </a:lvl5pPr>
            <a:lvl6pPr eaLnBrk="0" fontAlgn="base" hangingPunct="0">
              <a:spcBef>
                <a:spcPct val="0"/>
              </a:spcBef>
              <a:spcAft>
                <a:spcPct val="0"/>
              </a:spcAft>
              <a:tabLst>
                <a:tab pos="1195388" algn="l"/>
              </a:tabLst>
              <a:defRPr>
                <a:solidFill>
                  <a:schemeClr val="tx1"/>
                </a:solidFill>
                <a:latin typeface="Arial" panose="020B0604020202020204" pitchFamily="34" charset="0"/>
              </a:defRPr>
            </a:lvl6pPr>
            <a:lvl7pPr eaLnBrk="0" fontAlgn="base" hangingPunct="0">
              <a:spcBef>
                <a:spcPct val="0"/>
              </a:spcBef>
              <a:spcAft>
                <a:spcPct val="0"/>
              </a:spcAft>
              <a:tabLst>
                <a:tab pos="1195388" algn="l"/>
              </a:tabLst>
              <a:defRPr>
                <a:solidFill>
                  <a:schemeClr val="tx1"/>
                </a:solidFill>
                <a:latin typeface="Arial" panose="020B0604020202020204" pitchFamily="34" charset="0"/>
              </a:defRPr>
            </a:lvl7pPr>
            <a:lvl8pPr eaLnBrk="0" fontAlgn="base" hangingPunct="0">
              <a:spcBef>
                <a:spcPct val="0"/>
              </a:spcBef>
              <a:spcAft>
                <a:spcPct val="0"/>
              </a:spcAft>
              <a:tabLst>
                <a:tab pos="1195388" algn="l"/>
              </a:tabLst>
              <a:defRPr>
                <a:solidFill>
                  <a:schemeClr val="tx1"/>
                </a:solidFill>
                <a:latin typeface="Arial" panose="020B0604020202020204" pitchFamily="34" charset="0"/>
              </a:defRPr>
            </a:lvl8pPr>
            <a:lvl9pPr eaLnBrk="0" fontAlgn="base" hangingPunct="0">
              <a:spcBef>
                <a:spcPct val="0"/>
              </a:spcBef>
              <a:spcAft>
                <a:spcPct val="0"/>
              </a:spcAft>
              <a:tabLst>
                <a:tab pos="119538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1195388" algn="l"/>
              </a:tabLst>
            </a:pPr>
            <a:endParaRPr lang="en-US" altLang="en-US" sz="600" dirty="0">
              <a:latin typeface="+mn-lt"/>
            </a:endParaRPr>
          </a:p>
          <a:p>
            <a:pPr marL="0" marR="0" lvl="0" indent="0" algn="l" defTabSz="914400" rtl="0" eaLnBrk="0" fontAlgn="base" latinLnBrk="0" hangingPunct="0">
              <a:lnSpc>
                <a:spcPct val="100000"/>
              </a:lnSpc>
              <a:spcBef>
                <a:spcPct val="0"/>
              </a:spcBef>
              <a:spcAft>
                <a:spcPct val="0"/>
              </a:spcAft>
              <a:buClrTx/>
              <a:buSzTx/>
              <a:tabLst>
                <a:tab pos="1195388" algn="l"/>
              </a:tabLst>
            </a:pPr>
            <a:r>
              <a:rPr kumimoji="0" lang="en-US" altLang="en-US" sz="1400" b="1" i="0" u="none" strike="noStrike" cap="none" normalizeH="0" baseline="0" dirty="0">
                <a:ln>
                  <a:noFill/>
                </a:ln>
                <a:solidFill>
                  <a:srgbClr val="00AFEF"/>
                </a:solidFill>
                <a:effectLst/>
                <a:latin typeface="+mn-lt"/>
                <a:cs typeface="Calibri" panose="020F0502020204030204" pitchFamily="34" charset="0"/>
              </a:rPr>
              <a:t>FTES – ENROLLMENT TRENDS</a:t>
            </a:r>
            <a:endParaRPr kumimoji="0" lang="en-US" altLang="en-US" sz="1400" b="1" i="0" u="none" strike="noStrike" cap="none" normalizeH="0" baseline="0" dirty="0">
              <a:ln>
                <a:noFill/>
              </a:ln>
              <a:solidFill>
                <a:schemeClr val="tx1"/>
              </a:solidFill>
              <a:effectLst/>
              <a:latin typeface="+mn-lt"/>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95388" algn="l"/>
              </a:tabLst>
            </a:pPr>
            <a:endParaRPr kumimoji="0" lang="en-US" altLang="en-US" sz="800" b="0" i="0" u="none" strike="noStrike" cap="none" normalizeH="0" baseline="0" dirty="0">
              <a:ln>
                <a:noFill/>
              </a:ln>
              <a:solidFill>
                <a:schemeClr val="tx1"/>
              </a:solidFill>
              <a:effectLst/>
              <a:latin typeface="+mn-lt"/>
            </a:endParaRPr>
          </a:p>
          <a:p>
            <a:pPr marL="342900" indent="-342900">
              <a:buFont typeface="+mj-lt"/>
              <a:buAutoNum type="alphaUcPeriod"/>
            </a:pP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In the data table above, what does the FTES data trend indicate?</a:t>
            </a:r>
            <a:endParaRPr kumimoji="0" lang="en-US" altLang="en-US" sz="1400" b="0" i="0" u="none" strike="noStrike" cap="none" normalizeH="0" baseline="0" dirty="0">
              <a:ln>
                <a:noFill/>
              </a:ln>
              <a:solidFill>
                <a:schemeClr val="tx1"/>
              </a:solidFill>
              <a:effectLst/>
              <a:latin typeface="+mn-lt"/>
            </a:endParaRPr>
          </a:p>
          <a:p>
            <a:pPr lvl="1">
              <a:buSzPct val="100000"/>
            </a:pPr>
            <a:r>
              <a:rPr kumimoji="0" lang="en-US" altLang="en-US" sz="1400" b="0" i="0" u="none" strike="noStrike" cap="none" normalizeH="0" baseline="0" dirty="0">
                <a:ln>
                  <a:noFill/>
                </a:ln>
                <a:solidFill>
                  <a:schemeClr val="tx1"/>
                </a:solidFill>
                <a:effectLst/>
                <a:latin typeface="Calibri" panose="020F0502020204030204" pitchFamily="34" charset="0"/>
                <a:ea typeface="Arial Unicode MS" charset="0"/>
                <a:cs typeface="Arial Unicode MS" charset="0"/>
              </a:rPr>
              <a:t>☐</a:t>
            </a:r>
            <a:r>
              <a:rPr lang="en-US" altLang="en-US" sz="800" dirty="0"/>
              <a:t>  </a:t>
            </a: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the data trend shows an increase in FTES</a:t>
            </a:r>
            <a:endParaRPr lang="en-US" altLang="en-US" sz="1400" dirty="0">
              <a:latin typeface="+mn-lt"/>
            </a:endParaRPr>
          </a:p>
          <a:p>
            <a:pPr lvl="1">
              <a:buSzPct val="100000"/>
            </a:pPr>
            <a:r>
              <a:rPr kumimoji="0" lang="en-US" altLang="en-US" sz="1400" b="0" i="0" u="none" strike="noStrike" cap="none" normalizeH="0" baseline="0" dirty="0">
                <a:ln>
                  <a:noFill/>
                </a:ln>
                <a:solidFill>
                  <a:schemeClr val="tx1"/>
                </a:solidFill>
                <a:effectLst/>
                <a:latin typeface="Calibri" panose="020F0502020204030204" pitchFamily="34" charset="0"/>
                <a:ea typeface="Arial Unicode MS" charset="0"/>
                <a:cs typeface="Arial Unicode MS" charset="0"/>
              </a:rPr>
              <a:t>☐</a:t>
            </a:r>
            <a:r>
              <a:rPr lang="en-US" altLang="en-US" sz="800" dirty="0"/>
              <a:t>  </a:t>
            </a: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the data trend shows a decrease in FTES</a:t>
            </a:r>
            <a:endParaRPr lang="en-US" altLang="en-US" sz="1400" dirty="0">
              <a:latin typeface="+mn-lt"/>
            </a:endParaRPr>
          </a:p>
          <a:p>
            <a:pPr lvl="1">
              <a:buSzPct val="100000"/>
            </a:pPr>
            <a:r>
              <a:rPr kumimoji="0" lang="en-US" altLang="en-US" sz="1400" b="0" i="0" u="none" strike="noStrike" cap="none" normalizeH="0" baseline="0" dirty="0">
                <a:ln>
                  <a:noFill/>
                </a:ln>
                <a:solidFill>
                  <a:schemeClr val="tx1"/>
                </a:solidFill>
                <a:effectLst/>
                <a:latin typeface="Calibri" panose="020F0502020204030204" pitchFamily="34" charset="0"/>
                <a:ea typeface="Arial Unicode MS" charset="0"/>
                <a:cs typeface="Arial Unicode MS" charset="0"/>
              </a:rPr>
              <a:t>☐</a:t>
            </a:r>
            <a:r>
              <a:rPr lang="en-US" altLang="en-US" sz="800" dirty="0"/>
              <a:t>  </a:t>
            </a: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the data trend shows no change</a:t>
            </a:r>
            <a:endParaRPr kumimoji="0" lang="en-US" altLang="en-US" sz="1400" b="0" i="0" u="none" strike="noStrike" cap="none" normalizeH="0" baseline="0" dirty="0">
              <a:ln>
                <a:noFill/>
              </a:ln>
              <a:solidFill>
                <a:schemeClr val="tx1"/>
              </a:solidFill>
              <a:effectLst/>
              <a:latin typeface="+mn-lt"/>
            </a:endParaRPr>
          </a:p>
        </p:txBody>
      </p:sp>
      <p:sp>
        <p:nvSpPr>
          <p:cNvPr id="3072" name="Rectangle 64"/>
          <p:cNvSpPr>
            <a:spLocks noChangeArrowheads="1"/>
          </p:cNvSpPr>
          <p:nvPr/>
        </p:nvSpPr>
        <p:spPr bwMode="auto">
          <a:xfrm>
            <a:off x="250091" y="5357797"/>
            <a:ext cx="8415383" cy="86177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209675" algn="l"/>
              </a:tabLst>
              <a:defRPr>
                <a:solidFill>
                  <a:schemeClr val="tx1"/>
                </a:solidFill>
                <a:latin typeface="Arial" panose="020B0604020202020204" pitchFamily="34" charset="0"/>
              </a:defRPr>
            </a:lvl1pPr>
            <a:lvl2pPr eaLnBrk="0" fontAlgn="base" hangingPunct="0">
              <a:spcBef>
                <a:spcPct val="0"/>
              </a:spcBef>
              <a:spcAft>
                <a:spcPct val="0"/>
              </a:spcAft>
              <a:tabLst>
                <a:tab pos="1209675" algn="l"/>
              </a:tabLst>
              <a:defRPr>
                <a:solidFill>
                  <a:schemeClr val="tx1"/>
                </a:solidFill>
                <a:latin typeface="Arial" panose="020B0604020202020204" pitchFamily="34" charset="0"/>
              </a:defRPr>
            </a:lvl2pPr>
            <a:lvl3pPr eaLnBrk="0" fontAlgn="base" hangingPunct="0">
              <a:spcBef>
                <a:spcPct val="0"/>
              </a:spcBef>
              <a:spcAft>
                <a:spcPct val="0"/>
              </a:spcAft>
              <a:tabLst>
                <a:tab pos="1209675" algn="l"/>
              </a:tabLst>
              <a:defRPr>
                <a:solidFill>
                  <a:schemeClr val="tx1"/>
                </a:solidFill>
                <a:latin typeface="Arial" panose="020B0604020202020204" pitchFamily="34" charset="0"/>
              </a:defRPr>
            </a:lvl3pPr>
            <a:lvl4pPr eaLnBrk="0" fontAlgn="base" hangingPunct="0">
              <a:spcBef>
                <a:spcPct val="0"/>
              </a:spcBef>
              <a:spcAft>
                <a:spcPct val="0"/>
              </a:spcAft>
              <a:tabLst>
                <a:tab pos="1209675" algn="l"/>
              </a:tabLst>
              <a:defRPr>
                <a:solidFill>
                  <a:schemeClr val="tx1"/>
                </a:solidFill>
                <a:latin typeface="Arial" panose="020B0604020202020204" pitchFamily="34" charset="0"/>
              </a:defRPr>
            </a:lvl4pPr>
            <a:lvl5pPr eaLnBrk="0" fontAlgn="base" hangingPunct="0">
              <a:spcBef>
                <a:spcPct val="0"/>
              </a:spcBef>
              <a:spcAft>
                <a:spcPct val="0"/>
              </a:spcAft>
              <a:tabLst>
                <a:tab pos="1209675" algn="l"/>
              </a:tabLst>
              <a:defRPr>
                <a:solidFill>
                  <a:schemeClr val="tx1"/>
                </a:solidFill>
                <a:latin typeface="Arial" panose="020B0604020202020204" pitchFamily="34" charset="0"/>
              </a:defRPr>
            </a:lvl5pPr>
            <a:lvl6pPr eaLnBrk="0" fontAlgn="base" hangingPunct="0">
              <a:spcBef>
                <a:spcPct val="0"/>
              </a:spcBef>
              <a:spcAft>
                <a:spcPct val="0"/>
              </a:spcAft>
              <a:tabLst>
                <a:tab pos="1209675" algn="l"/>
              </a:tabLst>
              <a:defRPr>
                <a:solidFill>
                  <a:schemeClr val="tx1"/>
                </a:solidFill>
                <a:latin typeface="Arial" panose="020B0604020202020204" pitchFamily="34" charset="0"/>
              </a:defRPr>
            </a:lvl6pPr>
            <a:lvl7pPr eaLnBrk="0" fontAlgn="base" hangingPunct="0">
              <a:spcBef>
                <a:spcPct val="0"/>
              </a:spcBef>
              <a:spcAft>
                <a:spcPct val="0"/>
              </a:spcAft>
              <a:tabLst>
                <a:tab pos="1209675" algn="l"/>
              </a:tabLst>
              <a:defRPr>
                <a:solidFill>
                  <a:schemeClr val="tx1"/>
                </a:solidFill>
                <a:latin typeface="Arial" panose="020B0604020202020204" pitchFamily="34" charset="0"/>
              </a:defRPr>
            </a:lvl7pPr>
            <a:lvl8pPr eaLnBrk="0" fontAlgn="base" hangingPunct="0">
              <a:spcBef>
                <a:spcPct val="0"/>
              </a:spcBef>
              <a:spcAft>
                <a:spcPct val="0"/>
              </a:spcAft>
              <a:tabLst>
                <a:tab pos="1209675" algn="l"/>
              </a:tabLst>
              <a:defRPr>
                <a:solidFill>
                  <a:schemeClr val="tx1"/>
                </a:solidFill>
                <a:latin typeface="Arial" panose="020B0604020202020204" pitchFamily="34" charset="0"/>
              </a:defRPr>
            </a:lvl8pPr>
            <a:lvl9pPr eaLnBrk="0" fontAlgn="base" hangingPunct="0">
              <a:spcBef>
                <a:spcPct val="0"/>
              </a:spcBef>
              <a:spcAft>
                <a:spcPct val="0"/>
              </a:spcAft>
              <a:tabLst>
                <a:tab pos="1209675" algn="l"/>
              </a:tabLst>
              <a:defRPr>
                <a:solidFill>
                  <a:schemeClr val="tx1"/>
                </a:solidFill>
                <a:latin typeface="Arial" panose="020B0604020202020204" pitchFamily="34" charset="0"/>
              </a:defRPr>
            </a:lvl9pPr>
          </a:lstStyle>
          <a:p>
            <a:pPr lvl="1"/>
            <a:r>
              <a:rPr lang="en-US" altLang="en-US" sz="1400" dirty="0">
                <a:latin typeface="+mn-lt"/>
              </a:rPr>
              <a:t>B.  </a:t>
            </a: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Looking at the data trend, has the faculty/staff discussed proposed actions to stabilize/increase FTES?</a:t>
            </a:r>
          </a:p>
          <a:p>
            <a:pPr marL="457200" marR="0" lvl="1" indent="0" algn="l" defTabSz="914400" rtl="0" eaLnBrk="0" fontAlgn="base" latinLnBrk="0" hangingPunct="0">
              <a:lnSpc>
                <a:spcPct val="100000"/>
              </a:lnSpc>
              <a:spcBef>
                <a:spcPct val="0"/>
              </a:spcBef>
              <a:spcAft>
                <a:spcPct val="0"/>
              </a:spcAft>
              <a:buClrTx/>
              <a:buSzTx/>
              <a:tabLst>
                <a:tab pos="1209675" algn="l"/>
              </a:tabLst>
            </a:pPr>
            <a:endParaRPr kumimoji="0" lang="en-US" altLang="en-US" sz="800" b="0" i="0" u="none" strike="noStrike" cap="none" normalizeH="0" baseline="0" dirty="0">
              <a:ln>
                <a:noFill/>
              </a:ln>
              <a:solidFill>
                <a:schemeClr val="tx1"/>
              </a:solidFill>
              <a:effectLst/>
              <a:latin typeface="+mn-lt"/>
            </a:endParaRPr>
          </a:p>
          <a:p>
            <a:pPr lvl="2">
              <a:buSzPct val="100000"/>
            </a:pP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Calibri" panose="020F0502020204030204" pitchFamily="34" charset="0"/>
              </a:rPr>
              <a:t>yes </a:t>
            </a:r>
            <a:r>
              <a:rPr kumimoji="0" lang="en-US" altLang="en-US" sz="1400" b="0" i="0" u="none" strike="noStrike" cap="none" normalizeH="0" baseline="0" dirty="0">
                <a:ln>
                  <a:noFill/>
                </a:ln>
                <a:solidFill>
                  <a:schemeClr val="tx1"/>
                </a:solidFill>
                <a:effectLst/>
                <a:latin typeface="+mn-lt"/>
                <a:ea typeface="Arial Unicode MS" charset="0"/>
                <a:cs typeface="Arial Unicode MS" charset="0"/>
              </a:rPr>
              <a:t>☐ </a:t>
            </a:r>
            <a:r>
              <a:rPr kumimoji="0" lang="en-US" altLang="en-US" sz="1400" b="0" i="0" u="none" strike="noStrike" cap="none" normalizeH="0" baseline="0" dirty="0">
                <a:ln>
                  <a:noFill/>
                </a:ln>
                <a:solidFill>
                  <a:schemeClr val="tx1"/>
                </a:solidFill>
                <a:effectLst/>
                <a:latin typeface="+mn-lt"/>
                <a:ea typeface="Arial Unicode MS" charset="0"/>
                <a:cs typeface="Calibri" panose="020F0502020204030204" pitchFamily="34" charset="0"/>
              </a:rPr>
              <a:t>no </a:t>
            </a:r>
            <a:r>
              <a:rPr kumimoji="0" lang="en-US" altLang="en-US" sz="1400" b="0" i="0" u="none" strike="noStrike" cap="none" normalizeH="0" baseline="0" dirty="0">
                <a:ln>
                  <a:noFill/>
                </a:ln>
                <a:solidFill>
                  <a:schemeClr val="tx1"/>
                </a:solidFill>
                <a:effectLst/>
                <a:latin typeface="+mn-lt"/>
                <a:ea typeface="Arial Unicode MS" charset="0"/>
                <a:cs typeface="Arial Unicode MS" charset="0"/>
              </a:rPr>
              <a:t>☐</a:t>
            </a:r>
            <a:endParaRPr kumimoji="0" lang="en-US" altLang="en-US" sz="14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1209675" algn="l"/>
              </a:tabLst>
            </a:pPr>
            <a:endParaRPr kumimoji="0" lang="en-US" altLang="en-US" sz="1400" b="0" i="0" u="none" strike="noStrike" cap="none" normalizeH="0" baseline="0" dirty="0">
              <a:ln>
                <a:noFill/>
              </a:ln>
              <a:solidFill>
                <a:schemeClr val="tx1"/>
              </a:solidFill>
              <a:effectLst/>
              <a:latin typeface="+mn-lt"/>
            </a:endParaRPr>
          </a:p>
        </p:txBody>
      </p:sp>
      <p:sp>
        <p:nvSpPr>
          <p:cNvPr id="3073" name="Rectangle 66"/>
          <p:cNvSpPr>
            <a:spLocks noChangeArrowheads="1"/>
          </p:cNvSpPr>
          <p:nvPr/>
        </p:nvSpPr>
        <p:spPr bwMode="auto">
          <a:xfrm>
            <a:off x="397691" y="1379783"/>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1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4" name="Oval Callout 23"/>
          <p:cNvSpPr/>
          <p:nvPr/>
        </p:nvSpPr>
        <p:spPr>
          <a:xfrm>
            <a:off x="6976046" y="1677838"/>
            <a:ext cx="1237651" cy="832723"/>
          </a:xfrm>
          <a:prstGeom prst="wedgeEllipseCallout">
            <a:avLst>
              <a:gd name="adj1" fmla="val -157638"/>
              <a:gd name="adj2" fmla="val 255167"/>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a:t>100 Words or Less</a:t>
            </a:r>
          </a:p>
        </p:txBody>
      </p:sp>
    </p:spTree>
    <p:extLst>
      <p:ext uri="{BB962C8B-B14F-4D97-AF65-F5344CB8AC3E}">
        <p14:creationId xmlns:p14="http://schemas.microsoft.com/office/powerpoint/2010/main" val="3409803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516465" y="1842300"/>
            <a:ext cx="7967135" cy="2121158"/>
          </a:xfrm>
          <a:prstGeom prst="rect">
            <a:avLst/>
          </a:prstGeom>
        </p:spPr>
        <p:txBody>
          <a:bodyPr wrap="square">
            <a:spAutoFit/>
          </a:bodyPr>
          <a:lstStyle/>
          <a:p>
            <a:pPr marR="0" lvl="0">
              <a:lnSpc>
                <a:spcPct val="107000"/>
              </a:lnSpc>
              <a:spcBef>
                <a:spcPts val="0"/>
              </a:spcBef>
              <a:spcAft>
                <a:spcPts val="800"/>
              </a:spcAft>
              <a:tabLst>
                <a:tab pos="967740" algn="l"/>
              </a:tabLst>
            </a:pPr>
            <a:r>
              <a:rPr lang="en-US" sz="2800" dirty="0">
                <a:ea typeface="Calibri" panose="020F0502020204030204" pitchFamily="34" charset="0"/>
                <a:cs typeface="Times New Roman" panose="02020603050405020304" pitchFamily="18" charset="0"/>
              </a:rPr>
              <a:t> Structured to provide:</a:t>
            </a:r>
          </a:p>
          <a:p>
            <a:pPr marL="914400" lvl="1" indent="-457200">
              <a:lnSpc>
                <a:spcPct val="107000"/>
              </a:lnSpc>
              <a:spcAft>
                <a:spcPts val="800"/>
              </a:spcAft>
              <a:buFont typeface="+mj-lt"/>
              <a:buAutoNum type="arabicPeriod"/>
              <a:tabLst>
                <a:tab pos="967740" algn="l"/>
              </a:tabLst>
            </a:pPr>
            <a:r>
              <a:rPr lang="en-US" sz="2800" dirty="0">
                <a:ea typeface="Calibri" panose="020F0502020204030204" pitchFamily="34" charset="0"/>
                <a:cs typeface="Times New Roman" panose="02020603050405020304" pitchFamily="18" charset="0"/>
              </a:rPr>
              <a:t>Examples and definitions</a:t>
            </a:r>
          </a:p>
          <a:p>
            <a:pPr marL="914400" lvl="1" indent="-457200">
              <a:lnSpc>
                <a:spcPct val="107000"/>
              </a:lnSpc>
              <a:spcAft>
                <a:spcPts val="800"/>
              </a:spcAft>
              <a:buFont typeface="+mj-lt"/>
              <a:buAutoNum type="arabicPeriod"/>
              <a:tabLst>
                <a:tab pos="967740" algn="l"/>
              </a:tabLst>
            </a:pPr>
            <a:r>
              <a:rPr lang="en-US" sz="2800" dirty="0">
                <a:ea typeface="Calibri" panose="020F0502020204030204" pitchFamily="34" charset="0"/>
                <a:cs typeface="Times New Roman" panose="02020603050405020304" pitchFamily="18" charset="0"/>
              </a:rPr>
              <a:t>Criteria to understand the levels of program effectiveness  </a:t>
            </a:r>
          </a:p>
        </p:txBody>
      </p:sp>
      <p:sp>
        <p:nvSpPr>
          <p:cNvPr id="3" name="TextBox 2"/>
          <p:cNvSpPr txBox="1"/>
          <p:nvPr/>
        </p:nvSpPr>
        <p:spPr>
          <a:xfrm>
            <a:off x="516465" y="647663"/>
            <a:ext cx="7778449" cy="1077218"/>
          </a:xfrm>
          <a:prstGeom prst="rect">
            <a:avLst/>
          </a:prstGeom>
          <a:noFill/>
        </p:spPr>
        <p:txBody>
          <a:bodyPr wrap="square" rtlCol="0">
            <a:spAutoFit/>
          </a:bodyPr>
          <a:lstStyle/>
          <a:p>
            <a:r>
              <a:rPr lang="en-US" sz="3200" b="1" dirty="0"/>
              <a:t>Instructional Discipline Template Evaluation Rubric </a:t>
            </a:r>
          </a:p>
        </p:txBody>
      </p:sp>
    </p:spTree>
    <p:extLst>
      <p:ext uri="{BB962C8B-B14F-4D97-AF65-F5344CB8AC3E}">
        <p14:creationId xmlns:p14="http://schemas.microsoft.com/office/powerpoint/2010/main" val="36297305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6119</TotalTime>
  <Words>1360</Words>
  <Application>Microsoft Macintosh PowerPoint</Application>
  <PresentationFormat>On-screen Show (4:3)</PresentationFormat>
  <Paragraphs>196</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 Unicode MS</vt:lpstr>
      <vt:lpstr>Arial</vt:lpstr>
      <vt:lpstr>Arial Black</vt:lpstr>
      <vt:lpstr>Calibri</vt:lpstr>
      <vt:lpstr>Calibri Light</vt:lpstr>
      <vt:lpstr>Courier New</vt:lpstr>
      <vt:lpstr>Symbol</vt:lpstr>
      <vt:lpstr>Tahoma</vt:lpstr>
      <vt:lpstr>Times New Roman</vt:lpstr>
      <vt:lpstr>Office Theme</vt:lpstr>
      <vt:lpstr>IP&amp;B Program Review  Summer Work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IP&amp;B Program Review  Summer Work Report</dc:title>
  <dc:creator>Kristy Lisle</dc:creator>
  <cp:lastModifiedBy>Adrienne Hypolite</cp:lastModifiedBy>
  <cp:revision>93</cp:revision>
  <dcterms:created xsi:type="dcterms:W3CDTF">2018-09-23T22:47:42Z</dcterms:created>
  <dcterms:modified xsi:type="dcterms:W3CDTF">2018-10-04T00:35:09Z</dcterms:modified>
</cp:coreProperties>
</file>