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77838"/>
  </p:normalViewPr>
  <p:slideViewPr>
    <p:cSldViewPr snapToGrid="0" snapToObjects="1">
      <p:cViewPr varScale="1">
        <p:scale>
          <a:sx n="72" d="100"/>
          <a:sy n="72" d="100"/>
        </p:scale>
        <p:origin x="30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Directions for the Slide - From the Self-Study Report, please identify all program strengths/outcomes as outlined in the document.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Directions for the Slide - From the Self-Study Report, please identify all actions for improvement outlined in the document.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Directions for the Slide - What do you need to make the improvements and or take actions?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Directions for the Slide - Please add any data table you would you like to share.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6705600" cy="42672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846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1981200"/>
            <a:ext cx="2454830" cy="4349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3783385" cy="4190999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37135"/>
      </p:ext>
    </p:extLst>
  </p:cSld>
  <p:clrMapOvr>
    <a:masterClrMapping/>
  </p:clrMapOvr>
  <p:transition spd="med"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2" y="1253917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38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 err="1"/>
              <a:t>email@foothill.edu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5" y="203201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1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823" y="592183"/>
            <a:ext cx="5277693" cy="989782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1823" y="1581965"/>
            <a:ext cx="5277697" cy="989782"/>
          </a:xfrm>
        </p:spPr>
        <p:txBody>
          <a:bodyPr/>
          <a:lstStyle/>
          <a:p>
            <a:r>
              <a:rPr lang="en-US" dirty="0"/>
              <a:t>Integrated Planning &amp; Budget Taskforce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329A6F-9635-0345-AF29-6D911718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682" y="2076709"/>
            <a:ext cx="3500289" cy="39665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76" y="372678"/>
            <a:ext cx="6767369" cy="709354"/>
          </a:xfrm>
        </p:spPr>
        <p:txBody>
          <a:bodyPr/>
          <a:lstStyle/>
          <a:p>
            <a:r>
              <a:rPr lang="en-US" dirty="0"/>
              <a:t>Programs Strengths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B54F8-8E7F-304D-A890-B815BF84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76" y="1082032"/>
            <a:ext cx="7669724" cy="57759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Ranked #1 nationally, </a:t>
            </a:r>
            <a:r>
              <a:rPr lang="en-US" sz="2600" i="1" dirty="0"/>
              <a:t>ASHP/ACPE </a:t>
            </a:r>
            <a:r>
              <a:rPr lang="en-US" sz="2600" dirty="0"/>
              <a:t>Accredited, cohort-based Community College Pharmacy Technology Program.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Short-term, low barrier, affordable, equitable </a:t>
            </a:r>
            <a:r>
              <a:rPr lang="en-US" sz="2600" b="1" dirty="0"/>
              <a:t>CTE </a:t>
            </a:r>
            <a:r>
              <a:rPr lang="en-US" sz="2600" dirty="0"/>
              <a:t>program. 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Diverse student population with high success and program completion rates with no achievement gaps.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100% pass rate on national board certification exam </a:t>
            </a:r>
            <a:r>
              <a:rPr lang="en-US" sz="2600" i="1" dirty="0"/>
              <a:t>(PTCE) 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Strong labor demand with wide-range of employment opportunities.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Outstanding reputation with industry partners and stakeholders.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A8B1B-2893-B44D-92D0-09D26418A8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03248" y="1271346"/>
            <a:ext cx="7740752" cy="55679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/>
              <a:t>Restructure and align curriculum to decrease unit load to create a sequential, 2-tier </a:t>
            </a:r>
            <a:r>
              <a:rPr lang="en-US" sz="2600" b="1" dirty="0"/>
              <a:t>accredited</a:t>
            </a:r>
            <a:r>
              <a:rPr lang="en-US" sz="2600" dirty="0"/>
              <a:t> Pharmacy Technology Program.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/>
              <a:t>Entry-Level </a:t>
            </a:r>
            <a:r>
              <a:rPr lang="en-US" sz="2200" dirty="0"/>
              <a:t>Certificate: </a:t>
            </a:r>
            <a:r>
              <a:rPr lang="en-US" sz="2200" b="1" dirty="0"/>
              <a:t>6 months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/>
              <a:t>Advanced-Level</a:t>
            </a:r>
            <a:r>
              <a:rPr lang="en-US" sz="2200" dirty="0"/>
              <a:t> Certificate: </a:t>
            </a:r>
            <a:r>
              <a:rPr lang="en-US" sz="2200" b="1" dirty="0"/>
              <a:t>9 months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/>
              <a:t>Create a </a:t>
            </a:r>
            <a:r>
              <a:rPr lang="en-US" sz="2600" b="1" dirty="0"/>
              <a:t>dual enrollment “</a:t>
            </a:r>
            <a:r>
              <a:rPr lang="en-US" sz="2600" dirty="0"/>
              <a:t>Pharmacy Careers Pathway”</a:t>
            </a:r>
            <a:r>
              <a:rPr lang="en-US" sz="2600" b="1" dirty="0"/>
              <a:t> </a:t>
            </a:r>
            <a:r>
              <a:rPr lang="en-US" sz="2600" dirty="0"/>
              <a:t>with </a:t>
            </a:r>
            <a:r>
              <a:rPr lang="en-US" sz="2600" u="sng" dirty="0"/>
              <a:t>stackable</a:t>
            </a:r>
            <a:r>
              <a:rPr lang="en-US" sz="2600" dirty="0"/>
              <a:t> certificates.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/>
              <a:t>Pharmacy Assistant (Aide/Clerk) Certificate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/>
              <a:t>Basic Pharmacy Technician Certificate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/>
              <a:t>Partner with Boys and Girls Club, Veteran's Administration VITALS program, educational entities and employers to support the program graduates.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/>
              <a:t>Connect with NOVA, Adult Ed, and regional recruitment events to increase marketing and outreach.</a:t>
            </a:r>
            <a:r>
              <a:rPr lang="en-US" sz="2800" dirty="0"/>
              <a:t> </a:t>
            </a:r>
            <a:endParaRPr lang="en-US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F98FAC-89BC-3842-B4E0-EA39B26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48" y="18679"/>
            <a:ext cx="6767369" cy="125266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Programs’ Actions for Improvement Identified </a:t>
            </a:r>
          </a:p>
        </p:txBody>
      </p:sp>
    </p:spTree>
    <p:extLst>
      <p:ext uri="{BB962C8B-B14F-4D97-AF65-F5344CB8AC3E}">
        <p14:creationId xmlns:p14="http://schemas.microsoft.com/office/powerpoint/2010/main" val="249225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ECF8-BA4C-C14F-8A55-DAE655A8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76" y="449397"/>
            <a:ext cx="6767369" cy="628671"/>
          </a:xfrm>
        </p:spPr>
        <p:txBody>
          <a:bodyPr/>
          <a:lstStyle/>
          <a:p>
            <a:r>
              <a:rPr lang="en-US" dirty="0"/>
              <a:t>Resources Needed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C14A-B463-9A49-AED9-E5F56EEF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40" y="1252368"/>
            <a:ext cx="7520868" cy="5446143"/>
          </a:xfrm>
        </p:spPr>
        <p:txBody>
          <a:bodyPr>
            <a:normAutofit fontScale="25000" lnSpcReduction="20000"/>
          </a:bodyPr>
          <a:lstStyle/>
          <a:p>
            <a:r>
              <a:rPr lang="en-US" sz="10400" b="1" dirty="0"/>
              <a:t>Marketing, Outreach, and Dual Enrollment Support</a:t>
            </a:r>
          </a:p>
          <a:p>
            <a:pPr lvl="1"/>
            <a:r>
              <a:rPr lang="en-US" sz="9600" dirty="0"/>
              <a:t>Staff and funding</a:t>
            </a:r>
          </a:p>
          <a:p>
            <a:pPr>
              <a:spcBef>
                <a:spcPts val="600"/>
              </a:spcBef>
            </a:pPr>
            <a:r>
              <a:rPr lang="en-US" sz="10400" b="1" dirty="0"/>
              <a:t>Faculty</a:t>
            </a:r>
            <a:endParaRPr lang="en-US" sz="10400" dirty="0"/>
          </a:p>
          <a:p>
            <a:pPr lvl="1"/>
            <a:r>
              <a:rPr lang="en-US" sz="9600" dirty="0"/>
              <a:t>Increase in Program Director re-assign time or contract revision—10 to 12 month.</a:t>
            </a:r>
          </a:p>
          <a:p>
            <a:pPr lvl="1"/>
            <a:r>
              <a:rPr lang="en-US" sz="9600" dirty="0"/>
              <a:t>PT/FT faculty</a:t>
            </a:r>
          </a:p>
          <a:p>
            <a:r>
              <a:rPr lang="en-US" sz="10400" b="1" dirty="0"/>
              <a:t>Funding for program expenditures</a:t>
            </a:r>
          </a:p>
          <a:p>
            <a:pPr lvl="1"/>
            <a:r>
              <a:rPr lang="en-US" sz="9600" dirty="0"/>
              <a:t>Accredited Program: </a:t>
            </a:r>
          </a:p>
          <a:p>
            <a:pPr lvl="2"/>
            <a:r>
              <a:rPr lang="en-US" sz="9600" dirty="0"/>
              <a:t>Software, equipment, and lab supplies </a:t>
            </a:r>
          </a:p>
          <a:p>
            <a:pPr lvl="2"/>
            <a:r>
              <a:rPr lang="en-US" sz="9600" dirty="0"/>
              <a:t>Accreditation Annual Fee</a:t>
            </a:r>
          </a:p>
          <a:p>
            <a:pPr lvl="1"/>
            <a:r>
              <a:rPr lang="en-US" sz="9600" dirty="0"/>
              <a:t>Dual Enrollment Program: </a:t>
            </a:r>
          </a:p>
          <a:p>
            <a:pPr lvl="2"/>
            <a:r>
              <a:rPr lang="en-US" sz="9600" dirty="0"/>
              <a:t>Expense sharing with educational partners</a:t>
            </a:r>
          </a:p>
          <a:p>
            <a:pPr>
              <a:spcBef>
                <a:spcPts val="600"/>
              </a:spcBef>
            </a:pPr>
            <a:r>
              <a:rPr lang="en-US" sz="10400" b="1" dirty="0"/>
              <a:t>Facility</a:t>
            </a:r>
          </a:p>
          <a:p>
            <a:pPr lvl="1"/>
            <a:r>
              <a:rPr lang="en-US" sz="9600" dirty="0"/>
              <a:t>Lab and classroom to safely accommodate cohort size</a:t>
            </a:r>
            <a:r>
              <a:rPr lang="en-US" sz="9600" b="1" dirty="0"/>
              <a:t> </a:t>
            </a:r>
          </a:p>
          <a:p>
            <a:pPr marL="457200" lvl="2" indent="0">
              <a:buNone/>
            </a:pPr>
            <a:endParaRPr lang="en-US" sz="9600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34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94CFE-DB04-9F41-9D32-8D9D095D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48" y="69940"/>
            <a:ext cx="6767369" cy="742304"/>
          </a:xfrm>
        </p:spPr>
        <p:txBody>
          <a:bodyPr/>
          <a:lstStyle/>
          <a:p>
            <a:r>
              <a:rPr lang="en-US" dirty="0"/>
              <a:t>Program Data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81E436-D323-874D-B936-E08F31F7E425}"/>
              </a:ext>
            </a:extLst>
          </p:cNvPr>
          <p:cNvGrpSpPr/>
          <p:nvPr/>
        </p:nvGrpSpPr>
        <p:grpSpPr>
          <a:xfrm>
            <a:off x="1449048" y="2337901"/>
            <a:ext cx="7479771" cy="4496582"/>
            <a:chOff x="1449048" y="2337901"/>
            <a:chExt cx="7479771" cy="4496582"/>
          </a:xfrm>
        </p:grpSpPr>
        <p:pic>
          <p:nvPicPr>
            <p:cNvPr id="21" name="Content Placeholder 5">
              <a:extLst>
                <a:ext uri="{FF2B5EF4-FFF2-40B4-BE49-F238E27FC236}">
                  <a16:creationId xmlns:a16="http://schemas.microsoft.com/office/drawing/2014/main" id="{B005997F-A933-CC47-BE8E-E83F91C7B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4" t="19482" r="3062" b="6869"/>
            <a:stretch/>
          </p:blipFill>
          <p:spPr>
            <a:xfrm>
              <a:off x="1449048" y="2337901"/>
              <a:ext cx="7479771" cy="44965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40A3CC-98DA-8341-94D3-B185FFAA8649}"/>
                </a:ext>
              </a:extLst>
            </p:cNvPr>
            <p:cNvSpPr txBox="1"/>
            <p:nvPr/>
          </p:nvSpPr>
          <p:spPr>
            <a:xfrm>
              <a:off x="3672186" y="2398485"/>
              <a:ext cx="3033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Program Diversity</a:t>
              </a:r>
            </a:p>
          </p:txBody>
        </p:sp>
      </p:grp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A592D120-A30A-7D4D-ACB6-792D94A4C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48" y="773883"/>
            <a:ext cx="4825327" cy="158050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1FA4DBB-829F-744F-A503-C2DBD4A9004F}"/>
              </a:ext>
            </a:extLst>
          </p:cNvPr>
          <p:cNvGrpSpPr/>
          <p:nvPr/>
        </p:nvGrpSpPr>
        <p:grpSpPr>
          <a:xfrm>
            <a:off x="6271970" y="193797"/>
            <a:ext cx="2710999" cy="2393219"/>
            <a:chOff x="6271970" y="193797"/>
            <a:chExt cx="2710999" cy="23932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5C44CC-BF42-C946-9AFF-3B9F9FAD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8727" y="564933"/>
              <a:ext cx="2077483" cy="202208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24FC0E-960A-8F45-81A1-FE68F799CBD4}"/>
                </a:ext>
              </a:extLst>
            </p:cNvPr>
            <p:cNvSpPr txBox="1"/>
            <p:nvPr/>
          </p:nvSpPr>
          <p:spPr>
            <a:xfrm>
              <a:off x="6271970" y="193797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2019 Employment Rate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39" y="513319"/>
            <a:ext cx="6767369" cy="91149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3215D095-BA71-BC42-9026-78F3BF5BE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8" t="19789" r="3821" b="25280"/>
          <a:stretch/>
        </p:blipFill>
        <p:spPr>
          <a:xfrm>
            <a:off x="-92203" y="1424810"/>
            <a:ext cx="9328406" cy="474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582AC-CED3-9C44-BE1F-29EA98EB19A8}"/>
              </a:ext>
            </a:extLst>
          </p:cNvPr>
          <p:cNvSpPr txBox="1"/>
          <p:nvPr/>
        </p:nvSpPr>
        <p:spPr>
          <a:xfrm>
            <a:off x="3342993" y="6150114"/>
            <a:ext cx="299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Class of 2019</a:t>
            </a:r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327</Words>
  <Application>Microsoft Macintosh PowerPoint</Application>
  <PresentationFormat>On-screen Show (4:3)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Apple Chancery</vt:lpstr>
      <vt:lpstr>Arial</vt:lpstr>
      <vt:lpstr>Calibri</vt:lpstr>
      <vt:lpstr>Calibri Light</vt:lpstr>
      <vt:lpstr>Century Gothic</vt:lpstr>
      <vt:lpstr>Wingdings</vt:lpstr>
      <vt:lpstr>Wingdings 2</vt:lpstr>
      <vt:lpstr>Academic Fall2015</vt:lpstr>
      <vt:lpstr>Program Review</vt:lpstr>
      <vt:lpstr>Programs Strengths </vt:lpstr>
      <vt:lpstr>Programs’ Actions for Improvement Identified </vt:lpstr>
      <vt:lpstr>Resources Needed </vt:lpstr>
      <vt:lpstr>Program Data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PowerPoint Template</dc:title>
  <dc:creator>Angela Su</dc:creator>
  <cp:lastModifiedBy>Kelaiah Harris</cp:lastModifiedBy>
  <cp:revision>47</cp:revision>
  <dcterms:created xsi:type="dcterms:W3CDTF">2020-10-27T05:01:25Z</dcterms:created>
  <dcterms:modified xsi:type="dcterms:W3CDTF">2020-10-29T02:18:19Z</dcterms:modified>
</cp:coreProperties>
</file>