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8"/>
  </p:notesMasterIdLst>
  <p:sldIdLst>
    <p:sldId id="256" r:id="rId2"/>
    <p:sldId id="258" r:id="rId3"/>
    <p:sldId id="259" r:id="rId4"/>
    <p:sldId id="263" r:id="rId5"/>
    <p:sldId id="262" r:id="rId6"/>
    <p:sldId id="261" r:id="rId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Ly" initials="LL" lastIdx="3" clrIdx="0">
    <p:extLst>
      <p:ext uri="{19B8F6BF-5375-455C-9EA6-DF929625EA0E}">
        <p15:presenceInfo xmlns:p15="http://schemas.microsoft.com/office/powerpoint/2012/main" userId="Lisa 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0"/>
    <p:restoredTop sz="66847" autoAdjust="0"/>
  </p:normalViewPr>
  <p:slideViewPr>
    <p:cSldViewPr snapToGrid="0" snapToObjects="1">
      <p:cViewPr varScale="1">
        <p:scale>
          <a:sx n="61" d="100"/>
          <a:sy n="61" d="100"/>
        </p:scale>
        <p:origin x="332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64B5-1C2F-184F-AB4C-BE9603F65E70}" type="datetimeFigureOut">
              <a:rPr lang="en-US" smtClean="0"/>
              <a:t>11/2/20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70335-7F80-0747-81D3-577513D90926}" type="slidenum">
              <a:rPr lang="en-US" smtClean="0"/>
              <a:t>‹#›</a:t>
            </a:fld>
            <a:endParaRPr lang="en-US"/>
          </a:p>
        </p:txBody>
      </p:sp>
    </p:spTree>
    <p:extLst>
      <p:ext uri="{BB962C8B-B14F-4D97-AF65-F5344CB8AC3E}">
        <p14:creationId xmlns:p14="http://schemas.microsoft.com/office/powerpoint/2010/main" val="36875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my name is Brenda Hanning. I am the PD for the RT Program here at FHC, I am also a proud RCP. </a:t>
            </a:r>
          </a:p>
          <a:p>
            <a:r>
              <a:rPr lang="en-US" dirty="0"/>
              <a:t>Volunteering and community service are built into our program structure. Collectively, our students volunteer over 1500 hours each year. The picture on the right shows our students at a volunteer event with Breath California. These are the graduating classes of 2021 and 2022, future essential workers. </a:t>
            </a:r>
          </a:p>
        </p:txBody>
      </p:sp>
      <p:sp>
        <p:nvSpPr>
          <p:cNvPr id="4" name="Slide Number Placeholder 3"/>
          <p:cNvSpPr>
            <a:spLocks noGrp="1"/>
          </p:cNvSpPr>
          <p:nvPr>
            <p:ph type="sldNum" sz="quarter" idx="10"/>
          </p:nvPr>
        </p:nvSpPr>
        <p:spPr/>
        <p:txBody>
          <a:bodyPr/>
          <a:lstStyle/>
          <a:p>
            <a:fld id="{E6570335-7F80-0747-81D3-577513D90926}" type="slidenum">
              <a:rPr lang="en-US" smtClean="0"/>
              <a:t>1</a:t>
            </a:fld>
            <a:endParaRPr lang="en-US"/>
          </a:p>
        </p:txBody>
      </p:sp>
    </p:spTree>
    <p:extLst>
      <p:ext uri="{BB962C8B-B14F-4D97-AF65-F5344CB8AC3E}">
        <p14:creationId xmlns:p14="http://schemas.microsoft.com/office/powerpoint/2010/main" val="1152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there was a call out for PPE and ventilators, our program transferred 10 of our ventilators to SCVM. We also registered our PPE inventory to the state and made it available if needed. </a:t>
            </a:r>
          </a:p>
          <a:p>
            <a:pPr marL="171450" indent="-171450">
              <a:buFont typeface="Arial" panose="020B0604020202020204" pitchFamily="34" charset="0"/>
              <a:buChar char="•"/>
            </a:pPr>
            <a:r>
              <a:rPr lang="en-US" dirty="0"/>
              <a:t>Pass rates are 100% on the written board exam (158% of the National average) and 95% on the clinical simulation exam (121% of the National average). </a:t>
            </a:r>
          </a:p>
          <a:p>
            <a:pPr marL="171450" indent="-171450">
              <a:buFont typeface="Arial" panose="020B0604020202020204" pitchFamily="34" charset="0"/>
              <a:buChar char="•"/>
            </a:pPr>
            <a:r>
              <a:rPr lang="en-US" dirty="0"/>
              <a:t>We provide tutoring, including one-on-one help. We work with our affiliates to tailor clinical rotations for students, we conduct review sessions, skills review sessions, and invite guest speakers to address specific topics that we cover. </a:t>
            </a:r>
          </a:p>
          <a:p>
            <a:pPr marL="171450" indent="-171450">
              <a:buFont typeface="Arial" panose="020B0604020202020204" pitchFamily="34" charset="0"/>
              <a:buChar char="•"/>
            </a:pPr>
            <a:r>
              <a:rPr lang="en-US" dirty="0"/>
              <a:t>Our students go on to be front line workers, many in our bay area hospitals. They embark on a new gratifying career and they start earning a living wage. The job placement rate for our program is over 85%. </a:t>
            </a:r>
          </a:p>
        </p:txBody>
      </p:sp>
      <p:sp>
        <p:nvSpPr>
          <p:cNvPr id="4" name="Slide Number Placeholder 3"/>
          <p:cNvSpPr>
            <a:spLocks noGrp="1"/>
          </p:cNvSpPr>
          <p:nvPr>
            <p:ph type="sldNum" sz="quarter" idx="5"/>
          </p:nvPr>
        </p:nvSpPr>
        <p:spPr/>
        <p:txBody>
          <a:bodyPr/>
          <a:lstStyle/>
          <a:p>
            <a:fld id="{E6570335-7F80-0747-81D3-577513D90926}" type="slidenum">
              <a:rPr lang="en-US" smtClean="0"/>
              <a:t>2</a:t>
            </a:fld>
            <a:endParaRPr lang="en-US"/>
          </a:p>
        </p:txBody>
      </p:sp>
    </p:spTree>
    <p:extLst>
      <p:ext uri="{BB962C8B-B14F-4D97-AF65-F5344CB8AC3E}">
        <p14:creationId xmlns:p14="http://schemas.microsoft.com/office/powerpoint/2010/main" val="99322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collaboration with ECH, we developed the IPA program to serve this new medical specialty.</a:t>
            </a:r>
          </a:p>
          <a:p>
            <a:pPr marL="171450" indent="-171450">
              <a:buFont typeface="Arial" panose="020B0604020202020204" pitchFamily="34" charset="0"/>
              <a:buChar char="•"/>
            </a:pPr>
            <a:r>
              <a:rPr lang="en-US" dirty="0"/>
              <a:t>It has attracted students from all parts of California as well as many other states. RCP’s assist Interventional Pulmonologists in performing over 40 different procedures.</a:t>
            </a:r>
          </a:p>
          <a:p>
            <a:pPr marL="171450" indent="-171450">
              <a:buFont typeface="Arial" panose="020B0604020202020204" pitchFamily="34" charset="0"/>
              <a:buChar char="•"/>
            </a:pPr>
            <a:r>
              <a:rPr lang="en-US" dirty="0"/>
              <a:t>Covid19 has created many challenges. Clinical affiliates canceled all student internships in April. Our DCE was able to secure Summer quarter clinical rotations for all students allowing them to complete double rotations and make up their missing hours. </a:t>
            </a:r>
          </a:p>
          <a:p>
            <a:pPr marL="171450" indent="-171450">
              <a:buFont typeface="Arial" panose="020B0604020202020204" pitchFamily="34" charset="0"/>
              <a:buChar char="•"/>
            </a:pPr>
            <a:r>
              <a:rPr lang="en-US" dirty="0"/>
              <a:t>Foothill facilitated the students’ clinical rotations by providing PPE for them. Our program fit tested students and provided their PPE as a condition for their rotations.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6570335-7F80-0747-81D3-577513D90926}" type="slidenum">
              <a:rPr lang="en-US" smtClean="0"/>
              <a:t>3</a:t>
            </a:fld>
            <a:endParaRPr lang="en-US"/>
          </a:p>
        </p:txBody>
      </p:sp>
    </p:spTree>
    <p:extLst>
      <p:ext uri="{BB962C8B-B14F-4D97-AF65-F5344CB8AC3E}">
        <p14:creationId xmlns:p14="http://schemas.microsoft.com/office/powerpoint/2010/main" val="289386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our program exemplifies and represents diversity. As a Latina working with my counterpart Lisa Hills, an African American we have dedicated ourselves to promoting our program and attracting students from underserved populations. Through outreach, committee work, and community collaborations we have seen the number of Latinx, and African American applicants increase. We are both committed to eliminating the achievement gap. </a:t>
            </a:r>
          </a:p>
        </p:txBody>
      </p:sp>
      <p:sp>
        <p:nvSpPr>
          <p:cNvPr id="4" name="Slide Number Placeholder 3"/>
          <p:cNvSpPr>
            <a:spLocks noGrp="1"/>
          </p:cNvSpPr>
          <p:nvPr>
            <p:ph type="sldNum" sz="quarter" idx="5"/>
          </p:nvPr>
        </p:nvSpPr>
        <p:spPr/>
        <p:txBody>
          <a:bodyPr/>
          <a:lstStyle/>
          <a:p>
            <a:fld id="{E6570335-7F80-0747-81D3-577513D90926}" type="slidenum">
              <a:rPr lang="en-US" smtClean="0"/>
              <a:t>4</a:t>
            </a:fld>
            <a:endParaRPr lang="en-US"/>
          </a:p>
        </p:txBody>
      </p:sp>
    </p:spTree>
    <p:extLst>
      <p:ext uri="{BB962C8B-B14F-4D97-AF65-F5344CB8AC3E}">
        <p14:creationId xmlns:p14="http://schemas.microsoft.com/office/powerpoint/2010/main" val="121470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Equipment is needed on an ongoing basis. </a:t>
            </a:r>
          </a:p>
          <a:p>
            <a:pPr marL="171450" indent="-171450">
              <a:buFont typeface="Arial" panose="020B0604020202020204" pitchFamily="34" charset="0"/>
              <a:buChar char="•"/>
            </a:pPr>
            <a:r>
              <a:rPr lang="en-US" dirty="0"/>
              <a:t>Software updates are needed about every two years.</a:t>
            </a:r>
          </a:p>
          <a:p>
            <a:pPr marL="171450" indent="-171450">
              <a:buFont typeface="Arial" panose="020B0604020202020204" pitchFamily="34" charset="0"/>
              <a:buChar char="•"/>
            </a:pPr>
            <a:r>
              <a:rPr lang="en-US" dirty="0"/>
              <a:t>Our program has one high-fidelity newborn mannequin and two outdated adult mannequins that are over 12 years old. Students would benefit from being able to practice on new adult and pediatric high-fidelity mannequins.</a:t>
            </a:r>
          </a:p>
          <a:p>
            <a:pPr marL="171450" indent="-171450">
              <a:buFont typeface="Arial" panose="020B0604020202020204" pitchFamily="34" charset="0"/>
              <a:buChar char="•"/>
            </a:pPr>
            <a:r>
              <a:rPr lang="en-US" dirty="0"/>
              <a:t>The program would benefit from a third FT Faculty position. </a:t>
            </a:r>
          </a:p>
          <a:p>
            <a:pPr marL="628650" lvl="1" indent="-171450">
              <a:buFont typeface="Arial" panose="020B0604020202020204" pitchFamily="34" charset="0"/>
              <a:buChar char="•"/>
            </a:pPr>
            <a:r>
              <a:rPr lang="en-US" dirty="0"/>
              <a:t>Enrollment for the new IPA program can be improved with proper marketing and outreach. </a:t>
            </a:r>
          </a:p>
          <a:p>
            <a:pPr marL="628650" lvl="1" indent="-171450">
              <a:buFont typeface="Arial" panose="020B0604020202020204" pitchFamily="34" charset="0"/>
              <a:buChar char="•"/>
            </a:pPr>
            <a:r>
              <a:rPr lang="en-US" dirty="0"/>
              <a:t>Students would benefit from the consistency of having a dedicated FT Faculty member. </a:t>
            </a:r>
          </a:p>
          <a:p>
            <a:pPr marL="628650" lvl="1" indent="-171450">
              <a:buFont typeface="Arial" panose="020B0604020202020204" pitchFamily="34" charset="0"/>
              <a:buChar char="•"/>
            </a:pPr>
            <a:r>
              <a:rPr lang="en-US" dirty="0"/>
              <a:t>Increase clinical placement opportunities through outreach and networking with Hospitals and Clinics. This in turn would allow us to increase our enrollment. </a:t>
            </a:r>
          </a:p>
          <a:p>
            <a:pPr marL="628650" lvl="1" indent="-171450">
              <a:buFont typeface="Arial" panose="020B0604020202020204" pitchFamily="34" charset="0"/>
              <a:buChar char="•"/>
            </a:pPr>
            <a:r>
              <a:rPr lang="en-US" dirty="0"/>
              <a:t>Program needs and responsibilities could better be managed. Ordering of equipment, equipment repairs, onboarding of new students (background checks, drug testing, and clinical attestations), and accreditation are just a few examples of the many program-related responsibilities that are ongoing. </a:t>
            </a:r>
          </a:p>
          <a:p>
            <a:pPr marL="171450" indent="-171450">
              <a:buFont typeface="Arial" panose="020B0604020202020204" pitchFamily="34" charset="0"/>
              <a:buChar char="•"/>
            </a:pPr>
            <a:r>
              <a:rPr lang="en-US" dirty="0"/>
              <a:t>A new updated facility that could house multiple allied health programs and a state-of-the art simulation center would provide interprofessional education which is considered the gold standard. </a:t>
            </a:r>
          </a:p>
        </p:txBody>
      </p:sp>
      <p:sp>
        <p:nvSpPr>
          <p:cNvPr id="4" name="Slide Number Placeholder 3"/>
          <p:cNvSpPr>
            <a:spLocks noGrp="1"/>
          </p:cNvSpPr>
          <p:nvPr>
            <p:ph type="sldNum" sz="quarter" idx="5"/>
          </p:nvPr>
        </p:nvSpPr>
        <p:spPr/>
        <p:txBody>
          <a:bodyPr/>
          <a:lstStyle/>
          <a:p>
            <a:fld id="{E6570335-7F80-0747-81D3-577513D90926}" type="slidenum">
              <a:rPr lang="en-US" smtClean="0"/>
              <a:t>5</a:t>
            </a:fld>
            <a:endParaRPr lang="en-US"/>
          </a:p>
        </p:txBody>
      </p:sp>
    </p:spTree>
    <p:extLst>
      <p:ext uri="{BB962C8B-B14F-4D97-AF65-F5344CB8AC3E}">
        <p14:creationId xmlns:p14="http://schemas.microsoft.com/office/powerpoint/2010/main" val="1275887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descr="PPT Main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3482975" y="6254750"/>
            <a:ext cx="5278438" cy="254000"/>
          </a:xfrm>
          <a:prstGeom prst="rect">
            <a:avLst/>
          </a:prstGeom>
          <a:noFill/>
        </p:spPr>
        <p:txBody>
          <a:bodyPr>
            <a:spAutoFit/>
          </a:bodyPr>
          <a:lstStyle/>
          <a:p>
            <a:pPr fontAlgn="auto">
              <a:spcBef>
                <a:spcPts val="0"/>
              </a:spcBef>
              <a:spcAft>
                <a:spcPts val="0"/>
              </a:spcAft>
              <a:defRPr/>
            </a:pPr>
            <a:r>
              <a:rPr lang="en-US" sz="1050" dirty="0">
                <a:ea typeface="ＭＳ Ｐゴシック" charset="-128"/>
                <a:cs typeface="ＭＳ Ｐゴシック" charset="-128"/>
              </a:rPr>
              <a:t>Foothill College, 12345 El Monte Road, Los Altos Hills, CA 94022  </a:t>
            </a:r>
            <a:r>
              <a:rPr lang="en-US" sz="1050" dirty="0">
                <a:solidFill>
                  <a:srgbClr val="990000"/>
                </a:solidFill>
                <a:ea typeface="ＭＳ Ｐゴシック" charset="-128"/>
                <a:cs typeface="ＭＳ Ｐゴシック" charset="-128"/>
              </a:rPr>
              <a:t>|</a:t>
            </a:r>
            <a:r>
              <a:rPr lang="en-US" sz="1050" dirty="0">
                <a:ea typeface="ＭＳ Ｐゴシック" charset="-128"/>
                <a:cs typeface="ＭＳ Ｐゴシック" charset="-128"/>
              </a:rPr>
              <a:t>  </a:t>
            </a:r>
            <a:r>
              <a:rPr lang="en-US" sz="1050" dirty="0" err="1">
                <a:ea typeface="ＭＳ Ｐゴシック" charset="-128"/>
                <a:cs typeface="ＭＳ Ｐゴシック" charset="-128"/>
              </a:rPr>
              <a:t>foothill.edu</a:t>
            </a:r>
            <a:endParaRPr lang="en-US" sz="1050" dirty="0">
              <a:ea typeface="ＭＳ Ｐゴシック" charset="-128"/>
              <a:cs typeface="ＭＳ Ｐゴシック" charset="-128"/>
            </a:endParaRPr>
          </a:p>
        </p:txBody>
      </p:sp>
      <p:sp>
        <p:nvSpPr>
          <p:cNvPr id="8" name="TextBox 7"/>
          <p:cNvSpPr txBox="1"/>
          <p:nvPr/>
        </p:nvSpPr>
        <p:spPr>
          <a:xfrm>
            <a:off x="187325" y="5710238"/>
            <a:ext cx="2327275" cy="885825"/>
          </a:xfrm>
          <a:prstGeom prst="rect">
            <a:avLst/>
          </a:prstGeom>
          <a:noFill/>
        </p:spPr>
        <p:txBody>
          <a:bodyPr>
            <a:spAutoFit/>
          </a:bodyPr>
          <a:lstStyle/>
          <a:p>
            <a:pPr algn="ctr" fontAlgn="auto">
              <a:spcBef>
                <a:spcPts val="0"/>
              </a:spcBef>
              <a:spcAft>
                <a:spcPts val="0"/>
              </a:spcAft>
              <a:defRPr/>
            </a:pPr>
            <a:r>
              <a:rPr lang="en-US" sz="1050" dirty="0">
                <a:solidFill>
                  <a:schemeClr val="bg1"/>
                </a:solidFill>
                <a:ea typeface="ＭＳ Ｐゴシック" charset="-128"/>
                <a:cs typeface="ＭＳ Ｐゴシック" charset="-128"/>
              </a:rPr>
              <a:t>12345 El Monte Road</a:t>
            </a:r>
          </a:p>
          <a:p>
            <a:pPr algn="ctr" fontAlgn="auto">
              <a:spcBef>
                <a:spcPts val="0"/>
              </a:spcBef>
              <a:spcAft>
                <a:spcPts val="0"/>
              </a:spcAft>
              <a:defRPr/>
            </a:pPr>
            <a:r>
              <a:rPr lang="en-US" sz="1050" dirty="0">
                <a:solidFill>
                  <a:schemeClr val="bg1"/>
                </a:solidFill>
                <a:ea typeface="ＭＳ Ｐゴシック" charset="-128"/>
                <a:cs typeface="ＭＳ Ｐゴシック" charset="-128"/>
              </a:rPr>
              <a:t>Los Altos Hills, CA 94022</a:t>
            </a:r>
          </a:p>
          <a:p>
            <a:pPr algn="ctr" fontAlgn="auto">
              <a:spcBef>
                <a:spcPts val="0"/>
              </a:spcBef>
              <a:spcAft>
                <a:spcPts val="0"/>
              </a:spcAft>
              <a:defRPr/>
            </a:pPr>
            <a:endParaRPr lang="en-US" sz="1050" dirty="0">
              <a:solidFill>
                <a:schemeClr val="bg1"/>
              </a:solidFill>
              <a:ea typeface="ＭＳ Ｐゴシック" charset="-128"/>
              <a:cs typeface="ＭＳ Ｐゴシック" charset="-128"/>
            </a:endParaRPr>
          </a:p>
          <a:p>
            <a:pPr algn="ctr" fontAlgn="auto">
              <a:spcBef>
                <a:spcPts val="0"/>
              </a:spcBef>
              <a:spcAft>
                <a:spcPts val="0"/>
              </a:spcAft>
              <a:defRPr/>
            </a:pPr>
            <a:r>
              <a:rPr lang="en-US" sz="1800" b="1" dirty="0" err="1">
                <a:solidFill>
                  <a:schemeClr val="bg1"/>
                </a:solidFill>
                <a:ea typeface="ＭＳ Ｐゴシック" charset="-128"/>
                <a:cs typeface="ＭＳ Ｐゴシック" charset="-128"/>
              </a:rPr>
              <a:t>foothill.edu</a:t>
            </a:r>
            <a:endParaRPr lang="en-US" sz="1800" b="1" dirty="0">
              <a:solidFill>
                <a:schemeClr val="bg1"/>
              </a:solidFill>
              <a:ea typeface="ＭＳ Ｐゴシック" charset="-128"/>
              <a:cs typeface="ＭＳ Ｐゴシック" charset="-128"/>
            </a:endParaRPr>
          </a:p>
        </p:txBody>
      </p:sp>
      <p:sp>
        <p:nvSpPr>
          <p:cNvPr id="2" name="Title 1"/>
          <p:cNvSpPr>
            <a:spLocks noGrp="1"/>
          </p:cNvSpPr>
          <p:nvPr>
            <p:ph type="ctrTitle"/>
          </p:nvPr>
        </p:nvSpPr>
        <p:spPr>
          <a:xfrm>
            <a:off x="3483330" y="2115163"/>
            <a:ext cx="5277693" cy="183693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800" b="1" i="0" kern="1200">
                <a:solidFill>
                  <a:schemeClr val="tx1"/>
                </a:solidFill>
                <a:latin typeface="Calibri"/>
                <a:ea typeface="+mj-ea"/>
                <a:cs typeface="Calibri"/>
              </a:defRPr>
            </a:lvl1pPr>
          </a:lstStyle>
          <a:p>
            <a:r>
              <a:rPr lang="en-US"/>
              <a:t>Click to edit Master title style</a:t>
            </a:r>
            <a:endParaRPr dirty="0"/>
          </a:p>
        </p:txBody>
      </p:sp>
      <p:sp>
        <p:nvSpPr>
          <p:cNvPr id="3" name="Subtitle 2"/>
          <p:cNvSpPr>
            <a:spLocks noGrp="1"/>
          </p:cNvSpPr>
          <p:nvPr>
            <p:ph type="subTitle" idx="1"/>
          </p:nvPr>
        </p:nvSpPr>
        <p:spPr>
          <a:xfrm>
            <a:off x="3483326" y="4245823"/>
            <a:ext cx="5277697" cy="989782"/>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b="0" i="0" kern="1200">
                <a:solidFill>
                  <a:srgbClr val="990000"/>
                </a:solidFill>
                <a:latin typeface="Calibri"/>
                <a:ea typeface="+mn-ea"/>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020" y="327026"/>
            <a:ext cx="1966910" cy="1311274"/>
          </a:xfrm>
          <a:prstGeom prst="rect">
            <a:avLst/>
          </a:prstGeom>
        </p:spPr>
      </p:pic>
    </p:spTree>
    <p:extLst>
      <p:ext uri="{BB962C8B-B14F-4D97-AF65-F5344CB8AC3E}">
        <p14:creationId xmlns:p14="http://schemas.microsoft.com/office/powerpoint/2010/main" val="161060565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1895617" y="339517"/>
            <a:ext cx="6767369" cy="1252667"/>
          </a:xfrm>
          <a:prstGeom prst="rect">
            <a:avLst/>
          </a:prstGeom>
        </p:spPr>
        <p:txBody>
          <a:bodyPr anchor="b"/>
          <a:lstStyle>
            <a:lvl1pPr>
              <a:defRPr sz="4000" b="1">
                <a:solidFill>
                  <a:srgbClr val="990000"/>
                </a:solidFill>
                <a:latin typeface="Calibri"/>
                <a:cs typeface="Calibri"/>
              </a:defRPr>
            </a:lvl1pPr>
          </a:lstStyle>
          <a:p>
            <a:r>
              <a:rPr lang="en-US"/>
              <a:t>Click to edit Master title style</a:t>
            </a:r>
            <a:endParaRPr dirty="0"/>
          </a:p>
        </p:txBody>
      </p:sp>
      <p:sp>
        <p:nvSpPr>
          <p:cNvPr id="3" name="Content Placeholder 2"/>
          <p:cNvSpPr>
            <a:spLocks noGrp="1"/>
          </p:cNvSpPr>
          <p:nvPr>
            <p:ph idx="1"/>
          </p:nvPr>
        </p:nvSpPr>
        <p:spPr>
          <a:xfrm>
            <a:off x="1895617" y="1905000"/>
            <a:ext cx="6767369" cy="4454261"/>
          </a:xfrm>
          <a:prstGeom prst="rect">
            <a:avLst/>
          </a:prstGeom>
        </p:spPr>
        <p:txBody>
          <a:bodyPr>
            <a:normAutofit/>
          </a:bodyPr>
          <a:lstStyle>
            <a:lvl1pPr marL="228600" indent="-228600">
              <a:buSzPct val="70000"/>
              <a:buFont typeface="Wingdings" charset="2"/>
              <a:buChar char="§"/>
              <a:defRPr sz="4000">
                <a:latin typeface="Calibri"/>
                <a:cs typeface="Calibri"/>
              </a:defRPr>
            </a:lvl1pPr>
            <a:lvl2pPr marL="457200" indent="-228600">
              <a:buSzPct val="70000"/>
              <a:buFont typeface="Wingdings" charset="2"/>
              <a:buChar char="§"/>
              <a:defRPr sz="3600">
                <a:latin typeface="Calibri"/>
                <a:cs typeface="Calibri"/>
              </a:defRPr>
            </a:lvl2pPr>
            <a:lvl3pPr marL="685800" indent="-228600">
              <a:buSzPct val="70000"/>
              <a:buFont typeface="Wingdings" charset="2"/>
              <a:buChar char="§"/>
              <a:defRPr sz="3600">
                <a:latin typeface="Calibri"/>
                <a:cs typeface="Calibri"/>
              </a:defRPr>
            </a:lvl3pPr>
            <a:lvl4pPr marL="914400" indent="-228600">
              <a:buSzPct val="70000"/>
              <a:buFont typeface="Wingdings" charset="2"/>
              <a:buChar char="§"/>
              <a:defRPr sz="3600">
                <a:latin typeface="Calibri"/>
                <a:cs typeface="Calibri"/>
              </a:defRPr>
            </a:lvl4pPr>
            <a:lvl5pPr marL="1143000" indent="-228600">
              <a:buSzPct val="70000"/>
              <a:buFont typeface="Wingdings" charset="2"/>
              <a:buChar char="§"/>
              <a:defRPr sz="3600">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616707598"/>
      </p:ext>
    </p:extLst>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1895617" y="1905000"/>
            <a:ext cx="3194124" cy="4208564"/>
          </a:xfrm>
          <a:prstGeom prst="rect">
            <a:avLst/>
          </a:prstGeom>
        </p:spPr>
        <p:txBody>
          <a:bodyPr>
            <a:normAutofit/>
          </a:bodyPr>
          <a:lstStyle>
            <a:lvl1pPr>
              <a:buSzPct val="70000"/>
              <a:defRPr sz="2400">
                <a:latin typeface="Calibri"/>
                <a:cs typeface="Calibri"/>
              </a:defRPr>
            </a:lvl1pPr>
            <a:lvl2pPr>
              <a:buSzPct val="70000"/>
              <a:defRPr sz="2400">
                <a:latin typeface="Calibri"/>
                <a:cs typeface="Calibri"/>
              </a:defRPr>
            </a:lvl2pPr>
            <a:lvl3pPr>
              <a:buSzPct val="70000"/>
              <a:defRPr sz="2400">
                <a:latin typeface="Calibri"/>
                <a:cs typeface="Calibri"/>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itle 1"/>
          <p:cNvSpPr>
            <a:spLocks noGrp="1"/>
          </p:cNvSpPr>
          <p:nvPr>
            <p:ph type="title"/>
          </p:nvPr>
        </p:nvSpPr>
        <p:spPr>
          <a:xfrm>
            <a:off x="1895617" y="339517"/>
            <a:ext cx="6767369" cy="1252667"/>
          </a:xfrm>
          <a:prstGeom prst="rect">
            <a:avLst/>
          </a:prstGeom>
        </p:spPr>
        <p:txBody>
          <a:bodyPr anchor="b"/>
          <a:lstStyle>
            <a:lvl1pPr>
              <a:defRPr sz="4000" b="1" i="0">
                <a:solidFill>
                  <a:srgbClr val="990000"/>
                </a:solidFill>
                <a:latin typeface="Calibri"/>
                <a:cs typeface="Calibri"/>
              </a:defRPr>
            </a:lvl1pPr>
          </a:lstStyle>
          <a:p>
            <a:r>
              <a:rPr lang="en-US"/>
              <a:t>Click to edit Master title style</a:t>
            </a:r>
            <a:endParaRPr dirty="0"/>
          </a:p>
        </p:txBody>
      </p:sp>
      <p:sp>
        <p:nvSpPr>
          <p:cNvPr id="15" name="Content Placeholder 2"/>
          <p:cNvSpPr>
            <a:spLocks noGrp="1"/>
          </p:cNvSpPr>
          <p:nvPr>
            <p:ph sz="half" idx="11"/>
          </p:nvPr>
        </p:nvSpPr>
        <p:spPr>
          <a:xfrm>
            <a:off x="5468862" y="1905000"/>
            <a:ext cx="3194124" cy="4208564"/>
          </a:xfrm>
          <a:prstGeom prst="rect">
            <a:avLst/>
          </a:prstGeom>
        </p:spPr>
        <p:txBody>
          <a:bodyPr>
            <a:normAutofit/>
          </a:bodyPr>
          <a:lstStyle>
            <a:lvl1pPr>
              <a:buSzPct val="70000"/>
              <a:defRPr sz="2400">
                <a:latin typeface="Calibri"/>
                <a:cs typeface="Calibri"/>
              </a:defRPr>
            </a:lvl1pPr>
            <a:lvl2pPr>
              <a:buSzPct val="70000"/>
              <a:defRPr sz="2400">
                <a:latin typeface="Calibri"/>
                <a:cs typeface="Calibri"/>
              </a:defRPr>
            </a:lvl2pPr>
            <a:lvl3pPr>
              <a:buSzPct val="70000"/>
              <a:defRPr sz="2400">
                <a:latin typeface="Calibri"/>
                <a:cs typeface="Calibri"/>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 Page Pic">
    <p:spTree>
      <p:nvGrpSpPr>
        <p:cNvPr id="1" name=""/>
        <p:cNvGrpSpPr/>
        <p:nvPr/>
      </p:nvGrpSpPr>
      <p:grpSpPr>
        <a:xfrm>
          <a:off x="0" y="0"/>
          <a:ext cx="0" cy="0"/>
          <a:chOff x="0" y="0"/>
          <a:chExt cx="0" cy="0"/>
        </a:xfrm>
      </p:grpSpPr>
      <p:sp>
        <p:nvSpPr>
          <p:cNvPr id="8" name="Title 1"/>
          <p:cNvSpPr>
            <a:spLocks noGrp="1"/>
          </p:cNvSpPr>
          <p:nvPr>
            <p:ph type="title"/>
          </p:nvPr>
        </p:nvSpPr>
        <p:spPr>
          <a:xfrm>
            <a:off x="1895617" y="339517"/>
            <a:ext cx="6767369" cy="1252667"/>
          </a:xfrm>
          <a:prstGeom prst="rect">
            <a:avLst/>
          </a:prstGeom>
        </p:spPr>
        <p:txBody>
          <a:bodyPr anchor="b"/>
          <a:lstStyle>
            <a:lvl1pPr>
              <a:defRPr sz="4000" b="1">
                <a:solidFill>
                  <a:srgbClr val="990000"/>
                </a:solidFill>
                <a:latin typeface="Calibri"/>
                <a:cs typeface="Calibri"/>
              </a:defRPr>
            </a:lvl1pPr>
          </a:lstStyle>
          <a:p>
            <a:r>
              <a:rPr lang="en-US"/>
              <a:t>Click to edit Master title style</a:t>
            </a:r>
            <a:endParaRPr dirty="0"/>
          </a:p>
        </p:txBody>
      </p:sp>
      <p:sp>
        <p:nvSpPr>
          <p:cNvPr id="9" name="Content Placeholder 3"/>
          <p:cNvSpPr>
            <a:spLocks noGrp="1"/>
          </p:cNvSpPr>
          <p:nvPr>
            <p:ph sz="half" idx="11"/>
          </p:nvPr>
        </p:nvSpPr>
        <p:spPr>
          <a:xfrm>
            <a:off x="1981200" y="1981200"/>
            <a:ext cx="6705600" cy="4267200"/>
          </a:xfrm>
          <a:prstGeom prst="rect">
            <a:avLst/>
          </a:prstGeom>
          <a:solidFill>
            <a:schemeClr val="bg2"/>
          </a:solidFill>
          <a:ln w="76200" cap="flat" cmpd="sng">
            <a:solidFill>
              <a:schemeClr val="bg1"/>
            </a:solidFill>
            <a:miter lim="800000"/>
          </a:ln>
          <a:effectLst>
            <a:outerShdw blurRad="85725" dir="2700000" algn="tl" rotWithShape="0">
              <a:prstClr val="black">
                <a:alpha val="40000"/>
              </a:prstClr>
            </a:outerShdw>
          </a:effectLst>
        </p:spPr>
        <p:txBody>
          <a:bodyPr>
            <a:normAutofit/>
          </a:bodyPr>
          <a:lstStyle>
            <a:lvl1pPr marL="0" indent="0">
              <a:buNone/>
              <a:defRPr sz="1600">
                <a:effectLst/>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30718468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Vertical Object Slide">
    <p:spTree>
      <p:nvGrpSpPr>
        <p:cNvPr id="1" name=""/>
        <p:cNvGrpSpPr/>
        <p:nvPr/>
      </p:nvGrpSpPr>
      <p:grpSpPr>
        <a:xfrm>
          <a:off x="0" y="0"/>
          <a:ext cx="0" cy="0"/>
          <a:chOff x="0" y="0"/>
          <a:chExt cx="0" cy="0"/>
        </a:xfrm>
      </p:grpSpPr>
      <p:sp>
        <p:nvSpPr>
          <p:cNvPr id="18" name="Content Placeholder 2"/>
          <p:cNvSpPr>
            <a:spLocks noGrp="1"/>
          </p:cNvSpPr>
          <p:nvPr>
            <p:ph sz="half" idx="10"/>
          </p:nvPr>
        </p:nvSpPr>
        <p:spPr>
          <a:xfrm>
            <a:off x="6208158" y="1981200"/>
            <a:ext cx="2454830" cy="4349626"/>
          </a:xfrm>
          <a:prstGeom prst="rect">
            <a:avLst/>
          </a:prstGeom>
        </p:spPr>
        <p:txBody>
          <a:bodyPr>
            <a:normAutofit/>
          </a:bodyPr>
          <a:lstStyle>
            <a:lvl1pPr marL="0" indent="0">
              <a:buNone/>
              <a:defRPr sz="240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Title 1"/>
          <p:cNvSpPr>
            <a:spLocks noGrp="1"/>
          </p:cNvSpPr>
          <p:nvPr>
            <p:ph type="title"/>
          </p:nvPr>
        </p:nvSpPr>
        <p:spPr>
          <a:xfrm>
            <a:off x="1895617" y="339517"/>
            <a:ext cx="6767369" cy="1252667"/>
          </a:xfrm>
          <a:prstGeom prst="rect">
            <a:avLst/>
          </a:prstGeom>
        </p:spPr>
        <p:txBody>
          <a:bodyPr anchor="b"/>
          <a:lstStyle>
            <a:lvl1pPr>
              <a:defRPr sz="4000" b="1">
                <a:solidFill>
                  <a:srgbClr val="990000"/>
                </a:solidFill>
                <a:latin typeface="Calibri"/>
                <a:cs typeface="Calibri"/>
              </a:defRPr>
            </a:lvl1pPr>
          </a:lstStyle>
          <a:p>
            <a:r>
              <a:rPr lang="en-US"/>
              <a:t>Click to edit Master title style</a:t>
            </a:r>
            <a:endParaRPr dirty="0"/>
          </a:p>
        </p:txBody>
      </p:sp>
      <p:sp>
        <p:nvSpPr>
          <p:cNvPr id="10" name="Content Placeholder 3"/>
          <p:cNvSpPr>
            <a:spLocks noGrp="1"/>
          </p:cNvSpPr>
          <p:nvPr>
            <p:ph sz="half" idx="11"/>
          </p:nvPr>
        </p:nvSpPr>
        <p:spPr>
          <a:xfrm>
            <a:off x="1981200" y="1981200"/>
            <a:ext cx="3783385" cy="4190999"/>
          </a:xfrm>
          <a:prstGeom prst="rect">
            <a:avLst/>
          </a:prstGeom>
          <a:solidFill>
            <a:schemeClr val="bg2"/>
          </a:solidFill>
          <a:ln w="76200" cap="flat" cmpd="sng">
            <a:solidFill>
              <a:schemeClr val="bg1"/>
            </a:solidFill>
            <a:miter lim="800000"/>
          </a:ln>
          <a:effectLst>
            <a:outerShdw blurRad="85725" dir="2700000" algn="tl" rotWithShape="0">
              <a:prstClr val="black">
                <a:alpha val="40000"/>
              </a:prstClr>
            </a:outerShdw>
          </a:effectLst>
        </p:spPr>
        <p:txBody>
          <a:bodyPr>
            <a:normAutofit/>
          </a:bodyPr>
          <a:lstStyle>
            <a:lvl1pPr marL="0" indent="0">
              <a:buNone/>
              <a:defRPr sz="1600">
                <a:effectLst/>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3506937135"/>
      </p:ext>
    </p:extLst>
  </p:cSld>
  <p:clrMapOvr>
    <a:masterClrMapping/>
  </p:clrMapOvr>
  <p:transition spd="med">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2009907" y="1981200"/>
            <a:ext cx="1371600" cy="1371600"/>
          </a:xfrm>
          <a:prstGeom prst="rect">
            <a:avLst/>
          </a:prstGeom>
          <a:solidFill>
            <a:schemeClr val="bg2"/>
          </a:solidFill>
          <a:ln w="76200" cap="flat" cmpd="sng">
            <a:solidFill>
              <a:schemeClr val="bg1"/>
            </a:solidFill>
            <a:miter lim="800000"/>
          </a:ln>
          <a:effectLst>
            <a:outerShdw blurRad="85725" dir="2700000" algn="tl" rotWithShape="0">
              <a:prstClr val="black">
                <a:alpha val="40000"/>
              </a:prstClr>
            </a:outerShdw>
          </a:effectLst>
        </p:spPr>
        <p:txBody>
          <a:bodyPr>
            <a:normAutofit/>
          </a:bodyPr>
          <a:lstStyle>
            <a:lvl1pPr marL="0" indent="0">
              <a:buNone/>
              <a:defRPr sz="1600">
                <a:effectLst/>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33" name="Content Placeholder 2"/>
          <p:cNvSpPr>
            <a:spLocks noGrp="1"/>
          </p:cNvSpPr>
          <p:nvPr>
            <p:ph sz="half" idx="21"/>
          </p:nvPr>
        </p:nvSpPr>
        <p:spPr>
          <a:xfrm>
            <a:off x="2009907" y="3429000"/>
            <a:ext cx="1952493" cy="303405"/>
          </a:xfrm>
          <a:prstGeom prst="rect">
            <a:avLst/>
          </a:prstGeom>
        </p:spPr>
        <p:txBody>
          <a:bodyPr>
            <a:normAutofit/>
          </a:bodyPr>
          <a:lstStyle>
            <a:lvl1pPr marL="0" indent="0">
              <a:buNone/>
              <a:defRPr sz="1400" b="1"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39" name="Content Placeholder 3"/>
          <p:cNvSpPr>
            <a:spLocks noGrp="1"/>
          </p:cNvSpPr>
          <p:nvPr>
            <p:ph sz="half" idx="27"/>
          </p:nvPr>
        </p:nvSpPr>
        <p:spPr>
          <a:xfrm>
            <a:off x="4372107" y="1981200"/>
            <a:ext cx="1371600" cy="1371600"/>
          </a:xfrm>
          <a:prstGeom prst="rect">
            <a:avLst/>
          </a:prstGeom>
          <a:solidFill>
            <a:schemeClr val="bg2"/>
          </a:solidFill>
          <a:ln w="76200" cap="flat" cmpd="sng">
            <a:solidFill>
              <a:schemeClr val="bg1"/>
            </a:solidFill>
            <a:miter lim="800000"/>
          </a:ln>
          <a:effectLst>
            <a:outerShdw blurRad="85725" dir="2700000" algn="tl" rotWithShape="0">
              <a:prstClr val="black">
                <a:alpha val="40000"/>
              </a:prstClr>
            </a:outerShdw>
          </a:effectLst>
        </p:spPr>
        <p:txBody>
          <a:bodyPr>
            <a:normAutofit/>
          </a:bodyPr>
          <a:lstStyle>
            <a:lvl1pPr marL="0" indent="0">
              <a:buNone/>
              <a:defRPr sz="1600">
                <a:effectLst/>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0" name="Content Placeholder 3"/>
          <p:cNvSpPr>
            <a:spLocks noGrp="1"/>
          </p:cNvSpPr>
          <p:nvPr>
            <p:ph sz="half" idx="28"/>
          </p:nvPr>
        </p:nvSpPr>
        <p:spPr>
          <a:xfrm>
            <a:off x="6734307" y="1981200"/>
            <a:ext cx="1371600" cy="1371600"/>
          </a:xfrm>
          <a:prstGeom prst="rect">
            <a:avLst/>
          </a:prstGeom>
          <a:solidFill>
            <a:srgbClr val="CCCCCC"/>
          </a:solidFill>
          <a:ln w="76200" cap="flat" cmpd="sng">
            <a:solidFill>
              <a:schemeClr val="bg1"/>
            </a:solidFill>
            <a:miter lim="800000"/>
          </a:ln>
          <a:effectLst>
            <a:outerShdw blurRad="85725" dir="2700000" algn="tl" rotWithShape="0">
              <a:prstClr val="black">
                <a:alpha val="40000"/>
              </a:prstClr>
            </a:outerShdw>
          </a:effectLst>
        </p:spPr>
        <p:txBody>
          <a:bodyPr>
            <a:normAutofit/>
          </a:bodyPr>
          <a:lstStyle>
            <a:lvl1pPr marL="0" indent="0">
              <a:buNone/>
              <a:defRPr sz="1600">
                <a:effectLst/>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4" name="Content Placeholder 2"/>
          <p:cNvSpPr>
            <a:spLocks noGrp="1"/>
          </p:cNvSpPr>
          <p:nvPr>
            <p:ph sz="half" idx="32"/>
          </p:nvPr>
        </p:nvSpPr>
        <p:spPr>
          <a:xfrm>
            <a:off x="2009907" y="3658930"/>
            <a:ext cx="1952493" cy="303405"/>
          </a:xfrm>
          <a:prstGeom prst="rect">
            <a:avLst/>
          </a:prstGeom>
        </p:spPr>
        <p:txBody>
          <a:bodyPr>
            <a:normAutofit/>
          </a:bodyPr>
          <a:lstStyle>
            <a:lvl1pPr marL="0" indent="0">
              <a:buNone/>
              <a:defRPr sz="1200" b="0"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5" name="Content Placeholder 2"/>
          <p:cNvSpPr>
            <a:spLocks noGrp="1"/>
          </p:cNvSpPr>
          <p:nvPr>
            <p:ph sz="half" idx="33"/>
          </p:nvPr>
        </p:nvSpPr>
        <p:spPr>
          <a:xfrm>
            <a:off x="4343400" y="3429000"/>
            <a:ext cx="1952493" cy="303405"/>
          </a:xfrm>
          <a:prstGeom prst="rect">
            <a:avLst/>
          </a:prstGeom>
        </p:spPr>
        <p:txBody>
          <a:bodyPr>
            <a:normAutofit/>
          </a:bodyPr>
          <a:lstStyle>
            <a:lvl1pPr marL="0" indent="0">
              <a:buNone/>
              <a:defRPr sz="1400" b="1"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6" name="Content Placeholder 2"/>
          <p:cNvSpPr>
            <a:spLocks noGrp="1"/>
          </p:cNvSpPr>
          <p:nvPr>
            <p:ph sz="half" idx="34"/>
          </p:nvPr>
        </p:nvSpPr>
        <p:spPr>
          <a:xfrm>
            <a:off x="4343400" y="3658930"/>
            <a:ext cx="1952493" cy="303405"/>
          </a:xfrm>
          <a:prstGeom prst="rect">
            <a:avLst/>
          </a:prstGeom>
        </p:spPr>
        <p:txBody>
          <a:bodyPr>
            <a:normAutofit/>
          </a:bodyPr>
          <a:lstStyle>
            <a:lvl1pPr marL="0" indent="0">
              <a:buNone/>
              <a:defRPr sz="1200" b="0"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7" name="Content Placeholder 2"/>
          <p:cNvSpPr>
            <a:spLocks noGrp="1"/>
          </p:cNvSpPr>
          <p:nvPr>
            <p:ph sz="half" idx="35"/>
          </p:nvPr>
        </p:nvSpPr>
        <p:spPr>
          <a:xfrm>
            <a:off x="6734307" y="3429000"/>
            <a:ext cx="1952493" cy="303405"/>
          </a:xfrm>
          <a:prstGeom prst="rect">
            <a:avLst/>
          </a:prstGeom>
        </p:spPr>
        <p:txBody>
          <a:bodyPr>
            <a:normAutofit/>
          </a:bodyPr>
          <a:lstStyle>
            <a:lvl1pPr marL="0" indent="0">
              <a:buNone/>
              <a:defRPr sz="1400" b="1"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8" name="Content Placeholder 2"/>
          <p:cNvSpPr>
            <a:spLocks noGrp="1"/>
          </p:cNvSpPr>
          <p:nvPr>
            <p:ph sz="half" idx="36"/>
          </p:nvPr>
        </p:nvSpPr>
        <p:spPr>
          <a:xfrm>
            <a:off x="6734307" y="3658930"/>
            <a:ext cx="1952493" cy="303405"/>
          </a:xfrm>
          <a:prstGeom prst="rect">
            <a:avLst/>
          </a:prstGeom>
        </p:spPr>
        <p:txBody>
          <a:bodyPr>
            <a:normAutofit/>
          </a:bodyPr>
          <a:lstStyle>
            <a:lvl1pPr marL="0" indent="0">
              <a:buNone/>
              <a:defRPr sz="1200" b="0"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5" name="Content Placeholder 3"/>
          <p:cNvSpPr>
            <a:spLocks noGrp="1"/>
          </p:cNvSpPr>
          <p:nvPr>
            <p:ph sz="half" idx="37"/>
          </p:nvPr>
        </p:nvSpPr>
        <p:spPr>
          <a:xfrm>
            <a:off x="2009907" y="4191000"/>
            <a:ext cx="1371600" cy="1371600"/>
          </a:xfrm>
          <a:prstGeom prst="rect">
            <a:avLst/>
          </a:prstGeom>
          <a:solidFill>
            <a:srgbClr val="CCCCCC"/>
          </a:solidFill>
          <a:ln w="76200" cap="flat" cmpd="sng">
            <a:solidFill>
              <a:schemeClr val="bg1"/>
            </a:solidFill>
            <a:miter lim="800000"/>
          </a:ln>
          <a:effectLst>
            <a:outerShdw blurRad="85725" dir="2700000" algn="tl" rotWithShape="0">
              <a:prstClr val="black">
                <a:alpha val="40000"/>
              </a:prstClr>
            </a:outerShdw>
          </a:effectLst>
        </p:spPr>
        <p:txBody>
          <a:bodyPr>
            <a:normAutofit/>
          </a:bodyPr>
          <a:lstStyle>
            <a:lvl1pPr marL="0" indent="0">
              <a:buNone/>
              <a:defRPr sz="1600">
                <a:effectLst/>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6" name="Content Placeholder 2"/>
          <p:cNvSpPr>
            <a:spLocks noGrp="1"/>
          </p:cNvSpPr>
          <p:nvPr>
            <p:ph sz="half" idx="38"/>
          </p:nvPr>
        </p:nvSpPr>
        <p:spPr>
          <a:xfrm>
            <a:off x="2009907" y="5715065"/>
            <a:ext cx="1952493" cy="303405"/>
          </a:xfrm>
          <a:prstGeom prst="rect">
            <a:avLst/>
          </a:prstGeom>
        </p:spPr>
        <p:txBody>
          <a:bodyPr>
            <a:normAutofit/>
          </a:bodyPr>
          <a:lstStyle>
            <a:lvl1pPr marL="0" indent="0">
              <a:buNone/>
              <a:defRPr sz="1400" b="1"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7" name="Content Placeholder 3"/>
          <p:cNvSpPr>
            <a:spLocks noGrp="1"/>
          </p:cNvSpPr>
          <p:nvPr>
            <p:ph sz="half" idx="39"/>
          </p:nvPr>
        </p:nvSpPr>
        <p:spPr>
          <a:xfrm>
            <a:off x="4343400" y="4191000"/>
            <a:ext cx="1371600" cy="1371600"/>
          </a:xfrm>
          <a:prstGeom prst="rect">
            <a:avLst/>
          </a:prstGeom>
          <a:solidFill>
            <a:srgbClr val="CCCCCC"/>
          </a:solidFill>
          <a:ln w="76200" cap="flat" cmpd="sng">
            <a:solidFill>
              <a:schemeClr val="bg1"/>
            </a:solidFill>
            <a:miter lim="800000"/>
          </a:ln>
          <a:effectLst>
            <a:outerShdw blurRad="85725" dir="2700000" algn="tl" rotWithShape="0">
              <a:prstClr val="black">
                <a:alpha val="40000"/>
              </a:prstClr>
            </a:outerShdw>
          </a:effectLst>
        </p:spPr>
        <p:txBody>
          <a:bodyPr>
            <a:normAutofit/>
          </a:bodyPr>
          <a:lstStyle>
            <a:lvl1pPr marL="0" indent="0">
              <a:buNone/>
              <a:defRPr sz="1600">
                <a:effectLst/>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8" name="Content Placeholder 3"/>
          <p:cNvSpPr>
            <a:spLocks noGrp="1"/>
          </p:cNvSpPr>
          <p:nvPr>
            <p:ph sz="half" idx="40"/>
          </p:nvPr>
        </p:nvSpPr>
        <p:spPr>
          <a:xfrm>
            <a:off x="6734307" y="4191000"/>
            <a:ext cx="1371600" cy="1371600"/>
          </a:xfrm>
          <a:prstGeom prst="rect">
            <a:avLst/>
          </a:prstGeom>
          <a:solidFill>
            <a:srgbClr val="CCCCCC"/>
          </a:solidFill>
          <a:ln w="76200" cap="flat" cmpd="sng">
            <a:solidFill>
              <a:schemeClr val="bg1"/>
            </a:solidFill>
            <a:miter lim="800000"/>
          </a:ln>
          <a:effectLst>
            <a:outerShdw blurRad="85725" dir="2700000" algn="tl" rotWithShape="0">
              <a:prstClr val="black">
                <a:alpha val="40000"/>
              </a:prstClr>
            </a:outerShdw>
          </a:effectLst>
        </p:spPr>
        <p:txBody>
          <a:bodyPr>
            <a:normAutofit/>
          </a:bodyPr>
          <a:lstStyle>
            <a:lvl1pPr marL="0" indent="0">
              <a:buNone/>
              <a:defRPr sz="1600">
                <a:effectLst/>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9" name="Content Placeholder 2"/>
          <p:cNvSpPr>
            <a:spLocks noGrp="1"/>
          </p:cNvSpPr>
          <p:nvPr>
            <p:ph sz="half" idx="41"/>
          </p:nvPr>
        </p:nvSpPr>
        <p:spPr>
          <a:xfrm>
            <a:off x="2009907" y="5944995"/>
            <a:ext cx="1952493" cy="303405"/>
          </a:xfrm>
          <a:prstGeom prst="rect">
            <a:avLst/>
          </a:prstGeom>
        </p:spPr>
        <p:txBody>
          <a:bodyPr>
            <a:normAutofit/>
          </a:bodyPr>
          <a:lstStyle>
            <a:lvl1pPr marL="0" indent="0">
              <a:buNone/>
              <a:defRPr sz="1200" b="0"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0" name="Content Placeholder 2"/>
          <p:cNvSpPr>
            <a:spLocks noGrp="1"/>
          </p:cNvSpPr>
          <p:nvPr>
            <p:ph sz="half" idx="42"/>
          </p:nvPr>
        </p:nvSpPr>
        <p:spPr>
          <a:xfrm>
            <a:off x="4343400" y="5715065"/>
            <a:ext cx="1952493" cy="303405"/>
          </a:xfrm>
          <a:prstGeom prst="rect">
            <a:avLst/>
          </a:prstGeom>
        </p:spPr>
        <p:txBody>
          <a:bodyPr>
            <a:normAutofit/>
          </a:bodyPr>
          <a:lstStyle>
            <a:lvl1pPr marL="0" indent="0">
              <a:buNone/>
              <a:defRPr sz="1400" b="1"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1" name="Content Placeholder 2"/>
          <p:cNvSpPr>
            <a:spLocks noGrp="1"/>
          </p:cNvSpPr>
          <p:nvPr>
            <p:ph sz="half" idx="43"/>
          </p:nvPr>
        </p:nvSpPr>
        <p:spPr>
          <a:xfrm>
            <a:off x="4343400" y="5944995"/>
            <a:ext cx="1952493" cy="303405"/>
          </a:xfrm>
          <a:prstGeom prst="rect">
            <a:avLst/>
          </a:prstGeom>
        </p:spPr>
        <p:txBody>
          <a:bodyPr>
            <a:normAutofit/>
          </a:bodyPr>
          <a:lstStyle>
            <a:lvl1pPr marL="0" indent="0">
              <a:buNone/>
              <a:defRPr sz="1200" b="0"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2" name="Content Placeholder 2"/>
          <p:cNvSpPr>
            <a:spLocks noGrp="1"/>
          </p:cNvSpPr>
          <p:nvPr>
            <p:ph sz="half" idx="44"/>
          </p:nvPr>
        </p:nvSpPr>
        <p:spPr>
          <a:xfrm>
            <a:off x="6734307" y="5715065"/>
            <a:ext cx="1952493" cy="303405"/>
          </a:xfrm>
          <a:prstGeom prst="rect">
            <a:avLst/>
          </a:prstGeom>
        </p:spPr>
        <p:txBody>
          <a:bodyPr>
            <a:normAutofit/>
          </a:bodyPr>
          <a:lstStyle>
            <a:lvl1pPr marL="0" indent="0">
              <a:buNone/>
              <a:defRPr sz="1400" b="1"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3" name="Content Placeholder 2"/>
          <p:cNvSpPr>
            <a:spLocks noGrp="1"/>
          </p:cNvSpPr>
          <p:nvPr>
            <p:ph sz="half" idx="45"/>
          </p:nvPr>
        </p:nvSpPr>
        <p:spPr>
          <a:xfrm>
            <a:off x="6734307" y="5944995"/>
            <a:ext cx="1952493" cy="303405"/>
          </a:xfrm>
          <a:prstGeom prst="rect">
            <a:avLst/>
          </a:prstGeom>
        </p:spPr>
        <p:txBody>
          <a:bodyPr>
            <a:normAutofit/>
          </a:bodyPr>
          <a:lstStyle>
            <a:lvl1pPr marL="0" indent="0">
              <a:buNone/>
              <a:defRPr sz="1200" b="0" i="0" baseline="0">
                <a:latin typeface="Calibri"/>
                <a:cs typeface="Calibri"/>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21" name="Title 1"/>
          <p:cNvSpPr>
            <a:spLocks noGrp="1"/>
          </p:cNvSpPr>
          <p:nvPr>
            <p:ph type="title"/>
          </p:nvPr>
        </p:nvSpPr>
        <p:spPr>
          <a:xfrm>
            <a:off x="1895617" y="339517"/>
            <a:ext cx="6767369" cy="1252667"/>
          </a:xfrm>
          <a:prstGeom prst="rect">
            <a:avLst/>
          </a:prstGeom>
        </p:spPr>
        <p:txBody>
          <a:bodyPr anchor="b"/>
          <a:lstStyle>
            <a:lvl1pPr>
              <a:defRPr sz="4000" b="1">
                <a:solidFill>
                  <a:srgbClr val="990000"/>
                </a:solidFill>
                <a:latin typeface="Calibri"/>
                <a:cs typeface="Calibri"/>
              </a:defRPr>
            </a:lvl1pPr>
          </a:lstStyle>
          <a:p>
            <a:r>
              <a:rPr lang="en-US"/>
              <a:t>Click to edit Master title style</a:t>
            </a:r>
            <a:endParaRPr dirty="0"/>
          </a:p>
        </p:txBody>
      </p:sp>
    </p:spTree>
    <p:extLst>
      <p:ext uri="{BB962C8B-B14F-4D97-AF65-F5344CB8AC3E}">
        <p14:creationId xmlns:p14="http://schemas.microsoft.com/office/powerpoint/2010/main" val="1444167888"/>
      </p:ext>
    </p:extLst>
  </p:cSld>
  <p:clrMapOvr>
    <a:masterClrMapping/>
  </p:clrMapOvr>
  <p:transition spd="med">
    <p:fade/>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924192" y="1253917"/>
            <a:ext cx="6767369" cy="1252667"/>
          </a:xfrm>
          <a:prstGeom prst="rect">
            <a:avLst/>
          </a:prstGeom>
        </p:spPr>
        <p:txBody>
          <a:bodyPr anchor="b"/>
          <a:lstStyle>
            <a:lvl1pPr algn="ctr">
              <a:defRPr sz="6000" b="1">
                <a:solidFill>
                  <a:srgbClr val="990000"/>
                </a:solidFill>
                <a:latin typeface="Calibri"/>
                <a:cs typeface="Calibri"/>
              </a:defRPr>
            </a:lvl1pPr>
          </a:lstStyle>
          <a:p>
            <a:r>
              <a:rPr lang="en-US" dirty="0"/>
              <a:t>Thank you!</a:t>
            </a:r>
            <a:endParaRPr dirty="0"/>
          </a:p>
        </p:txBody>
      </p:sp>
      <p:sp>
        <p:nvSpPr>
          <p:cNvPr id="18" name="Text Placeholder 17"/>
          <p:cNvSpPr>
            <a:spLocks noGrp="1"/>
          </p:cNvSpPr>
          <p:nvPr>
            <p:ph type="body" sz="quarter" idx="10" hasCustomPrompt="1"/>
          </p:nvPr>
        </p:nvSpPr>
        <p:spPr>
          <a:xfrm>
            <a:off x="3779838" y="3278982"/>
            <a:ext cx="3292475" cy="2457450"/>
          </a:xfrm>
          <a:prstGeom prst="rect">
            <a:avLst/>
          </a:prstGeo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Present Name</a:t>
            </a:r>
          </a:p>
          <a:p>
            <a:pPr lvl="0"/>
            <a:r>
              <a:rPr lang="en-US" dirty="0"/>
              <a:t>Title</a:t>
            </a:r>
          </a:p>
          <a:p>
            <a:pPr lvl="0"/>
            <a:r>
              <a:rPr lang="en-US" dirty="0" err="1"/>
              <a:t>email@foothill.edu</a:t>
            </a:r>
            <a:endParaRPr lang="en-US" dirty="0"/>
          </a:p>
          <a:p>
            <a:pPr lvl="0"/>
            <a:r>
              <a:rPr lang="en-US" dirty="0"/>
              <a:t>650.949.0000</a:t>
            </a:r>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PPT Main Slide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txBox="1">
            <a:spLocks/>
          </p:cNvSpPr>
          <p:nvPr/>
        </p:nvSpPr>
        <p:spPr>
          <a:xfrm>
            <a:off x="0" y="6207125"/>
            <a:ext cx="1355725" cy="650875"/>
          </a:xfrm>
          <a:prstGeom prst="rect">
            <a:avLst/>
          </a:prstGeom>
        </p:spPr>
        <p:txBody>
          <a:bodyPr/>
          <a:lstStyle>
            <a:lvl1pPr algn="l" defTabSz="914400" rtl="0" eaLnBrk="1" latinLnBrk="0" hangingPunct="1">
              <a:spcBef>
                <a:spcPct val="0"/>
              </a:spcBef>
              <a:buNone/>
              <a:defRPr sz="3600" kern="1200">
                <a:solidFill>
                  <a:schemeClr val="bg1">
                    <a:lumMod val="85000"/>
                  </a:schemeClr>
                </a:solidFill>
                <a:latin typeface="+mj-lt"/>
                <a:ea typeface="+mj-ea"/>
                <a:cs typeface="+mj-cs"/>
              </a:defRPr>
            </a:lvl1pPr>
          </a:lstStyle>
          <a:p>
            <a:pPr algn="ctr">
              <a:defRPr/>
            </a:pPr>
            <a:fld id="{14B85080-08A8-A944-86B4-124385FB3F20}" type="slidenum">
              <a:rPr lang="en-US" sz="2400" b="0" i="0" smtClean="0">
                <a:latin typeface="Calibri Light"/>
                <a:cs typeface="Calibri Light"/>
              </a:rPr>
              <a:pPr algn="ctr">
                <a:defRPr/>
              </a:pPr>
              <a:t>‹#›</a:t>
            </a:fld>
            <a:endParaRPr lang="en-US" sz="2400" b="0" i="0" dirty="0">
              <a:latin typeface="Calibri Light"/>
              <a:cs typeface="Calibri Light"/>
            </a:endParaRPr>
          </a:p>
        </p:txBody>
      </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1365" y="203201"/>
            <a:ext cx="1092994" cy="728663"/>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27" r:id="rId4"/>
    <p:sldLayoutId id="2147486528" r:id="rId5"/>
    <p:sldLayoutId id="2147486529" r:id="rId6"/>
    <p:sldLayoutId id="2147486531" r:id="rId7"/>
  </p:sldLayoutIdLst>
  <p:transition spd="med">
    <p:fade/>
  </p:transition>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330" y="2133600"/>
            <a:ext cx="5277693" cy="2517742"/>
          </a:xfrm>
        </p:spPr>
        <p:txBody>
          <a:bodyPr>
            <a:normAutofit fontScale="90000"/>
          </a:bodyPr>
          <a:lstStyle/>
          <a:p>
            <a:r>
              <a:rPr lang="en-US" dirty="0"/>
              <a:t>Program Review Respiratory Therapy Program</a:t>
            </a:r>
            <a:br>
              <a:rPr lang="en-US" dirty="0"/>
            </a:br>
            <a:r>
              <a:rPr lang="en-US" sz="2000" dirty="0"/>
              <a:t>Brenda Hanning, Program Director</a:t>
            </a:r>
          </a:p>
        </p:txBody>
      </p:sp>
      <p:sp>
        <p:nvSpPr>
          <p:cNvPr id="3" name="Subtitle 2"/>
          <p:cNvSpPr>
            <a:spLocks noGrp="1"/>
          </p:cNvSpPr>
          <p:nvPr>
            <p:ph type="subTitle" idx="1"/>
          </p:nvPr>
        </p:nvSpPr>
        <p:spPr>
          <a:xfrm>
            <a:off x="3446870" y="5235605"/>
            <a:ext cx="5277697" cy="989782"/>
          </a:xfrm>
        </p:spPr>
        <p:txBody>
          <a:bodyPr/>
          <a:lstStyle/>
          <a:p>
            <a:r>
              <a:rPr lang="en-US" dirty="0"/>
              <a:t>Integrated Planning &amp; Budget Taskforce</a:t>
            </a:r>
          </a:p>
        </p:txBody>
      </p:sp>
      <p:pic>
        <p:nvPicPr>
          <p:cNvPr id="5" name="Picture 4" descr="A group of people standing in front of a crowd posing for the camera&#10;&#10;Description automatically generated">
            <a:extLst>
              <a:ext uri="{FF2B5EF4-FFF2-40B4-BE49-F238E27FC236}">
                <a16:creationId xmlns:a16="http://schemas.microsoft.com/office/drawing/2014/main" id="{E0AAD7D8-22F3-43A2-8603-652ED52E143E}"/>
              </a:ext>
            </a:extLst>
          </p:cNvPr>
          <p:cNvPicPr>
            <a:picLocks noChangeAspect="1"/>
          </p:cNvPicPr>
          <p:nvPr/>
        </p:nvPicPr>
        <p:blipFill>
          <a:blip r:embed="rId3"/>
          <a:stretch>
            <a:fillRect/>
          </a:stretch>
        </p:blipFill>
        <p:spPr>
          <a:xfrm>
            <a:off x="6339840" y="137773"/>
            <a:ext cx="2636520" cy="1836932"/>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E515E59E-664F-4E95-88F5-20F2F1A3EAD9}"/>
              </a:ext>
            </a:extLst>
          </p:cNvPr>
          <p:cNvPicPr>
            <a:picLocks noChangeAspect="1"/>
          </p:cNvPicPr>
          <p:nvPr/>
        </p:nvPicPr>
        <p:blipFill>
          <a:blip r:embed="rId4"/>
          <a:stretch>
            <a:fillRect/>
          </a:stretch>
        </p:blipFill>
        <p:spPr>
          <a:xfrm>
            <a:off x="3483326" y="127868"/>
            <a:ext cx="2602393" cy="1765250"/>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276" y="142295"/>
            <a:ext cx="6767369" cy="709354"/>
          </a:xfrm>
        </p:spPr>
        <p:txBody>
          <a:bodyPr/>
          <a:lstStyle/>
          <a:p>
            <a:r>
              <a:rPr lang="en-US" dirty="0"/>
              <a:t>Programs Strengths </a:t>
            </a:r>
          </a:p>
        </p:txBody>
      </p:sp>
      <p:sp>
        <p:nvSpPr>
          <p:cNvPr id="5" name="Content Placeholder 4">
            <a:extLst>
              <a:ext uri="{FF2B5EF4-FFF2-40B4-BE49-F238E27FC236}">
                <a16:creationId xmlns:a16="http://schemas.microsoft.com/office/drawing/2014/main" id="{676B54F8-8E7F-304D-A890-B815BF8462B2}"/>
              </a:ext>
            </a:extLst>
          </p:cNvPr>
          <p:cNvSpPr>
            <a:spLocks noGrp="1"/>
          </p:cNvSpPr>
          <p:nvPr>
            <p:ph idx="1"/>
          </p:nvPr>
        </p:nvSpPr>
        <p:spPr>
          <a:xfrm>
            <a:off x="1590817" y="963706"/>
            <a:ext cx="7266312" cy="5419165"/>
          </a:xfrm>
        </p:spPr>
        <p:txBody>
          <a:bodyPr>
            <a:normAutofit fontScale="92500"/>
          </a:bodyPr>
          <a:lstStyle/>
          <a:p>
            <a:pPr marL="0" indent="0">
              <a:buNone/>
            </a:pPr>
            <a:endParaRPr lang="en-US" sz="2400" dirty="0"/>
          </a:p>
          <a:p>
            <a:r>
              <a:rPr lang="en-US" sz="2400" dirty="0"/>
              <a:t>We are the oldest community college-based respiratory therapy program.  We have been serving our neighboring communities for over 50 years. </a:t>
            </a:r>
          </a:p>
          <a:p>
            <a:r>
              <a:rPr lang="en-US" sz="2400" dirty="0"/>
              <a:t>Our National Board exams pass rates are 100% and 95%. The overall attrition rate is less than 10%. </a:t>
            </a:r>
          </a:p>
          <a:p>
            <a:r>
              <a:rPr lang="en-US" sz="2400" dirty="0"/>
              <a:t>We are committed to ensure that each student succeeds, providing support as needed. </a:t>
            </a:r>
          </a:p>
          <a:p>
            <a:r>
              <a:rPr lang="en-US" sz="2400" dirty="0"/>
              <a:t>All students succeed at 94% or greater regardless of their demographic group.</a:t>
            </a:r>
          </a:p>
          <a:p>
            <a:r>
              <a:rPr lang="en-US" sz="2400" dirty="0"/>
              <a:t>Labor market data shows a growing need for respiratory therapists due in part to the ageing population. </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F98FAC-89BC-3842-B4E0-EA39B26ADBD8}"/>
              </a:ext>
            </a:extLst>
          </p:cNvPr>
          <p:cNvSpPr>
            <a:spLocks noGrp="1"/>
          </p:cNvSpPr>
          <p:nvPr>
            <p:ph type="title"/>
          </p:nvPr>
        </p:nvSpPr>
        <p:spPr>
          <a:xfrm>
            <a:off x="1362633" y="259976"/>
            <a:ext cx="7888942" cy="842682"/>
          </a:xfrm>
        </p:spPr>
        <p:txBody>
          <a:bodyPr/>
          <a:lstStyle/>
          <a:p>
            <a:pPr algn="ctr"/>
            <a:r>
              <a:rPr lang="en-US" sz="3200" dirty="0"/>
              <a:t>Programs’ Actions for Improvement Identified </a:t>
            </a:r>
          </a:p>
        </p:txBody>
      </p:sp>
      <p:sp>
        <p:nvSpPr>
          <p:cNvPr id="6" name="Content Placeholder 5">
            <a:extLst>
              <a:ext uri="{FF2B5EF4-FFF2-40B4-BE49-F238E27FC236}">
                <a16:creationId xmlns:a16="http://schemas.microsoft.com/office/drawing/2014/main" id="{5D4A8B1B-2893-B44D-92D0-09D26418A8FB}"/>
              </a:ext>
            </a:extLst>
          </p:cNvPr>
          <p:cNvSpPr>
            <a:spLocks noGrp="1"/>
          </p:cNvSpPr>
          <p:nvPr>
            <p:ph idx="1"/>
          </p:nvPr>
        </p:nvSpPr>
        <p:spPr>
          <a:xfrm>
            <a:off x="1524001" y="1326777"/>
            <a:ext cx="7138986" cy="5400037"/>
          </a:xfrm>
        </p:spPr>
        <p:txBody>
          <a:bodyPr>
            <a:normAutofit/>
          </a:bodyPr>
          <a:lstStyle/>
          <a:p>
            <a:r>
              <a:rPr lang="en-US" sz="2400" dirty="0"/>
              <a:t>Our new Interventional Pulmonology Assistant Certificate is the first of its kind. The Certificate Program will be featured and presented nationally at the American Association For Respiratory Care’s yearly convention in December. We believe there is great potential for growth with this new program. </a:t>
            </a:r>
          </a:p>
          <a:p>
            <a:r>
              <a:rPr lang="en-US" sz="2400" dirty="0"/>
              <a:t>We continue to work towards expanding our clinical internships. This year we expanded clinical placement in three Hospitals and acquired a new clinical affiliate. </a:t>
            </a:r>
          </a:p>
          <a:p>
            <a:r>
              <a:rPr lang="en-US" sz="2400" dirty="0"/>
              <a:t>Gaining clinical placement positions will allow us to increase enrollment.</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7DD1D657-0A3F-4CE6-94B6-2E5FEF4E4414}"/>
              </a:ext>
            </a:extLst>
          </p:cNvPr>
          <p:cNvGraphicFramePr>
            <a:graphicFrameLocks noGrp="1"/>
          </p:cNvGraphicFramePr>
          <p:nvPr>
            <p:ph sz="half" idx="10"/>
            <p:extLst>
              <p:ext uri="{D42A27DB-BD31-4B8C-83A1-F6EECF244321}">
                <p14:modId xmlns:p14="http://schemas.microsoft.com/office/powerpoint/2010/main" val="241672938"/>
              </p:ext>
            </p:extLst>
          </p:nvPr>
        </p:nvGraphicFramePr>
        <p:xfrm>
          <a:off x="1559859" y="1349189"/>
          <a:ext cx="6938680" cy="4084320"/>
        </p:xfrm>
        <a:graphic>
          <a:graphicData uri="http://schemas.openxmlformats.org/drawingml/2006/table">
            <a:tbl>
              <a:tblPr firstRow="1" bandRow="1">
                <a:tableStyleId>{5C22544A-7EE6-4342-B048-85BDC9FD1C3A}</a:tableStyleId>
              </a:tblPr>
              <a:tblGrid>
                <a:gridCol w="978545">
                  <a:extLst>
                    <a:ext uri="{9D8B030D-6E8A-4147-A177-3AD203B41FA5}">
                      <a16:colId xmlns:a16="http://schemas.microsoft.com/office/drawing/2014/main" val="4264493455"/>
                    </a:ext>
                  </a:extLst>
                </a:gridCol>
                <a:gridCol w="884524">
                  <a:extLst>
                    <a:ext uri="{9D8B030D-6E8A-4147-A177-3AD203B41FA5}">
                      <a16:colId xmlns:a16="http://schemas.microsoft.com/office/drawing/2014/main" val="2123818595"/>
                    </a:ext>
                  </a:extLst>
                </a:gridCol>
                <a:gridCol w="983756">
                  <a:extLst>
                    <a:ext uri="{9D8B030D-6E8A-4147-A177-3AD203B41FA5}">
                      <a16:colId xmlns:a16="http://schemas.microsoft.com/office/drawing/2014/main" val="3001132605"/>
                    </a:ext>
                  </a:extLst>
                </a:gridCol>
                <a:gridCol w="1097814">
                  <a:extLst>
                    <a:ext uri="{9D8B030D-6E8A-4147-A177-3AD203B41FA5}">
                      <a16:colId xmlns:a16="http://schemas.microsoft.com/office/drawing/2014/main" val="118212583"/>
                    </a:ext>
                  </a:extLst>
                </a:gridCol>
                <a:gridCol w="1101479">
                  <a:extLst>
                    <a:ext uri="{9D8B030D-6E8A-4147-A177-3AD203B41FA5}">
                      <a16:colId xmlns:a16="http://schemas.microsoft.com/office/drawing/2014/main" val="1582850088"/>
                    </a:ext>
                  </a:extLst>
                </a:gridCol>
                <a:gridCol w="946281">
                  <a:extLst>
                    <a:ext uri="{9D8B030D-6E8A-4147-A177-3AD203B41FA5}">
                      <a16:colId xmlns:a16="http://schemas.microsoft.com/office/drawing/2014/main" val="3536455382"/>
                    </a:ext>
                  </a:extLst>
                </a:gridCol>
                <a:gridCol w="946281">
                  <a:extLst>
                    <a:ext uri="{9D8B030D-6E8A-4147-A177-3AD203B41FA5}">
                      <a16:colId xmlns:a16="http://schemas.microsoft.com/office/drawing/2014/main" val="1929871317"/>
                    </a:ext>
                  </a:extLst>
                </a:gridCol>
              </a:tblGrid>
              <a:tr h="1280644">
                <a:tc>
                  <a:txBody>
                    <a:bodyPr/>
                    <a:lstStyle/>
                    <a:p>
                      <a:r>
                        <a:rPr lang="en-US" sz="1600" dirty="0"/>
                        <a:t>Program</a:t>
                      </a:r>
                    </a:p>
                  </a:txBody>
                  <a:tcPr marL="36047" marR="3604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Enr</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2015-16 to 2019-20</a:t>
                      </a:r>
                    </a:p>
                    <a:p>
                      <a:endParaRPr lang="en-US" dirty="0"/>
                    </a:p>
                  </a:txBody>
                  <a:tcPr marL="36047" marR="36047"/>
                </a:tc>
                <a:tc>
                  <a:txBody>
                    <a:bodyPr/>
                    <a:lstStyle/>
                    <a:p>
                      <a:r>
                        <a:rPr lang="en-US" sz="1600" dirty="0"/>
                        <a:t>Overall Success</a:t>
                      </a:r>
                    </a:p>
                  </a:txBody>
                  <a:tcPr marL="36047" marR="36047"/>
                </a:tc>
                <a:tc>
                  <a:txBody>
                    <a:bodyPr/>
                    <a:lstStyle/>
                    <a:p>
                      <a:r>
                        <a:rPr lang="en-US" sz="1600" dirty="0"/>
                        <a:t>% African American Students</a:t>
                      </a:r>
                    </a:p>
                  </a:txBody>
                  <a:tcPr marL="36047" marR="36047"/>
                </a:tc>
                <a:tc>
                  <a:txBody>
                    <a:bodyPr/>
                    <a:lstStyle/>
                    <a:p>
                      <a:r>
                        <a:rPr lang="en-US" sz="1600" dirty="0"/>
                        <a:t>African American Student Success</a:t>
                      </a:r>
                    </a:p>
                  </a:txBody>
                  <a:tcPr marL="36047" marR="36047"/>
                </a:tc>
                <a:tc>
                  <a:txBody>
                    <a:bodyPr/>
                    <a:lstStyle/>
                    <a:p>
                      <a:r>
                        <a:rPr lang="en-US" sz="1600" dirty="0"/>
                        <a:t>% Latinx Students</a:t>
                      </a:r>
                    </a:p>
                  </a:txBody>
                  <a:tcPr marL="36047" marR="36047"/>
                </a:tc>
                <a:tc>
                  <a:txBody>
                    <a:bodyPr/>
                    <a:lstStyle/>
                    <a:p>
                      <a:r>
                        <a:rPr lang="en-US" sz="1600" dirty="0"/>
                        <a:t>Latinx Student Success</a:t>
                      </a:r>
                    </a:p>
                  </a:txBody>
                  <a:tcPr marL="36047" marR="36047"/>
                </a:tc>
                <a:extLst>
                  <a:ext uri="{0D108BD9-81ED-4DB2-BD59-A6C34878D82A}">
                    <a16:rowId xmlns:a16="http://schemas.microsoft.com/office/drawing/2014/main" val="3456860273"/>
                  </a:ext>
                </a:extLst>
              </a:tr>
              <a:tr h="1135117">
                <a:tc>
                  <a:txBody>
                    <a:bodyPr/>
                    <a:lstStyle/>
                    <a:p>
                      <a:r>
                        <a:rPr lang="en-US" dirty="0"/>
                        <a:t>RSPT</a:t>
                      </a:r>
                    </a:p>
                  </a:txBody>
                  <a:tcPr marL="36047" marR="3604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4326</a:t>
                      </a:r>
                    </a:p>
                    <a:p>
                      <a:endParaRPr lang="en-US" b="0" dirty="0">
                        <a:solidFill>
                          <a:schemeClr val="tx1"/>
                        </a:solidFill>
                      </a:endParaRPr>
                    </a:p>
                  </a:txBody>
                  <a:tcPr marL="36047" marR="36047"/>
                </a:tc>
                <a:tc>
                  <a:txBody>
                    <a:bodyPr/>
                    <a:lstStyle/>
                    <a:p>
                      <a:r>
                        <a:rPr lang="en-US" b="0" dirty="0">
                          <a:solidFill>
                            <a:schemeClr val="tx1"/>
                          </a:solidFill>
                        </a:rPr>
                        <a:t>95.9%</a:t>
                      </a:r>
                    </a:p>
                  </a:txBody>
                  <a:tcPr marL="36047" marR="36047"/>
                </a:tc>
                <a:tc>
                  <a:txBody>
                    <a:bodyPr/>
                    <a:lstStyle/>
                    <a:p>
                      <a:r>
                        <a:rPr lang="en-US" b="0" dirty="0">
                          <a:solidFill>
                            <a:schemeClr val="tx1"/>
                          </a:solidFill>
                        </a:rPr>
                        <a:t>381</a:t>
                      </a:r>
                    </a:p>
                    <a:p>
                      <a:r>
                        <a:rPr lang="en-US" b="0" dirty="0">
                          <a:solidFill>
                            <a:schemeClr val="tx1"/>
                          </a:solidFill>
                        </a:rPr>
                        <a:t>8.8%</a:t>
                      </a:r>
                    </a:p>
                  </a:txBody>
                  <a:tcPr marL="36047" marR="36047"/>
                </a:tc>
                <a:tc>
                  <a:txBody>
                    <a:bodyPr/>
                    <a:lstStyle/>
                    <a:p>
                      <a:r>
                        <a:rPr lang="en-US" b="0" dirty="0">
                          <a:solidFill>
                            <a:schemeClr val="tx1"/>
                          </a:solidFill>
                        </a:rPr>
                        <a:t>94.2%</a:t>
                      </a:r>
                    </a:p>
                  </a:txBody>
                  <a:tcPr marL="36047" marR="36047"/>
                </a:tc>
                <a:tc>
                  <a:txBody>
                    <a:bodyPr/>
                    <a:lstStyle/>
                    <a:p>
                      <a:r>
                        <a:rPr lang="en-US" b="0" dirty="0">
                          <a:solidFill>
                            <a:schemeClr val="tx1"/>
                          </a:solidFill>
                        </a:rPr>
                        <a:t>783</a:t>
                      </a:r>
                    </a:p>
                    <a:p>
                      <a:r>
                        <a:rPr lang="en-US" b="0" dirty="0">
                          <a:solidFill>
                            <a:schemeClr val="tx1"/>
                          </a:solidFill>
                        </a:rPr>
                        <a:t>18.1%</a:t>
                      </a:r>
                    </a:p>
                    <a:p>
                      <a:r>
                        <a:rPr lang="en-US" b="0" dirty="0">
                          <a:solidFill>
                            <a:schemeClr val="tx1"/>
                          </a:solidFill>
                        </a:rPr>
                        <a:t>*</a:t>
                      </a:r>
                    </a:p>
                    <a:p>
                      <a:endParaRPr lang="en-US" b="0" dirty="0">
                        <a:solidFill>
                          <a:schemeClr val="tx1"/>
                        </a:solidFill>
                      </a:endParaRPr>
                    </a:p>
                  </a:txBody>
                  <a:tcPr marL="36047" marR="36047"/>
                </a:tc>
                <a:tc>
                  <a:txBody>
                    <a:bodyPr/>
                    <a:lstStyle/>
                    <a:p>
                      <a:r>
                        <a:rPr lang="en-US" b="0" dirty="0">
                          <a:solidFill>
                            <a:schemeClr val="tx1"/>
                          </a:solidFill>
                        </a:rPr>
                        <a:t>94.6%</a:t>
                      </a:r>
                    </a:p>
                  </a:txBody>
                  <a:tcPr marL="36047" marR="36047"/>
                </a:tc>
                <a:extLst>
                  <a:ext uri="{0D108BD9-81ED-4DB2-BD59-A6C34878D82A}">
                    <a16:rowId xmlns:a16="http://schemas.microsoft.com/office/drawing/2014/main" val="2920601250"/>
                  </a:ext>
                </a:extLst>
              </a:tr>
              <a:tr h="873167">
                <a:tc>
                  <a:txBody>
                    <a:bodyPr/>
                    <a:lstStyle/>
                    <a:p>
                      <a:r>
                        <a:rPr lang="en-US" dirty="0"/>
                        <a:t>Allied Health</a:t>
                      </a:r>
                    </a:p>
                  </a:txBody>
                  <a:tcPr marL="36047" marR="3604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28283</a:t>
                      </a:r>
                    </a:p>
                    <a:p>
                      <a:endParaRPr lang="en-US" b="0" dirty="0">
                        <a:solidFill>
                          <a:schemeClr val="tx1"/>
                        </a:solidFill>
                      </a:endParaRPr>
                    </a:p>
                  </a:txBody>
                  <a:tcPr marL="36047" marR="36047"/>
                </a:tc>
                <a:tc>
                  <a:txBody>
                    <a:bodyPr/>
                    <a:lstStyle/>
                    <a:p>
                      <a:r>
                        <a:rPr lang="en-US" b="0" dirty="0">
                          <a:solidFill>
                            <a:schemeClr val="tx1"/>
                          </a:solidFill>
                        </a:rPr>
                        <a:t>95.1%</a:t>
                      </a:r>
                    </a:p>
                  </a:txBody>
                  <a:tcPr marL="36047" marR="36047"/>
                </a:tc>
                <a:tc>
                  <a:txBody>
                    <a:bodyPr/>
                    <a:lstStyle/>
                    <a:p>
                      <a:r>
                        <a:rPr lang="en-US" b="0" dirty="0">
                          <a:solidFill>
                            <a:schemeClr val="tx1"/>
                          </a:solidFill>
                        </a:rPr>
                        <a:t>1074</a:t>
                      </a:r>
                    </a:p>
                    <a:p>
                      <a:r>
                        <a:rPr lang="en-US" b="0" dirty="0">
                          <a:solidFill>
                            <a:schemeClr val="tx1"/>
                          </a:solidFill>
                        </a:rPr>
                        <a:t>3.8%</a:t>
                      </a:r>
                    </a:p>
                  </a:txBody>
                  <a:tcPr marL="36047" marR="36047"/>
                </a:tc>
                <a:tc>
                  <a:txBody>
                    <a:bodyPr/>
                    <a:lstStyle/>
                    <a:p>
                      <a:r>
                        <a:rPr lang="en-US" b="0" dirty="0">
                          <a:solidFill>
                            <a:schemeClr val="tx1"/>
                          </a:solidFill>
                        </a:rPr>
                        <a:t>91.6%</a:t>
                      </a:r>
                    </a:p>
                  </a:txBody>
                  <a:tcPr marL="36047" marR="36047"/>
                </a:tc>
                <a:tc>
                  <a:txBody>
                    <a:bodyPr/>
                    <a:lstStyle/>
                    <a:p>
                      <a:r>
                        <a:rPr lang="en-US" b="0" dirty="0">
                          <a:solidFill>
                            <a:schemeClr val="tx1"/>
                          </a:solidFill>
                        </a:rPr>
                        <a:t>6009</a:t>
                      </a:r>
                    </a:p>
                    <a:p>
                      <a:r>
                        <a:rPr lang="en-US" b="0" dirty="0">
                          <a:solidFill>
                            <a:schemeClr val="tx1"/>
                          </a:solidFill>
                        </a:rPr>
                        <a:t>21.2%</a:t>
                      </a:r>
                    </a:p>
                    <a:p>
                      <a:endParaRPr lang="en-US" b="0" dirty="0">
                        <a:solidFill>
                          <a:schemeClr val="tx1"/>
                        </a:solidFill>
                      </a:endParaRPr>
                    </a:p>
                  </a:txBody>
                  <a:tcPr marL="36047" marR="36047"/>
                </a:tc>
                <a:tc>
                  <a:txBody>
                    <a:bodyPr/>
                    <a:lstStyle/>
                    <a:p>
                      <a:r>
                        <a:rPr lang="en-US" b="0" dirty="0">
                          <a:solidFill>
                            <a:schemeClr val="tx1"/>
                          </a:solidFill>
                        </a:rPr>
                        <a:t>92.4%</a:t>
                      </a:r>
                    </a:p>
                  </a:txBody>
                  <a:tcPr marL="36047" marR="36047"/>
                </a:tc>
                <a:extLst>
                  <a:ext uri="{0D108BD9-81ED-4DB2-BD59-A6C34878D82A}">
                    <a16:rowId xmlns:a16="http://schemas.microsoft.com/office/drawing/2014/main" val="1959407733"/>
                  </a:ext>
                </a:extLst>
              </a:tr>
              <a:tr h="611217">
                <a:tc>
                  <a:txBody>
                    <a:bodyPr/>
                    <a:lstStyle/>
                    <a:p>
                      <a:r>
                        <a:rPr lang="en-US" dirty="0"/>
                        <a:t>Foothill</a:t>
                      </a:r>
                    </a:p>
                  </a:txBody>
                  <a:tcPr marL="36047" marR="36047"/>
                </a:tc>
                <a:tc>
                  <a:txBody>
                    <a:bodyPr/>
                    <a:lstStyle/>
                    <a:p>
                      <a:r>
                        <a:rPr lang="en-US" b="0" dirty="0">
                          <a:solidFill>
                            <a:schemeClr val="tx1"/>
                          </a:solidFill>
                        </a:rPr>
                        <a:t>632018</a:t>
                      </a:r>
                    </a:p>
                  </a:txBody>
                  <a:tcPr marL="36047" marR="36047"/>
                </a:tc>
                <a:tc>
                  <a:txBody>
                    <a:bodyPr/>
                    <a:lstStyle/>
                    <a:p>
                      <a:r>
                        <a:rPr lang="en-US" b="0" dirty="0">
                          <a:solidFill>
                            <a:schemeClr val="tx1"/>
                          </a:solidFill>
                        </a:rPr>
                        <a:t>80.4%</a:t>
                      </a:r>
                    </a:p>
                  </a:txBody>
                  <a:tcPr marL="36047" marR="36047"/>
                </a:tc>
                <a:tc>
                  <a:txBody>
                    <a:bodyPr/>
                    <a:lstStyle/>
                    <a:p>
                      <a:r>
                        <a:rPr lang="en-US" b="0" dirty="0">
                          <a:solidFill>
                            <a:schemeClr val="tx1"/>
                          </a:solidFill>
                        </a:rPr>
                        <a:t>28919</a:t>
                      </a:r>
                    </a:p>
                    <a:p>
                      <a:r>
                        <a:rPr lang="en-US" b="0" dirty="0">
                          <a:solidFill>
                            <a:schemeClr val="tx1"/>
                          </a:solidFill>
                        </a:rPr>
                        <a:t>4.6%</a:t>
                      </a:r>
                    </a:p>
                  </a:txBody>
                  <a:tcPr marL="36047" marR="36047"/>
                </a:tc>
                <a:tc>
                  <a:txBody>
                    <a:bodyPr/>
                    <a:lstStyle/>
                    <a:p>
                      <a:r>
                        <a:rPr lang="en-US" b="0" dirty="0">
                          <a:solidFill>
                            <a:schemeClr val="tx1"/>
                          </a:solidFill>
                        </a:rPr>
                        <a:t>67.7%</a:t>
                      </a:r>
                    </a:p>
                  </a:txBody>
                  <a:tcPr marL="36047" marR="36047"/>
                </a:tc>
                <a:tc>
                  <a:txBody>
                    <a:bodyPr/>
                    <a:lstStyle/>
                    <a:p>
                      <a:r>
                        <a:rPr lang="en-US" b="0" dirty="0">
                          <a:solidFill>
                            <a:schemeClr val="tx1"/>
                          </a:solidFill>
                        </a:rPr>
                        <a:t>151640</a:t>
                      </a:r>
                    </a:p>
                    <a:p>
                      <a:r>
                        <a:rPr lang="en-US" b="0" dirty="0">
                          <a:solidFill>
                            <a:schemeClr val="tx1"/>
                          </a:solidFill>
                        </a:rPr>
                        <a:t>24.0%</a:t>
                      </a:r>
                    </a:p>
                  </a:txBody>
                  <a:tcPr marL="36047" marR="36047"/>
                </a:tc>
                <a:tc>
                  <a:txBody>
                    <a:bodyPr/>
                    <a:lstStyle/>
                    <a:p>
                      <a:r>
                        <a:rPr lang="en-US" b="0" dirty="0"/>
                        <a:t>73.7%</a:t>
                      </a:r>
                    </a:p>
                  </a:txBody>
                  <a:tcPr marL="36047" marR="36047"/>
                </a:tc>
                <a:extLst>
                  <a:ext uri="{0D108BD9-81ED-4DB2-BD59-A6C34878D82A}">
                    <a16:rowId xmlns:a16="http://schemas.microsoft.com/office/drawing/2014/main" val="2962508989"/>
                  </a:ext>
                </a:extLst>
              </a:tr>
            </a:tbl>
          </a:graphicData>
        </a:graphic>
      </p:graphicFrame>
      <p:sp>
        <p:nvSpPr>
          <p:cNvPr id="4" name="Title 3">
            <a:extLst>
              <a:ext uri="{FF2B5EF4-FFF2-40B4-BE49-F238E27FC236}">
                <a16:creationId xmlns:a16="http://schemas.microsoft.com/office/drawing/2014/main" id="{D6894CFE-DB04-9F41-9D32-8D9D095D2DBE}"/>
              </a:ext>
            </a:extLst>
          </p:cNvPr>
          <p:cNvSpPr>
            <a:spLocks noGrp="1"/>
          </p:cNvSpPr>
          <p:nvPr>
            <p:ph type="title"/>
          </p:nvPr>
        </p:nvSpPr>
        <p:spPr>
          <a:xfrm>
            <a:off x="1895617" y="339517"/>
            <a:ext cx="6767369" cy="597947"/>
          </a:xfrm>
        </p:spPr>
        <p:txBody>
          <a:bodyPr/>
          <a:lstStyle/>
          <a:p>
            <a:r>
              <a:rPr lang="en-US" dirty="0"/>
              <a:t>Program Data</a:t>
            </a:r>
          </a:p>
        </p:txBody>
      </p:sp>
      <p:sp>
        <p:nvSpPr>
          <p:cNvPr id="3" name="Content Placeholder 2">
            <a:extLst>
              <a:ext uri="{FF2B5EF4-FFF2-40B4-BE49-F238E27FC236}">
                <a16:creationId xmlns:a16="http://schemas.microsoft.com/office/drawing/2014/main" id="{ED646F1E-636A-4EED-8115-2B7F6D19A6BF}"/>
              </a:ext>
            </a:extLst>
          </p:cNvPr>
          <p:cNvSpPr>
            <a:spLocks noGrp="1"/>
          </p:cNvSpPr>
          <p:nvPr>
            <p:ph sz="half" idx="11"/>
          </p:nvPr>
        </p:nvSpPr>
        <p:spPr>
          <a:xfrm>
            <a:off x="1559859" y="5683624"/>
            <a:ext cx="6938680" cy="968188"/>
          </a:xfrm>
        </p:spPr>
        <p:txBody>
          <a:bodyPr>
            <a:normAutofit/>
          </a:bodyPr>
          <a:lstStyle/>
          <a:p>
            <a:r>
              <a:rPr lang="en-US" dirty="0"/>
              <a:t>*</a:t>
            </a:r>
            <a:r>
              <a:rPr lang="en-US" dirty="0" err="1"/>
              <a:t>Latinx</a:t>
            </a:r>
            <a:r>
              <a:rPr lang="en-US" dirty="0"/>
              <a:t> % for </a:t>
            </a:r>
            <a:r>
              <a:rPr lang="en-US" dirty="0">
                <a:solidFill>
                  <a:schemeClr val="tx1"/>
                </a:solidFill>
              </a:rPr>
              <a:t>2017-18 and 2018-19 </a:t>
            </a:r>
            <a:r>
              <a:rPr lang="en-US" dirty="0"/>
              <a:t>are closer to the FH percentages at 24%. The trend is positive.</a:t>
            </a:r>
          </a:p>
          <a:p>
            <a:endParaRPr lang="en-US" dirty="0"/>
          </a:p>
        </p:txBody>
      </p:sp>
    </p:spTree>
    <p:extLst>
      <p:ext uri="{BB962C8B-B14F-4D97-AF65-F5344CB8AC3E}">
        <p14:creationId xmlns:p14="http://schemas.microsoft.com/office/powerpoint/2010/main" val="153736005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ECF8-BA4C-C14F-8A55-DAE655A85798}"/>
              </a:ext>
            </a:extLst>
          </p:cNvPr>
          <p:cNvSpPr>
            <a:spLocks noGrp="1"/>
          </p:cNvSpPr>
          <p:nvPr>
            <p:ph type="title"/>
          </p:nvPr>
        </p:nvSpPr>
        <p:spPr>
          <a:xfrm>
            <a:off x="1474276" y="178153"/>
            <a:ext cx="6767369" cy="628671"/>
          </a:xfrm>
        </p:spPr>
        <p:txBody>
          <a:bodyPr/>
          <a:lstStyle/>
          <a:p>
            <a:r>
              <a:rPr lang="en-US" dirty="0"/>
              <a:t>Resources Needed </a:t>
            </a:r>
          </a:p>
        </p:txBody>
      </p:sp>
      <p:sp>
        <p:nvSpPr>
          <p:cNvPr id="3" name="Content Placeholder 2">
            <a:extLst>
              <a:ext uri="{FF2B5EF4-FFF2-40B4-BE49-F238E27FC236}">
                <a16:creationId xmlns:a16="http://schemas.microsoft.com/office/drawing/2014/main" id="{10D3C14A-B463-9A49-AED9-E5F56EEF0B4D}"/>
              </a:ext>
            </a:extLst>
          </p:cNvPr>
          <p:cNvSpPr>
            <a:spLocks noGrp="1"/>
          </p:cNvSpPr>
          <p:nvPr>
            <p:ph idx="1"/>
          </p:nvPr>
        </p:nvSpPr>
        <p:spPr>
          <a:xfrm>
            <a:off x="1581853" y="909917"/>
            <a:ext cx="6767369" cy="5247043"/>
          </a:xfrm>
        </p:spPr>
        <p:txBody>
          <a:bodyPr>
            <a:normAutofit fontScale="77500" lnSpcReduction="20000"/>
          </a:bodyPr>
          <a:lstStyle/>
          <a:p>
            <a:pPr marL="0" indent="0">
              <a:buNone/>
            </a:pPr>
            <a:endParaRPr lang="en-US" sz="2400" dirty="0"/>
          </a:p>
          <a:p>
            <a:r>
              <a:rPr lang="en-US" sz="2400" b="1" dirty="0"/>
              <a:t>Equipment</a:t>
            </a:r>
            <a:r>
              <a:rPr lang="en-US" sz="2400" dirty="0"/>
              <a:t> to support our program.</a:t>
            </a:r>
          </a:p>
          <a:p>
            <a:pPr lvl="1"/>
            <a:r>
              <a:rPr lang="en-US" sz="2100" dirty="0"/>
              <a:t>Mechanical ventilators are life saving machines that are managed by RTs. The program needs to provide a good representation of industry standard equipment in order to prepare students and develop competency.</a:t>
            </a:r>
          </a:p>
          <a:p>
            <a:pPr lvl="1"/>
            <a:r>
              <a:rPr lang="en-US" sz="2100" dirty="0"/>
              <a:t>Software upgrades are needed to prepare students for their board exams. </a:t>
            </a:r>
          </a:p>
          <a:p>
            <a:pPr lvl="1"/>
            <a:r>
              <a:rPr lang="en-US" sz="2100" dirty="0"/>
              <a:t>Simulation mannequins are vital for students to develop patient assessment skills in a safe environment that does not put patients at risk.</a:t>
            </a:r>
          </a:p>
          <a:p>
            <a:r>
              <a:rPr lang="en-US" sz="2400" b="1" dirty="0"/>
              <a:t>A third FT instructor</a:t>
            </a:r>
            <a:r>
              <a:rPr lang="en-US" sz="2400" dirty="0"/>
              <a:t>, a position that was eliminated a few years ago. A third faculty position can help promote outreach and continue to support our efforts to ensure diversity within our program.  </a:t>
            </a:r>
          </a:p>
          <a:p>
            <a:r>
              <a:rPr lang="en-US" sz="2400" b="1" dirty="0"/>
              <a:t>Facility upgrade</a:t>
            </a:r>
            <a:r>
              <a:rPr lang="en-US" sz="2400" dirty="0"/>
              <a:t>. The program needs a modern lab that can accommodate equipment and students in a safe environment that promotes learning. A dedicated space for simulation training and interprofessional collaboration between programs would take our program to the next level.</a:t>
            </a:r>
          </a:p>
          <a:p>
            <a:endParaRPr lang="en-US" dirty="0"/>
          </a:p>
        </p:txBody>
      </p:sp>
    </p:spTree>
    <p:extLst>
      <p:ext uri="{BB962C8B-B14F-4D97-AF65-F5344CB8AC3E}">
        <p14:creationId xmlns:p14="http://schemas.microsoft.com/office/powerpoint/2010/main" val="260293408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439" y="62861"/>
            <a:ext cx="6767369" cy="1252667"/>
          </a:xfrm>
        </p:spPr>
        <p:txBody>
          <a:bodyPr/>
          <a:lstStyle/>
          <a:p>
            <a:r>
              <a:rPr lang="en-US" dirty="0"/>
              <a:t>Questions</a:t>
            </a:r>
          </a:p>
        </p:txBody>
      </p:sp>
    </p:spTree>
    <p:extLst>
      <p:ext uri="{BB962C8B-B14F-4D97-AF65-F5344CB8AC3E}">
        <p14:creationId xmlns:p14="http://schemas.microsoft.com/office/powerpoint/2010/main" val="1802078923"/>
      </p:ext>
    </p:extLst>
  </p:cSld>
  <p:clrMapOvr>
    <a:masterClrMapping/>
  </p:clrMapOvr>
  <p:transition spd="med">
    <p:fade/>
  </p:transition>
</p:sld>
</file>

<file path=ppt/theme/theme1.xml><?xml version="1.0" encoding="utf-8"?>
<a:theme xmlns:a="http://schemas.openxmlformats.org/drawingml/2006/main" name="Academic Fall2015">
  <a:themeElements>
    <a:clrScheme name="Custom 3">
      <a:dk1>
        <a:srgbClr val="000000"/>
      </a:dk1>
      <a:lt1>
        <a:srgbClr val="FFFFFF"/>
      </a:lt1>
      <a:dk2>
        <a:srgbClr val="333333"/>
      </a:dk2>
      <a:lt2>
        <a:srgbClr val="CCCCCC"/>
      </a:lt2>
      <a:accent1>
        <a:srgbClr val="AB1F2C"/>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ic PPT" id="{632E22F7-362D-D140-8A90-09B6A80869D7}" vid="{5562846C-B55E-F743-8B7B-0ECCCB0041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 Template Classic</Template>
  <TotalTime>1330</TotalTime>
  <Words>1050</Words>
  <Application>Microsoft Macintosh PowerPoint</Application>
  <PresentationFormat>On-screen Show (4:3)</PresentationFormat>
  <Paragraphs>85</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ＭＳ Ｐゴシック</vt:lpstr>
      <vt:lpstr>Arial</vt:lpstr>
      <vt:lpstr>Calibri</vt:lpstr>
      <vt:lpstr>Calibri Light</vt:lpstr>
      <vt:lpstr>Century Gothic</vt:lpstr>
      <vt:lpstr>Wingdings</vt:lpstr>
      <vt:lpstr>Wingdings 2</vt:lpstr>
      <vt:lpstr>Academic Fall2015</vt:lpstr>
      <vt:lpstr>Program Review Respiratory Therapy Program Brenda Hanning, Program Director</vt:lpstr>
      <vt:lpstr>Programs Strengths </vt:lpstr>
      <vt:lpstr>Programs’ Actions for Improvement Identified </vt:lpstr>
      <vt:lpstr>Program Data</vt:lpstr>
      <vt:lpstr>Resources Needed </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Kelaiah Harris</cp:lastModifiedBy>
  <cp:revision>38</cp:revision>
  <dcterms:created xsi:type="dcterms:W3CDTF">2017-12-20T23:23:15Z</dcterms:created>
  <dcterms:modified xsi:type="dcterms:W3CDTF">2020-11-02T09:12:19Z</dcterms:modified>
</cp:coreProperties>
</file>