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6502" r:id="rId1"/>
  </p:sldMasterIdLst>
  <p:notesMasterIdLst>
    <p:notesMasterId r:id="rId8"/>
  </p:notesMasterIdLst>
  <p:sldIdLst>
    <p:sldId id="256" r:id="rId2"/>
    <p:sldId id="258" r:id="rId3"/>
    <p:sldId id="259" r:id="rId4"/>
    <p:sldId id="260" r:id="rId5"/>
    <p:sldId id="262" r:id="rId6"/>
    <p:sldId id="261" r:id="rId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82"/>
    <p:restoredTop sz="94505"/>
  </p:normalViewPr>
  <p:slideViewPr>
    <p:cSldViewPr snapToGrid="0" snapToObjects="1">
      <p:cViewPr varScale="1">
        <p:scale>
          <a:sx n="89" d="100"/>
          <a:sy n="89" d="100"/>
        </p:scale>
        <p:origin x="218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64B5-1C2F-184F-AB4C-BE9603F65E70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70335-7F80-0747-81D3-577513D90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70335-7F80-0747-81D3-577513D909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70335-7F80-0747-81D3-577513D909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213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PT Main Sl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82975" y="6254750"/>
            <a:ext cx="5278438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ea typeface="ＭＳ Ｐゴシック" charset="-128"/>
                <a:cs typeface="ＭＳ Ｐゴシック" charset="-128"/>
              </a:rPr>
              <a:t>Foothill College, 12345 El Monte Road, Los Altos Hills, CA 94022  </a:t>
            </a:r>
            <a:r>
              <a:rPr lang="en-US" sz="1050" dirty="0">
                <a:solidFill>
                  <a:srgbClr val="990000"/>
                </a:solidFill>
                <a:ea typeface="ＭＳ Ｐゴシック" charset="-128"/>
                <a:cs typeface="ＭＳ Ｐゴシック" charset="-128"/>
              </a:rPr>
              <a:t>|</a:t>
            </a:r>
            <a:r>
              <a:rPr lang="en-US" sz="1050" dirty="0">
                <a:ea typeface="ＭＳ Ｐゴシック" charset="-128"/>
                <a:cs typeface="ＭＳ Ｐゴシック" charset="-128"/>
              </a:rPr>
              <a:t>  </a:t>
            </a:r>
            <a:r>
              <a:rPr lang="en-US" sz="1050" dirty="0" err="1">
                <a:ea typeface="ＭＳ Ｐゴシック" charset="-128"/>
                <a:cs typeface="ＭＳ Ｐゴシック" charset="-128"/>
              </a:rPr>
              <a:t>foothill.edu</a:t>
            </a:r>
            <a:endParaRPr lang="en-US" sz="105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325" y="5710238"/>
            <a:ext cx="2327275" cy="8858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12345 El Monte Road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Los Altos Hills, CA 94022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err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foothill.edu</a:t>
            </a:r>
            <a:endParaRPr lang="en-US" sz="1800" b="1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83330" y="2115163"/>
            <a:ext cx="5277693" cy="183693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83326" y="4245823"/>
            <a:ext cx="5277697" cy="989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b="0" i="0" kern="1200">
                <a:solidFill>
                  <a:srgbClr val="990000"/>
                </a:solidFill>
                <a:latin typeface="Calibri"/>
                <a:ea typeface="+mn-ea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20" y="327026"/>
            <a:ext cx="1966910" cy="131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0565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617" y="339517"/>
            <a:ext cx="6767369" cy="1252667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rgbClr val="99000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5617" y="1905000"/>
            <a:ext cx="6767369" cy="445426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SzPct val="70000"/>
              <a:buFont typeface="Wingdings" charset="2"/>
              <a:buChar char="§"/>
              <a:defRPr sz="4000">
                <a:latin typeface="Calibri"/>
                <a:cs typeface="Calibri"/>
              </a:defRPr>
            </a:lvl1pPr>
            <a:lvl2pPr marL="457200" indent="-228600">
              <a:buSzPct val="70000"/>
              <a:buFont typeface="Wingdings" charset="2"/>
              <a:buChar char="§"/>
              <a:defRPr sz="3600">
                <a:latin typeface="Calibri"/>
                <a:cs typeface="Calibri"/>
              </a:defRPr>
            </a:lvl2pPr>
            <a:lvl3pPr marL="685800" indent="-228600">
              <a:buSzPct val="70000"/>
              <a:buFont typeface="Wingdings" charset="2"/>
              <a:buChar char="§"/>
              <a:defRPr sz="3600">
                <a:latin typeface="Calibri"/>
                <a:cs typeface="Calibri"/>
              </a:defRPr>
            </a:lvl3pPr>
            <a:lvl4pPr marL="914400" indent="-228600">
              <a:buSzPct val="70000"/>
              <a:buFont typeface="Wingdings" charset="2"/>
              <a:buChar char="§"/>
              <a:defRPr sz="3600">
                <a:latin typeface="Calibri"/>
                <a:cs typeface="Calibri"/>
              </a:defRPr>
            </a:lvl4pPr>
            <a:lvl5pPr marL="1143000" indent="-228600">
              <a:buSzPct val="70000"/>
              <a:buFont typeface="Wingdings" charset="2"/>
              <a:buChar char="§"/>
              <a:defRPr sz="3600">
                <a:latin typeface="Calibri"/>
                <a:cs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6707598"/>
      </p:ext>
    </p:extLst>
  </p:cSld>
  <p:clrMapOvr>
    <a:masterClrMapping/>
  </p:clrMapOvr>
  <p:transition spd="med">
    <p:fade/>
  </p:transition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0"/>
          </p:nvPr>
        </p:nvSpPr>
        <p:spPr>
          <a:xfrm>
            <a:off x="1895617" y="1905000"/>
            <a:ext cx="3194124" cy="42085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70000"/>
              <a:defRPr sz="2400">
                <a:latin typeface="Calibri"/>
                <a:cs typeface="Calibri"/>
              </a:defRPr>
            </a:lvl1pPr>
            <a:lvl2pPr>
              <a:buSzPct val="70000"/>
              <a:defRPr sz="2400">
                <a:latin typeface="Calibri"/>
                <a:cs typeface="Calibri"/>
              </a:defRPr>
            </a:lvl2pPr>
            <a:lvl3pPr>
              <a:buSzPct val="70000"/>
              <a:defRPr sz="2400">
                <a:latin typeface="Calibri"/>
                <a:cs typeface="Calibri"/>
              </a:defRPr>
            </a:lvl3pPr>
            <a:lvl4pPr>
              <a:buSzPct val="70000"/>
              <a:defRPr sz="2400">
                <a:latin typeface="Calibri"/>
                <a:cs typeface="Calibri"/>
              </a:defRPr>
            </a:lvl4pPr>
            <a:lvl5pPr>
              <a:buSzPct val="70000"/>
              <a:defRPr sz="24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895617" y="339517"/>
            <a:ext cx="6767369" cy="1252667"/>
          </a:xfrm>
          <a:prstGeom prst="rect">
            <a:avLst/>
          </a:prstGeom>
        </p:spPr>
        <p:txBody>
          <a:bodyPr anchor="b"/>
          <a:lstStyle>
            <a:lvl1pPr>
              <a:defRPr sz="4000" b="1" i="0">
                <a:solidFill>
                  <a:srgbClr val="99000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1"/>
          </p:nvPr>
        </p:nvSpPr>
        <p:spPr>
          <a:xfrm>
            <a:off x="5468862" y="1905000"/>
            <a:ext cx="3194124" cy="42085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70000"/>
              <a:defRPr sz="2400">
                <a:latin typeface="Calibri"/>
                <a:cs typeface="Calibri"/>
              </a:defRPr>
            </a:lvl1pPr>
            <a:lvl2pPr>
              <a:buSzPct val="70000"/>
              <a:defRPr sz="2400">
                <a:latin typeface="Calibri"/>
                <a:cs typeface="Calibri"/>
              </a:defRPr>
            </a:lvl2pPr>
            <a:lvl3pPr>
              <a:buSzPct val="70000"/>
              <a:defRPr sz="2400">
                <a:latin typeface="Calibri"/>
                <a:cs typeface="Calibri"/>
              </a:defRPr>
            </a:lvl3pPr>
            <a:lvl4pPr>
              <a:buSzPct val="70000"/>
              <a:defRPr sz="2400">
                <a:latin typeface="Calibri"/>
                <a:cs typeface="Calibri"/>
              </a:defRPr>
            </a:lvl4pPr>
            <a:lvl5pPr>
              <a:buSzPct val="70000"/>
              <a:defRPr sz="24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996115"/>
      </p:ext>
    </p:extLst>
  </p:cSld>
  <p:clrMapOvr>
    <a:masterClrMapping/>
  </p:clrMapOvr>
  <p:transition spd="med">
    <p:fade/>
  </p:transition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age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95617" y="339517"/>
            <a:ext cx="6767369" cy="1252667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rgbClr val="99000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1"/>
          </p:nvPr>
        </p:nvSpPr>
        <p:spPr>
          <a:xfrm>
            <a:off x="1981200" y="1981200"/>
            <a:ext cx="6705600" cy="4267200"/>
          </a:xfrm>
          <a:prstGeom prst="rect">
            <a:avLst/>
          </a:prstGeom>
          <a:solidFill>
            <a:schemeClr val="bg2"/>
          </a:solidFill>
          <a:ln w="76200" cap="flat" cmpd="sng">
            <a:solidFill>
              <a:schemeClr val="bg1"/>
            </a:solidFill>
            <a:miter lim="800000"/>
          </a:ln>
          <a:effectLst>
            <a:outerShdw blurRad="85725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600">
                <a:effectLst/>
                <a:latin typeface="Calibri"/>
                <a:cs typeface="Calibri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718468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Ob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>
            <a:spLocks noGrp="1"/>
          </p:cNvSpPr>
          <p:nvPr>
            <p:ph sz="half" idx="10"/>
          </p:nvPr>
        </p:nvSpPr>
        <p:spPr>
          <a:xfrm>
            <a:off x="6208158" y="1981200"/>
            <a:ext cx="2454830" cy="43496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aseline="0">
                <a:latin typeface="Calibri"/>
                <a:cs typeface="Calibri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95617" y="339517"/>
            <a:ext cx="6767369" cy="1252667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rgbClr val="99000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1"/>
          </p:nvPr>
        </p:nvSpPr>
        <p:spPr>
          <a:xfrm>
            <a:off x="1981200" y="1981200"/>
            <a:ext cx="3783385" cy="4190999"/>
          </a:xfrm>
          <a:prstGeom prst="rect">
            <a:avLst/>
          </a:prstGeom>
          <a:solidFill>
            <a:schemeClr val="bg2"/>
          </a:solidFill>
          <a:ln w="76200" cap="flat" cmpd="sng">
            <a:solidFill>
              <a:schemeClr val="bg1"/>
            </a:solidFill>
            <a:miter lim="800000"/>
          </a:ln>
          <a:effectLst>
            <a:outerShdw blurRad="85725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600">
                <a:effectLst/>
                <a:latin typeface="Calibri"/>
                <a:cs typeface="Calibri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937135"/>
      </p:ext>
    </p:extLst>
  </p:cSld>
  <p:clrMapOvr>
    <a:masterClrMapping/>
  </p:clrMapOvr>
  <p:transition spd="med">
    <p:fade/>
  </p:transition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009907" y="1981200"/>
            <a:ext cx="1371600" cy="1371600"/>
          </a:xfrm>
          <a:prstGeom prst="rect">
            <a:avLst/>
          </a:prstGeom>
          <a:solidFill>
            <a:schemeClr val="bg2"/>
          </a:solidFill>
          <a:ln w="76200" cap="flat" cmpd="sng">
            <a:solidFill>
              <a:schemeClr val="bg1"/>
            </a:solidFill>
            <a:miter lim="800000"/>
          </a:ln>
          <a:effectLst>
            <a:outerShdw blurRad="85725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600">
                <a:effectLst/>
                <a:latin typeface="Calibri"/>
                <a:cs typeface="Calibri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sz="half" idx="21"/>
          </p:nvPr>
        </p:nvSpPr>
        <p:spPr>
          <a:xfrm>
            <a:off x="2009907" y="3429000"/>
            <a:ext cx="1952493" cy="3034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 i="0" baseline="0">
                <a:latin typeface="Calibri"/>
                <a:cs typeface="Calibri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Content Placeholder 3"/>
          <p:cNvSpPr>
            <a:spLocks noGrp="1"/>
          </p:cNvSpPr>
          <p:nvPr>
            <p:ph sz="half" idx="27"/>
          </p:nvPr>
        </p:nvSpPr>
        <p:spPr>
          <a:xfrm>
            <a:off x="4372107" y="1981200"/>
            <a:ext cx="1371600" cy="1371600"/>
          </a:xfrm>
          <a:prstGeom prst="rect">
            <a:avLst/>
          </a:prstGeom>
          <a:solidFill>
            <a:schemeClr val="bg2"/>
          </a:solidFill>
          <a:ln w="76200" cap="flat" cmpd="sng">
            <a:solidFill>
              <a:schemeClr val="bg1"/>
            </a:solidFill>
            <a:miter lim="800000"/>
          </a:ln>
          <a:effectLst>
            <a:outerShdw blurRad="85725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600">
                <a:effectLst/>
                <a:latin typeface="Calibri"/>
                <a:cs typeface="Calibri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Content Placeholder 3"/>
          <p:cNvSpPr>
            <a:spLocks noGrp="1"/>
          </p:cNvSpPr>
          <p:nvPr>
            <p:ph sz="half" idx="28"/>
          </p:nvPr>
        </p:nvSpPr>
        <p:spPr>
          <a:xfrm>
            <a:off x="6734307" y="1981200"/>
            <a:ext cx="1371600" cy="1371600"/>
          </a:xfrm>
          <a:prstGeom prst="rect">
            <a:avLst/>
          </a:prstGeom>
          <a:solidFill>
            <a:srgbClr val="CCCCCC"/>
          </a:solidFill>
          <a:ln w="76200" cap="flat" cmpd="sng">
            <a:solidFill>
              <a:schemeClr val="bg1"/>
            </a:solidFill>
            <a:miter lim="800000"/>
          </a:ln>
          <a:effectLst>
            <a:outerShdw blurRad="85725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600">
                <a:effectLst/>
                <a:latin typeface="Calibri"/>
                <a:cs typeface="Calibri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Content Placeholder 2"/>
          <p:cNvSpPr>
            <a:spLocks noGrp="1"/>
          </p:cNvSpPr>
          <p:nvPr>
            <p:ph sz="half" idx="32"/>
          </p:nvPr>
        </p:nvSpPr>
        <p:spPr>
          <a:xfrm>
            <a:off x="2009907" y="3658930"/>
            <a:ext cx="1952493" cy="3034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i="0" baseline="0">
                <a:latin typeface="Calibri"/>
                <a:cs typeface="Calibri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Content Placeholder 2"/>
          <p:cNvSpPr>
            <a:spLocks noGrp="1"/>
          </p:cNvSpPr>
          <p:nvPr>
            <p:ph sz="half" idx="33"/>
          </p:nvPr>
        </p:nvSpPr>
        <p:spPr>
          <a:xfrm>
            <a:off x="4343400" y="3429000"/>
            <a:ext cx="1952493" cy="3034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 i="0" baseline="0">
                <a:latin typeface="Calibri"/>
                <a:cs typeface="Calibri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Content Placeholder 2"/>
          <p:cNvSpPr>
            <a:spLocks noGrp="1"/>
          </p:cNvSpPr>
          <p:nvPr>
            <p:ph sz="half" idx="34"/>
          </p:nvPr>
        </p:nvSpPr>
        <p:spPr>
          <a:xfrm>
            <a:off x="4343400" y="3658930"/>
            <a:ext cx="1952493" cy="3034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i="0" baseline="0">
                <a:latin typeface="Calibri"/>
                <a:cs typeface="Calibri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Content Placeholder 2"/>
          <p:cNvSpPr>
            <a:spLocks noGrp="1"/>
          </p:cNvSpPr>
          <p:nvPr>
            <p:ph sz="half" idx="35"/>
          </p:nvPr>
        </p:nvSpPr>
        <p:spPr>
          <a:xfrm>
            <a:off x="6734307" y="3429000"/>
            <a:ext cx="1952493" cy="3034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 i="0" baseline="0">
                <a:latin typeface="Calibri"/>
                <a:cs typeface="Calibri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Content Placeholder 2"/>
          <p:cNvSpPr>
            <a:spLocks noGrp="1"/>
          </p:cNvSpPr>
          <p:nvPr>
            <p:ph sz="half" idx="36"/>
          </p:nvPr>
        </p:nvSpPr>
        <p:spPr>
          <a:xfrm>
            <a:off x="6734307" y="3658930"/>
            <a:ext cx="1952493" cy="3034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i="0" baseline="0">
                <a:latin typeface="Calibri"/>
                <a:cs typeface="Calibri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Content Placeholder 3"/>
          <p:cNvSpPr>
            <a:spLocks noGrp="1"/>
          </p:cNvSpPr>
          <p:nvPr>
            <p:ph sz="half" idx="37"/>
          </p:nvPr>
        </p:nvSpPr>
        <p:spPr>
          <a:xfrm>
            <a:off x="2009907" y="4191000"/>
            <a:ext cx="1371600" cy="1371600"/>
          </a:xfrm>
          <a:prstGeom prst="rect">
            <a:avLst/>
          </a:prstGeom>
          <a:solidFill>
            <a:srgbClr val="CCCCCC"/>
          </a:solidFill>
          <a:ln w="76200" cap="flat" cmpd="sng">
            <a:solidFill>
              <a:schemeClr val="bg1"/>
            </a:solidFill>
            <a:miter lim="800000"/>
          </a:ln>
          <a:effectLst>
            <a:outerShdw blurRad="85725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600">
                <a:effectLst/>
                <a:latin typeface="Calibri"/>
                <a:cs typeface="Calibri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Content Placeholder 2"/>
          <p:cNvSpPr>
            <a:spLocks noGrp="1"/>
          </p:cNvSpPr>
          <p:nvPr>
            <p:ph sz="half" idx="38"/>
          </p:nvPr>
        </p:nvSpPr>
        <p:spPr>
          <a:xfrm>
            <a:off x="2009907" y="5715065"/>
            <a:ext cx="1952493" cy="3034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 i="0" baseline="0">
                <a:latin typeface="Calibri"/>
                <a:cs typeface="Calibri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Content Placeholder 3"/>
          <p:cNvSpPr>
            <a:spLocks noGrp="1"/>
          </p:cNvSpPr>
          <p:nvPr>
            <p:ph sz="half" idx="39"/>
          </p:nvPr>
        </p:nvSpPr>
        <p:spPr>
          <a:xfrm>
            <a:off x="4343400" y="4191000"/>
            <a:ext cx="1371600" cy="1371600"/>
          </a:xfrm>
          <a:prstGeom prst="rect">
            <a:avLst/>
          </a:prstGeom>
          <a:solidFill>
            <a:srgbClr val="CCCCCC"/>
          </a:solidFill>
          <a:ln w="76200" cap="flat" cmpd="sng">
            <a:solidFill>
              <a:schemeClr val="bg1"/>
            </a:solidFill>
            <a:miter lim="800000"/>
          </a:ln>
          <a:effectLst>
            <a:outerShdw blurRad="85725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600">
                <a:effectLst/>
                <a:latin typeface="Calibri"/>
                <a:cs typeface="Calibri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Content Placeholder 3"/>
          <p:cNvSpPr>
            <a:spLocks noGrp="1"/>
          </p:cNvSpPr>
          <p:nvPr>
            <p:ph sz="half" idx="40"/>
          </p:nvPr>
        </p:nvSpPr>
        <p:spPr>
          <a:xfrm>
            <a:off x="6734307" y="4191000"/>
            <a:ext cx="1371600" cy="1371600"/>
          </a:xfrm>
          <a:prstGeom prst="rect">
            <a:avLst/>
          </a:prstGeom>
          <a:solidFill>
            <a:srgbClr val="CCCCCC"/>
          </a:solidFill>
          <a:ln w="76200" cap="flat" cmpd="sng">
            <a:solidFill>
              <a:schemeClr val="bg1"/>
            </a:solidFill>
            <a:miter lim="800000"/>
          </a:ln>
          <a:effectLst>
            <a:outerShdw blurRad="85725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600">
                <a:effectLst/>
                <a:latin typeface="Calibri"/>
                <a:cs typeface="Calibri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Content Placeholder 2"/>
          <p:cNvSpPr>
            <a:spLocks noGrp="1"/>
          </p:cNvSpPr>
          <p:nvPr>
            <p:ph sz="half" idx="41"/>
          </p:nvPr>
        </p:nvSpPr>
        <p:spPr>
          <a:xfrm>
            <a:off x="2009907" y="5944995"/>
            <a:ext cx="1952493" cy="3034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i="0" baseline="0">
                <a:latin typeface="Calibri"/>
                <a:cs typeface="Calibri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Content Placeholder 2"/>
          <p:cNvSpPr>
            <a:spLocks noGrp="1"/>
          </p:cNvSpPr>
          <p:nvPr>
            <p:ph sz="half" idx="42"/>
          </p:nvPr>
        </p:nvSpPr>
        <p:spPr>
          <a:xfrm>
            <a:off x="4343400" y="5715065"/>
            <a:ext cx="1952493" cy="3034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 i="0" baseline="0">
                <a:latin typeface="Calibri"/>
                <a:cs typeface="Calibri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Content Placeholder 2"/>
          <p:cNvSpPr>
            <a:spLocks noGrp="1"/>
          </p:cNvSpPr>
          <p:nvPr>
            <p:ph sz="half" idx="43"/>
          </p:nvPr>
        </p:nvSpPr>
        <p:spPr>
          <a:xfrm>
            <a:off x="4343400" y="5944995"/>
            <a:ext cx="1952493" cy="3034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i="0" baseline="0">
                <a:latin typeface="Calibri"/>
                <a:cs typeface="Calibri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Content Placeholder 2"/>
          <p:cNvSpPr>
            <a:spLocks noGrp="1"/>
          </p:cNvSpPr>
          <p:nvPr>
            <p:ph sz="half" idx="44"/>
          </p:nvPr>
        </p:nvSpPr>
        <p:spPr>
          <a:xfrm>
            <a:off x="6734307" y="5715065"/>
            <a:ext cx="1952493" cy="3034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 i="0" baseline="0">
                <a:latin typeface="Calibri"/>
                <a:cs typeface="Calibri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Content Placeholder 2"/>
          <p:cNvSpPr>
            <a:spLocks noGrp="1"/>
          </p:cNvSpPr>
          <p:nvPr>
            <p:ph sz="half" idx="45"/>
          </p:nvPr>
        </p:nvSpPr>
        <p:spPr>
          <a:xfrm>
            <a:off x="6734307" y="5944995"/>
            <a:ext cx="1952493" cy="3034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i="0" baseline="0">
                <a:latin typeface="Calibri"/>
                <a:cs typeface="Calibri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895617" y="339517"/>
            <a:ext cx="6767369" cy="1252667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rgbClr val="99000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4167888"/>
      </p:ext>
    </p:extLst>
  </p:cSld>
  <p:clrMapOvr>
    <a:masterClrMapping/>
  </p:clrMapOvr>
  <p:transition spd="med">
    <p:fade/>
  </p:transition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924192" y="1253917"/>
            <a:ext cx="6767369" cy="1252667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rgbClr val="990000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Thank you!</a:t>
            </a:r>
            <a:endParaRPr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3779838" y="3278982"/>
            <a:ext cx="3292475" cy="2457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Present Name</a:t>
            </a:r>
          </a:p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 err="1"/>
              <a:t>email@foothill.edu</a:t>
            </a:r>
            <a:endParaRPr lang="en-US" dirty="0"/>
          </a:p>
          <a:p>
            <a:pPr lvl="0"/>
            <a:r>
              <a:rPr lang="en-US" dirty="0"/>
              <a:t>650.949.0000</a:t>
            </a:r>
          </a:p>
        </p:txBody>
      </p:sp>
    </p:spTree>
    <p:extLst>
      <p:ext uri="{BB962C8B-B14F-4D97-AF65-F5344CB8AC3E}">
        <p14:creationId xmlns:p14="http://schemas.microsoft.com/office/powerpoint/2010/main" val="4274707730"/>
      </p:ext>
    </p:extLst>
  </p:cSld>
  <p:clrMapOvr>
    <a:masterClrMapping/>
  </p:clrMapOvr>
  <p:transition spd="med">
    <p:fade/>
  </p:transition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 descr="PPT Main Slides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0" y="6207125"/>
            <a:ext cx="1355725" cy="6508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8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fld id="{14B85080-08A8-A944-86B4-124385FB3F20}" type="slidenum">
              <a:rPr lang="en-US" sz="2400" b="0" i="0" smtClean="0">
                <a:latin typeface="Calibri Light"/>
                <a:cs typeface="Calibri Light"/>
              </a:rPr>
              <a:pPr algn="ctr">
                <a:defRPr/>
              </a:pPr>
              <a:t>‹#›</a:t>
            </a:fld>
            <a:endParaRPr lang="en-US" sz="2400" b="0" i="0" dirty="0">
              <a:latin typeface="Calibri Light"/>
              <a:cs typeface="Calibri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65" y="203201"/>
            <a:ext cx="1092994" cy="72866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530" r:id="rId1"/>
    <p:sldLayoutId id="2147486525" r:id="rId2"/>
    <p:sldLayoutId id="2147486526" r:id="rId3"/>
    <p:sldLayoutId id="2147486527" r:id="rId4"/>
    <p:sldLayoutId id="2147486528" r:id="rId5"/>
    <p:sldLayoutId id="2147486529" r:id="rId6"/>
    <p:sldLayoutId id="2147486531" r:id="rId7"/>
  </p:sldLayoutIdLst>
  <p:transition spd="med">
    <p:fade/>
  </p:transition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eaLnBrk="1" fontAlgn="base" hangingPunct="1">
        <a:spcBef>
          <a:spcPts val="1800"/>
        </a:spcBef>
        <a:spcAft>
          <a:spcPct val="0"/>
        </a:spcAft>
        <a:buClr>
          <a:schemeClr val="accent1"/>
        </a:buClr>
        <a:buSzPct val="100000"/>
        <a:buFont typeface="Wingdings 2" charset="0"/>
        <a:buChar char="¡"/>
        <a:defRPr sz="2000" kern="1200"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457200" indent="-228600" algn="l" rtl="0" eaLnBrk="1" fontAlgn="base" hangingPunct="1">
        <a:spcBef>
          <a:spcPts val="600"/>
        </a:spcBef>
        <a:spcAft>
          <a:spcPct val="0"/>
        </a:spcAft>
        <a:buClr>
          <a:srgbClr val="4D0000"/>
        </a:buClr>
        <a:buSzPct val="100000"/>
        <a:buFont typeface="Wingdings 2" charset="0"/>
        <a:buChar char="¡"/>
        <a:defRPr kern="1200">
          <a:solidFill>
            <a:schemeClr val="tx2"/>
          </a:solidFill>
          <a:latin typeface="+mn-lt"/>
          <a:ea typeface="ＭＳ Ｐゴシック" charset="0"/>
          <a:cs typeface="+mn-cs"/>
        </a:defRPr>
      </a:lvl2pPr>
      <a:lvl3pPr marL="685800" indent="-228600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Wingdings 2" charset="0"/>
        <a:buChar char="¡"/>
        <a:defRPr kern="1200">
          <a:solidFill>
            <a:schemeClr val="tx2"/>
          </a:solidFill>
          <a:latin typeface="+mn-lt"/>
          <a:ea typeface="ＭＳ Ｐゴシック" charset="0"/>
          <a:cs typeface="+mn-cs"/>
        </a:defRPr>
      </a:lvl3pPr>
      <a:lvl4pPr marL="914400" indent="-228600" algn="l" rtl="0" eaLnBrk="1" fontAlgn="base" hangingPunct="1">
        <a:spcBef>
          <a:spcPts val="600"/>
        </a:spcBef>
        <a:spcAft>
          <a:spcPct val="0"/>
        </a:spcAft>
        <a:buClr>
          <a:srgbClr val="4D0000"/>
        </a:buClr>
        <a:buSzPct val="100000"/>
        <a:buFont typeface="Wingdings 2" charset="0"/>
        <a:buChar char="¡"/>
        <a:defRPr kern="1200">
          <a:solidFill>
            <a:schemeClr val="tx2"/>
          </a:solidFill>
          <a:latin typeface="+mn-lt"/>
          <a:ea typeface="ＭＳ Ｐゴシック" charset="0"/>
          <a:cs typeface="+mn-cs"/>
        </a:defRPr>
      </a:lvl4pPr>
      <a:lvl5pPr marL="1143000" indent="-228600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Wingdings 2" charset="0"/>
        <a:buChar char="¡"/>
        <a:defRPr kern="1200">
          <a:solidFill>
            <a:schemeClr val="tx2"/>
          </a:solidFill>
          <a:latin typeface="+mn-lt"/>
          <a:ea typeface="ＭＳ Ｐゴシック" charset="0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09418" y="127323"/>
            <a:ext cx="5751605" cy="1898248"/>
          </a:xfrm>
        </p:spPr>
        <p:txBody>
          <a:bodyPr>
            <a:normAutofit/>
          </a:bodyPr>
          <a:lstStyle/>
          <a:p>
            <a:r>
              <a:rPr lang="en-US" dirty="0"/>
              <a:t>Program Review</a:t>
            </a:r>
            <a:br>
              <a:rPr lang="en-US" dirty="0"/>
            </a:br>
            <a:r>
              <a:rPr lang="en-US" dirty="0"/>
              <a:t>Theatre Department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Integrated Planning &amp; Budget Taskforce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F30F8D-C45B-F94E-B8AE-927FD8011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21015">
            <a:off x="2509819" y="2198928"/>
            <a:ext cx="6008652" cy="369579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4276" y="142295"/>
            <a:ext cx="6767369" cy="709354"/>
          </a:xfrm>
        </p:spPr>
        <p:txBody>
          <a:bodyPr/>
          <a:lstStyle/>
          <a:p>
            <a:r>
              <a:rPr lang="en-US" dirty="0"/>
              <a:t>Programs Strengths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6B54F8-8E7F-304D-A890-B815BF846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8941" y="1033314"/>
            <a:ext cx="7266312" cy="3781167"/>
          </a:xfrm>
        </p:spPr>
        <p:txBody>
          <a:bodyPr>
            <a:normAutofit/>
          </a:bodyPr>
          <a:lstStyle/>
          <a:p>
            <a:r>
              <a:rPr lang="en-US" sz="2400" dirty="0"/>
              <a:t>Since 2015-16 and including 2019-20 </a:t>
            </a:r>
          </a:p>
          <a:p>
            <a:pPr lvl="1"/>
            <a:r>
              <a:rPr lang="en-US" sz="2000" dirty="0"/>
              <a:t>20% increase in unduplicated headcount</a:t>
            </a:r>
          </a:p>
          <a:p>
            <a:pPr lvl="1"/>
            <a:r>
              <a:rPr lang="en-US" sz="2000" dirty="0"/>
              <a:t>39% productivity increase since 2015-16.</a:t>
            </a:r>
          </a:p>
          <a:p>
            <a:r>
              <a:rPr lang="en-US" sz="2400" dirty="0"/>
              <a:t>Focused options for degree and/or certificate success, establishing clearer pathways towards degrees and certificates</a:t>
            </a:r>
          </a:p>
          <a:p>
            <a:r>
              <a:rPr lang="en-US" sz="2400" dirty="0"/>
              <a:t>Valuable relationship with the community as both highly-visible and service-learning based program.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65413E-A3ED-E544-80F4-CCBD4B04A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89911">
            <a:off x="6220592" y="4767442"/>
            <a:ext cx="2647062" cy="1757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D7364D-CFAF-EA46-9851-8C179C8AD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77891">
            <a:off x="1905167" y="4791041"/>
            <a:ext cx="1639681" cy="19084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635381-3203-9E45-A545-4338E481A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85048">
            <a:off x="3761361" y="4822491"/>
            <a:ext cx="2336142" cy="18766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C840A9-9178-6045-97AF-52F835B8A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35505">
            <a:off x="55199" y="4056230"/>
            <a:ext cx="1520473" cy="280177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500"/>
                            </p:stCondLst>
                            <p:childTnLst>
                              <p:par>
                                <p:cTn id="37" presetID="1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45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6F98FAC-89BC-3842-B4E0-EA39B26AD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633" y="259976"/>
            <a:ext cx="7888942" cy="564272"/>
          </a:xfrm>
        </p:spPr>
        <p:txBody>
          <a:bodyPr/>
          <a:lstStyle/>
          <a:p>
            <a:pPr algn="ctr"/>
            <a:r>
              <a:rPr lang="en-US" sz="3200" dirty="0"/>
              <a:t>Actions for Improvement Identified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4A8B1B-2893-B44D-92D0-09D26418A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927279"/>
            <a:ext cx="7620000" cy="5799535"/>
          </a:xfrm>
        </p:spPr>
        <p:txBody>
          <a:bodyPr>
            <a:normAutofit/>
          </a:bodyPr>
          <a:lstStyle/>
          <a:p>
            <a:r>
              <a:rPr lang="en-US" sz="2400" dirty="0"/>
              <a:t>Target enrollment of underserved student populations.</a:t>
            </a:r>
          </a:p>
          <a:p>
            <a:r>
              <a:rPr lang="en-US" sz="2400" dirty="0">
                <a:solidFill>
                  <a:schemeClr val="tx1"/>
                </a:solidFill>
              </a:rPr>
              <a:t>Implement Equity Plan developed w/ Equity Office.  </a:t>
            </a:r>
          </a:p>
          <a:p>
            <a:r>
              <a:rPr lang="en-US" sz="2400" dirty="0"/>
              <a:t>Maintain and increase productivity and FTES levels:</a:t>
            </a:r>
          </a:p>
          <a:p>
            <a:pPr lvl="1"/>
            <a:r>
              <a:rPr lang="en-US" sz="2000" dirty="0"/>
              <a:t>Offer late start sections of higher enrollment online courses </a:t>
            </a:r>
          </a:p>
          <a:p>
            <a:pPr lvl="1"/>
            <a:r>
              <a:rPr lang="en-US" sz="2000" dirty="0"/>
              <a:t>Offer stacked sections of courses to increase productivity</a:t>
            </a:r>
          </a:p>
          <a:p>
            <a:pPr lvl="1"/>
            <a:r>
              <a:rPr lang="en-US" sz="2000" dirty="0"/>
              <a:t>Streamlined, defined pathways and scheduling</a:t>
            </a:r>
          </a:p>
          <a:p>
            <a:pPr lvl="1"/>
            <a:r>
              <a:rPr lang="en-US" sz="2000" dirty="0"/>
              <a:t>Attract new students through expanded online course offerings.</a:t>
            </a:r>
          </a:p>
          <a:p>
            <a:r>
              <a:rPr lang="en-US" sz="2400" dirty="0"/>
              <a:t>Pursue additional OEI approvals for ADT classes.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9F7C92-F651-8946-A35D-2B2759B03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54512">
            <a:off x="3379181" y="4912067"/>
            <a:ext cx="2569595" cy="17130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CA179A-483D-E94B-9F61-7737701A8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80133">
            <a:off x="226784" y="4876813"/>
            <a:ext cx="2694381" cy="17962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BC6D13-5D39-7F42-9F6A-472A979C0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12319">
            <a:off x="6387349" y="4957221"/>
            <a:ext cx="2675805" cy="169642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3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100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15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894CFE-DB04-9F41-9D32-8D9D095D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3241" y="169189"/>
            <a:ext cx="6767369" cy="709354"/>
          </a:xfrm>
        </p:spPr>
        <p:txBody>
          <a:bodyPr/>
          <a:lstStyle/>
          <a:p>
            <a:r>
              <a:rPr lang="en-US" dirty="0"/>
              <a:t>Program Data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44D1639D-9824-4B49-80E4-71D3CBE294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94903"/>
              </p:ext>
            </p:extLst>
          </p:nvPr>
        </p:nvGraphicFramePr>
        <p:xfrm>
          <a:off x="1528896" y="2961697"/>
          <a:ext cx="5969419" cy="19680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96421">
                  <a:extLst>
                    <a:ext uri="{9D8B030D-6E8A-4147-A177-3AD203B41FA5}">
                      <a16:colId xmlns:a16="http://schemas.microsoft.com/office/drawing/2014/main" val="1730478930"/>
                    </a:ext>
                  </a:extLst>
                </a:gridCol>
                <a:gridCol w="678833">
                  <a:extLst>
                    <a:ext uri="{9D8B030D-6E8A-4147-A177-3AD203B41FA5}">
                      <a16:colId xmlns:a16="http://schemas.microsoft.com/office/drawing/2014/main" val="1122709304"/>
                    </a:ext>
                  </a:extLst>
                </a:gridCol>
                <a:gridCol w="650964">
                  <a:extLst>
                    <a:ext uri="{9D8B030D-6E8A-4147-A177-3AD203B41FA5}">
                      <a16:colId xmlns:a16="http://schemas.microsoft.com/office/drawing/2014/main" val="187901531"/>
                    </a:ext>
                  </a:extLst>
                </a:gridCol>
                <a:gridCol w="706702">
                  <a:extLst>
                    <a:ext uri="{9D8B030D-6E8A-4147-A177-3AD203B41FA5}">
                      <a16:colId xmlns:a16="http://schemas.microsoft.com/office/drawing/2014/main" val="3506692638"/>
                    </a:ext>
                  </a:extLst>
                </a:gridCol>
                <a:gridCol w="678833">
                  <a:extLst>
                    <a:ext uri="{9D8B030D-6E8A-4147-A177-3AD203B41FA5}">
                      <a16:colId xmlns:a16="http://schemas.microsoft.com/office/drawing/2014/main" val="2728433066"/>
                    </a:ext>
                  </a:extLst>
                </a:gridCol>
                <a:gridCol w="678833">
                  <a:extLst>
                    <a:ext uri="{9D8B030D-6E8A-4147-A177-3AD203B41FA5}">
                      <a16:colId xmlns:a16="http://schemas.microsoft.com/office/drawing/2014/main" val="4264726863"/>
                    </a:ext>
                  </a:extLst>
                </a:gridCol>
                <a:gridCol w="678833">
                  <a:extLst>
                    <a:ext uri="{9D8B030D-6E8A-4147-A177-3AD203B41FA5}">
                      <a16:colId xmlns:a16="http://schemas.microsoft.com/office/drawing/2014/main" val="2518201960"/>
                    </a:ext>
                  </a:extLst>
                </a:gridCol>
              </a:tblGrid>
              <a:tr h="13572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THTR Tech classes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(100600)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sng" strike="noStrike" dirty="0">
                          <a:effectLst/>
                        </a:rPr>
                        <a:t>15-16</a:t>
                      </a:r>
                      <a:endParaRPr lang="en-US" sz="12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sng" strike="noStrike" dirty="0">
                          <a:effectLst/>
                        </a:rPr>
                        <a:t>16-17</a:t>
                      </a:r>
                      <a:endParaRPr lang="en-US" sz="12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sng" strike="noStrike" dirty="0">
                          <a:effectLst/>
                        </a:rPr>
                        <a:t>17-18</a:t>
                      </a:r>
                      <a:endParaRPr lang="en-US" sz="12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sng" strike="noStrike" dirty="0">
                          <a:effectLst/>
                        </a:rPr>
                        <a:t>18-19</a:t>
                      </a:r>
                      <a:endParaRPr lang="en-US" sz="12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sng" strike="noStrike" dirty="0">
                          <a:effectLst/>
                        </a:rPr>
                        <a:t>19-20</a:t>
                      </a:r>
                      <a:endParaRPr lang="en-US" sz="12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sng" strike="noStrike" dirty="0">
                          <a:effectLst/>
                        </a:rPr>
                        <a:t>%</a:t>
                      </a:r>
                      <a:r>
                        <a:rPr lang="en-US" sz="1200" b="1" u="sng" strike="noStrike" dirty="0" err="1">
                          <a:effectLst/>
                        </a:rPr>
                        <a:t>inc</a:t>
                      </a:r>
                      <a:endParaRPr lang="en-US" sz="12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61883774"/>
                  </a:ext>
                </a:extLst>
              </a:tr>
              <a:tr h="37720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Unduplicated Headcount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80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76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79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110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37.5%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38115780"/>
                  </a:ext>
                </a:extLst>
              </a:tr>
              <a:tr h="20424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Census Enrollment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126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126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157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130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183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45.2%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35681742"/>
                  </a:ext>
                </a:extLst>
              </a:tr>
              <a:tr h="20424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Sections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28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22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34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36.0%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232561"/>
                  </a:ext>
                </a:extLst>
              </a:tr>
              <a:tr h="20424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</a:rPr>
                        <a:t>WSCH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255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316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391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319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501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96.1%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13566648"/>
                  </a:ext>
                </a:extLst>
              </a:tr>
              <a:tr h="20424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</a:rPr>
                        <a:t>FTES (end of term)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17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21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26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21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33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97.2%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8025270"/>
                  </a:ext>
                </a:extLst>
              </a:tr>
              <a:tr h="20424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</a:rPr>
                        <a:t>FTEF (end of term)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1.10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0.83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0.95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0.77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0.75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-32.2%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63688465"/>
                  </a:ext>
                </a:extLst>
              </a:tr>
              <a:tr h="37720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Productivity (WSCH/FTEF)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232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381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413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414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670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189.2%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86307776"/>
                  </a:ext>
                </a:extLst>
              </a:tr>
            </a:tbl>
          </a:graphicData>
        </a:graphic>
      </p:graphicFrame>
      <p:sp>
        <p:nvSpPr>
          <p:cNvPr id="21" name="Frame 20">
            <a:extLst>
              <a:ext uri="{FF2B5EF4-FFF2-40B4-BE49-F238E27FC236}">
                <a16:creationId xmlns:a16="http://schemas.microsoft.com/office/drawing/2014/main" id="{EBE16BD3-87D3-E941-A5DC-840D7572B4C7}"/>
              </a:ext>
            </a:extLst>
          </p:cNvPr>
          <p:cNvSpPr/>
          <p:nvPr/>
        </p:nvSpPr>
        <p:spPr>
          <a:xfrm>
            <a:off x="6216035" y="2961697"/>
            <a:ext cx="1365405" cy="1992627"/>
          </a:xfrm>
          <a:prstGeom prst="frame">
            <a:avLst>
              <a:gd name="adj1" fmla="val 0"/>
            </a:avLst>
          </a:prstGeom>
          <a:noFill/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ECDA9DF9-1478-ED42-98CF-0755821F64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9749859"/>
              </p:ext>
            </p:extLst>
          </p:nvPr>
        </p:nvGraphicFramePr>
        <p:xfrm>
          <a:off x="1488739" y="924361"/>
          <a:ext cx="6045201" cy="1866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02413">
                  <a:extLst>
                    <a:ext uri="{9D8B030D-6E8A-4147-A177-3AD203B41FA5}">
                      <a16:colId xmlns:a16="http://schemas.microsoft.com/office/drawing/2014/main" val="1220555249"/>
                    </a:ext>
                  </a:extLst>
                </a:gridCol>
                <a:gridCol w="673798">
                  <a:extLst>
                    <a:ext uri="{9D8B030D-6E8A-4147-A177-3AD203B41FA5}">
                      <a16:colId xmlns:a16="http://schemas.microsoft.com/office/drawing/2014/main" val="1243947348"/>
                    </a:ext>
                  </a:extLst>
                </a:gridCol>
                <a:gridCol w="673798">
                  <a:extLst>
                    <a:ext uri="{9D8B030D-6E8A-4147-A177-3AD203B41FA5}">
                      <a16:colId xmlns:a16="http://schemas.microsoft.com/office/drawing/2014/main" val="2546086143"/>
                    </a:ext>
                  </a:extLst>
                </a:gridCol>
                <a:gridCol w="673798">
                  <a:extLst>
                    <a:ext uri="{9D8B030D-6E8A-4147-A177-3AD203B41FA5}">
                      <a16:colId xmlns:a16="http://schemas.microsoft.com/office/drawing/2014/main" val="382339792"/>
                    </a:ext>
                  </a:extLst>
                </a:gridCol>
                <a:gridCol w="673798">
                  <a:extLst>
                    <a:ext uri="{9D8B030D-6E8A-4147-A177-3AD203B41FA5}">
                      <a16:colId xmlns:a16="http://schemas.microsoft.com/office/drawing/2014/main" val="3357484827"/>
                    </a:ext>
                  </a:extLst>
                </a:gridCol>
                <a:gridCol w="673798">
                  <a:extLst>
                    <a:ext uri="{9D8B030D-6E8A-4147-A177-3AD203B41FA5}">
                      <a16:colId xmlns:a16="http://schemas.microsoft.com/office/drawing/2014/main" val="3443618902"/>
                    </a:ext>
                  </a:extLst>
                </a:gridCol>
                <a:gridCol w="673798">
                  <a:extLst>
                    <a:ext uri="{9D8B030D-6E8A-4147-A177-3AD203B41FA5}">
                      <a16:colId xmlns:a16="http://schemas.microsoft.com/office/drawing/2014/main" val="1225542247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THTR all classes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sng" strike="noStrike" dirty="0">
                          <a:effectLst/>
                        </a:rPr>
                        <a:t>15-16</a:t>
                      </a:r>
                      <a:endParaRPr lang="en-US" sz="12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sng" strike="noStrike" dirty="0">
                          <a:effectLst/>
                        </a:rPr>
                        <a:t>16-17</a:t>
                      </a:r>
                      <a:endParaRPr lang="en-US" sz="12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sng" strike="noStrike" dirty="0">
                          <a:effectLst/>
                        </a:rPr>
                        <a:t>17-18</a:t>
                      </a:r>
                      <a:endParaRPr lang="en-US" sz="12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sng" strike="noStrike" dirty="0">
                          <a:effectLst/>
                        </a:rPr>
                        <a:t>18-19</a:t>
                      </a:r>
                      <a:endParaRPr lang="en-US" sz="12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19-20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sng" strike="noStrike" dirty="0">
                          <a:effectLst/>
                        </a:rPr>
                        <a:t>% </a:t>
                      </a:r>
                      <a:r>
                        <a:rPr lang="en-US" sz="1200" b="1" u="sng" strike="noStrike" dirty="0" err="1">
                          <a:effectLst/>
                        </a:rPr>
                        <a:t>inc.</a:t>
                      </a:r>
                      <a:endParaRPr lang="en-US" sz="12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9389506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Unduplicated Headcount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441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496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620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492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20.00%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258389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</a:rPr>
                        <a:t>Census Enrollment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760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801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842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984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755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-0.66%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4617955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</a:rPr>
                        <a:t>Sections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-4.11%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9454343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</a:rPr>
                        <a:t>WSCH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1470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1442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1713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1806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1557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5.93%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1283296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</a:rPr>
                        <a:t>FTES (end of term)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104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5.96%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7165942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FTEF (end of term)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4.26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3.80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3.87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3.99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3.23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-24.21%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835475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Productivity (WSCH/FTEF)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345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380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442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453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482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</a:rPr>
                        <a:t>39.77%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19746542"/>
                  </a:ext>
                </a:extLst>
              </a:tr>
            </a:tbl>
          </a:graphicData>
        </a:graphic>
      </p:graphicFrame>
      <p:sp>
        <p:nvSpPr>
          <p:cNvPr id="32" name="Frame 31">
            <a:extLst>
              <a:ext uri="{FF2B5EF4-FFF2-40B4-BE49-F238E27FC236}">
                <a16:creationId xmlns:a16="http://schemas.microsoft.com/office/drawing/2014/main" id="{13427757-EDE4-CC42-8A58-B65224BEBF83}"/>
              </a:ext>
            </a:extLst>
          </p:cNvPr>
          <p:cNvSpPr/>
          <p:nvPr/>
        </p:nvSpPr>
        <p:spPr>
          <a:xfrm>
            <a:off x="6284552" y="861497"/>
            <a:ext cx="1296888" cy="1992627"/>
          </a:xfrm>
          <a:prstGeom prst="frame">
            <a:avLst>
              <a:gd name="adj1" fmla="val 0"/>
            </a:avLst>
          </a:prstGeom>
          <a:noFill/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A448934D-D969-7446-98C4-BB53F64938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318843"/>
              </p:ext>
            </p:extLst>
          </p:nvPr>
        </p:nvGraphicFramePr>
        <p:xfrm>
          <a:off x="1528896" y="5149762"/>
          <a:ext cx="5196528" cy="812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9110">
                  <a:extLst>
                    <a:ext uri="{9D8B030D-6E8A-4147-A177-3AD203B41FA5}">
                      <a16:colId xmlns:a16="http://schemas.microsoft.com/office/drawing/2014/main" val="1173109732"/>
                    </a:ext>
                  </a:extLst>
                </a:gridCol>
                <a:gridCol w="715200">
                  <a:extLst>
                    <a:ext uri="{9D8B030D-6E8A-4147-A177-3AD203B41FA5}">
                      <a16:colId xmlns:a16="http://schemas.microsoft.com/office/drawing/2014/main" val="1020742214"/>
                    </a:ext>
                  </a:extLst>
                </a:gridCol>
                <a:gridCol w="1033153">
                  <a:extLst>
                    <a:ext uri="{9D8B030D-6E8A-4147-A177-3AD203B41FA5}">
                      <a16:colId xmlns:a16="http://schemas.microsoft.com/office/drawing/2014/main" val="209703636"/>
                    </a:ext>
                  </a:extLst>
                </a:gridCol>
                <a:gridCol w="724395">
                  <a:extLst>
                    <a:ext uri="{9D8B030D-6E8A-4147-A177-3AD203B41FA5}">
                      <a16:colId xmlns:a16="http://schemas.microsoft.com/office/drawing/2014/main" val="1161322013"/>
                    </a:ext>
                  </a:extLst>
                </a:gridCol>
                <a:gridCol w="676894">
                  <a:extLst>
                    <a:ext uri="{9D8B030D-6E8A-4147-A177-3AD203B41FA5}">
                      <a16:colId xmlns:a16="http://schemas.microsoft.com/office/drawing/2014/main" val="3036378869"/>
                    </a:ext>
                  </a:extLst>
                </a:gridCol>
                <a:gridCol w="1357776">
                  <a:extLst>
                    <a:ext uri="{9D8B030D-6E8A-4147-A177-3AD203B41FA5}">
                      <a16:colId xmlns:a16="http://schemas.microsoft.com/office/drawing/2014/main" val="2962750747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sng" strike="noStrike" dirty="0">
                          <a:effectLst/>
                        </a:rPr>
                        <a:t>2017-20</a:t>
                      </a:r>
                      <a:endParaRPr lang="en-US" sz="12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sng" strike="noStrike" dirty="0">
                          <a:effectLst/>
                        </a:rPr>
                        <a:t>Enroll</a:t>
                      </a:r>
                      <a:endParaRPr lang="en-US" sz="12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sng" strike="noStrike" dirty="0">
                          <a:effectLst/>
                        </a:rPr>
                        <a:t>Success</a:t>
                      </a:r>
                      <a:endParaRPr lang="en-US" sz="12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sng" strike="noStrike" dirty="0">
                          <a:effectLst/>
                        </a:rPr>
                        <a:t>Rate</a:t>
                      </a:r>
                      <a:endParaRPr lang="en-US" sz="12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sng" strike="noStrike" dirty="0">
                          <a:effectLst/>
                        </a:rPr>
                        <a:t>W</a:t>
                      </a:r>
                      <a:endParaRPr lang="en-US" sz="12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sng" strike="noStrike" dirty="0">
                          <a:effectLst/>
                        </a:rPr>
                        <a:t>success n/</a:t>
                      </a:r>
                      <a:r>
                        <a:rPr lang="en-US" sz="1200" b="1" u="sng" strike="noStrike" dirty="0" err="1">
                          <a:effectLst/>
                        </a:rPr>
                        <a:t>inc</a:t>
                      </a:r>
                      <a:r>
                        <a:rPr lang="en-US" sz="1200" b="1" u="sng" strike="noStrike" dirty="0">
                          <a:effectLst/>
                        </a:rPr>
                        <a:t> W</a:t>
                      </a:r>
                      <a:endParaRPr lang="en-US" sz="12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122474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F2F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1365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1280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93.8%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97.9%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4935631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HYBRID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89.6%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93.3%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7796128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ONLINE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1090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757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69.4%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138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79.5%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23619693"/>
                  </a:ext>
                </a:extLst>
              </a:tr>
            </a:tbl>
          </a:graphicData>
        </a:graphic>
      </p:graphicFrame>
      <p:sp>
        <p:nvSpPr>
          <p:cNvPr id="37" name="Frame 36">
            <a:extLst>
              <a:ext uri="{FF2B5EF4-FFF2-40B4-BE49-F238E27FC236}">
                <a16:creationId xmlns:a16="http://schemas.microsoft.com/office/drawing/2014/main" id="{959FF07A-BCDB-C84A-A916-A549059F3112}"/>
              </a:ext>
            </a:extLst>
          </p:cNvPr>
          <p:cNvSpPr/>
          <p:nvPr/>
        </p:nvSpPr>
        <p:spPr>
          <a:xfrm>
            <a:off x="5391397" y="5174363"/>
            <a:ext cx="1334026" cy="788199"/>
          </a:xfrm>
          <a:prstGeom prst="frame">
            <a:avLst>
              <a:gd name="adj1" fmla="val 0"/>
            </a:avLst>
          </a:prstGeom>
          <a:noFill/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ECF8-BA4C-C14F-8A55-DAE655A85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276" y="178153"/>
            <a:ext cx="6767369" cy="628671"/>
          </a:xfrm>
        </p:spPr>
        <p:txBody>
          <a:bodyPr/>
          <a:lstStyle/>
          <a:p>
            <a:r>
              <a:rPr lang="en-US" dirty="0"/>
              <a:t>Resources Needed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3C14A-B463-9A49-AED9-E5F56EEF0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9978" y="1467037"/>
            <a:ext cx="7214906" cy="539096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Adjunct faculty for department</a:t>
            </a:r>
          </a:p>
          <a:p>
            <a:pPr lvl="1"/>
            <a:r>
              <a:rPr lang="en-US" sz="2000" dirty="0"/>
              <a:t>The range of course offerings demand expertise for completion and degree success, especially in the Technical Theatre courses</a:t>
            </a:r>
          </a:p>
          <a:p>
            <a:pPr lvl="1"/>
            <a:r>
              <a:rPr lang="en-US" sz="2000" dirty="0"/>
              <a:t>Adjunct faculty brings greater potential for diversity</a:t>
            </a:r>
          </a:p>
          <a:p>
            <a:r>
              <a:rPr lang="en-US" sz="2400" dirty="0"/>
              <a:t>Replace retiring FT faculty</a:t>
            </a:r>
          </a:p>
          <a:p>
            <a:pPr lvl="1"/>
            <a:r>
              <a:rPr lang="en-US" sz="2000" dirty="0"/>
              <a:t>One FT faculty retired 2018 (Bergmann)</a:t>
            </a:r>
          </a:p>
          <a:p>
            <a:pPr lvl="1"/>
            <a:r>
              <a:rPr lang="en-US" sz="2000" dirty="0"/>
              <a:t>Second nearing retirement (McLeod)</a:t>
            </a:r>
          </a:p>
          <a:p>
            <a:pPr lvl="1"/>
            <a:r>
              <a:rPr lang="en-US" sz="2000" dirty="0"/>
              <a:t>Opportunity to restructure dept. and add diversity to faculty ranks</a:t>
            </a:r>
          </a:p>
          <a:p>
            <a:r>
              <a:rPr lang="en-US" sz="2400" dirty="0"/>
              <a:t>Hire Technical Staff for Department and Lohman Theatre</a:t>
            </a:r>
          </a:p>
          <a:p>
            <a:pPr lvl="1"/>
            <a:r>
              <a:rPr lang="en-US" sz="2000" dirty="0"/>
              <a:t>Many duties of current FT faculty are outside teaching</a:t>
            </a:r>
          </a:p>
          <a:p>
            <a:pPr lvl="1"/>
            <a:r>
              <a:rPr lang="en-US" sz="2000" dirty="0"/>
              <a:t>Increase revenue from rental of facility</a:t>
            </a:r>
          </a:p>
          <a:p>
            <a:r>
              <a:rPr lang="en-US" sz="2400" dirty="0"/>
              <a:t>Upgrade Facilities &amp; Equipment</a:t>
            </a:r>
          </a:p>
          <a:p>
            <a:pPr lvl="1"/>
            <a:r>
              <a:rPr lang="en-US" sz="2000" dirty="0"/>
              <a:t>Smithwick: 60 </a:t>
            </a:r>
            <a:r>
              <a:rPr lang="en-US" sz="2000" dirty="0" err="1"/>
              <a:t>yrs</a:t>
            </a:r>
            <a:r>
              <a:rPr lang="en-US" sz="2000" dirty="0"/>
              <a:t> old,  needs a complete overhaul</a:t>
            </a:r>
          </a:p>
          <a:p>
            <a:pPr lvl="1"/>
            <a:r>
              <a:rPr lang="en-US" sz="2000" dirty="0"/>
              <a:t>Lohman: 12 </a:t>
            </a:r>
            <a:r>
              <a:rPr lang="en-US" sz="2000" dirty="0" err="1"/>
              <a:t>yrs</a:t>
            </a:r>
            <a:r>
              <a:rPr lang="en-US" sz="2000" dirty="0"/>
              <a:t> old, equipment not up to current tech standards 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E546EF-0179-8349-A0AF-85E7FEA47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896" y="724829"/>
            <a:ext cx="7932717" cy="62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9340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9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4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1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1439" y="62861"/>
            <a:ext cx="6767369" cy="1252667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802078923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Academic Fall2015">
  <a:themeElements>
    <a:clrScheme name="Custom 3">
      <a:dk1>
        <a:srgbClr val="000000"/>
      </a:dk1>
      <a:lt1>
        <a:srgbClr val="FFFFFF"/>
      </a:lt1>
      <a:dk2>
        <a:srgbClr val="333333"/>
      </a:dk2>
      <a:lt2>
        <a:srgbClr val="CCCCCC"/>
      </a:lt2>
      <a:accent1>
        <a:srgbClr val="AB1F2C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lassic PPT" id="{632E22F7-362D-D140-8A90-09B6A80869D7}" vid="{5562846C-B55E-F743-8B7B-0ECCCB0041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FH Template Classic</Template>
  <TotalTime>5338</TotalTime>
  <Words>449</Words>
  <Application>Microsoft Macintosh PowerPoint</Application>
  <PresentationFormat>On-screen Show (4:3)</PresentationFormat>
  <Paragraphs>171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ＭＳ Ｐゴシック</vt:lpstr>
      <vt:lpstr>Arial</vt:lpstr>
      <vt:lpstr>Calibri</vt:lpstr>
      <vt:lpstr>Calibri Light</vt:lpstr>
      <vt:lpstr>Century Gothic</vt:lpstr>
      <vt:lpstr>Wingdings</vt:lpstr>
      <vt:lpstr>Wingdings 2</vt:lpstr>
      <vt:lpstr>Academic Fall2015</vt:lpstr>
      <vt:lpstr>Program Review Theatre Department</vt:lpstr>
      <vt:lpstr>Programs Strengths </vt:lpstr>
      <vt:lpstr>Actions for Improvement Identified </vt:lpstr>
      <vt:lpstr>Program Data</vt:lpstr>
      <vt:lpstr>Resources Needed </vt:lpstr>
      <vt:lpstr>Questions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Jerry Robredo</dc:creator>
  <cp:lastModifiedBy>Kelaiah Harris</cp:lastModifiedBy>
  <cp:revision>44</cp:revision>
  <dcterms:created xsi:type="dcterms:W3CDTF">2017-12-20T23:23:15Z</dcterms:created>
  <dcterms:modified xsi:type="dcterms:W3CDTF">2020-10-29T01:57:05Z</dcterms:modified>
</cp:coreProperties>
</file>