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6"/>
  </p:notesMasterIdLst>
  <p:sldIdLst>
    <p:sldId id="262" r:id="rId2"/>
    <p:sldId id="257" r:id="rId3"/>
    <p:sldId id="265" r:id="rId4"/>
    <p:sldId id="311" r:id="rId5"/>
    <p:sldId id="286" r:id="rId6"/>
    <p:sldId id="287" r:id="rId7"/>
    <p:sldId id="288" r:id="rId8"/>
    <p:sldId id="282" r:id="rId9"/>
    <p:sldId id="289" r:id="rId10"/>
    <p:sldId id="267" r:id="rId11"/>
    <p:sldId id="273" r:id="rId12"/>
    <p:sldId id="274" r:id="rId13"/>
    <p:sldId id="292" r:id="rId14"/>
    <p:sldId id="268" r:id="rId15"/>
    <p:sldId id="276" r:id="rId16"/>
    <p:sldId id="277" r:id="rId17"/>
    <p:sldId id="269" r:id="rId18"/>
    <p:sldId id="278" r:id="rId19"/>
    <p:sldId id="270" r:id="rId20"/>
    <p:sldId id="279" r:id="rId21"/>
    <p:sldId id="280" r:id="rId22"/>
    <p:sldId id="281" r:id="rId23"/>
    <p:sldId id="271" r:id="rId24"/>
    <p:sldId id="298" r:id="rId25"/>
    <p:sldId id="312" r:id="rId26"/>
    <p:sldId id="301" r:id="rId27"/>
    <p:sldId id="302" r:id="rId28"/>
    <p:sldId id="303" r:id="rId29"/>
    <p:sldId id="304" r:id="rId30"/>
    <p:sldId id="305" r:id="rId31"/>
    <p:sldId id="306" r:id="rId32"/>
    <p:sldId id="272" r:id="rId33"/>
    <p:sldId id="310" r:id="rId34"/>
    <p:sldId id="263" r:id="rId35"/>
  </p:sldIdLst>
  <p:sldSz cx="9144000" cy="6858000" type="screen4x3"/>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Century Gothic" panose="020B0502020202020204" pitchFamily="34" charset="0"/>
        <a:ea typeface="MS PGothic" panose="020B0600070205080204" pitchFamily="34" charset="-128"/>
        <a:cs typeface="+mn-cs"/>
      </a:defRPr>
    </a:lvl1pPr>
    <a:lvl2pPr marL="457200" algn="l" defTabSz="457200" rtl="0" eaLnBrk="0" fontAlgn="base" hangingPunct="0">
      <a:spcBef>
        <a:spcPct val="0"/>
      </a:spcBef>
      <a:spcAft>
        <a:spcPct val="0"/>
      </a:spcAft>
      <a:defRPr kern="1200">
        <a:solidFill>
          <a:schemeClr val="tx1"/>
        </a:solidFill>
        <a:latin typeface="Century Gothic" panose="020B0502020202020204" pitchFamily="34" charset="0"/>
        <a:ea typeface="MS PGothic" panose="020B0600070205080204" pitchFamily="34" charset="-128"/>
        <a:cs typeface="+mn-cs"/>
      </a:defRPr>
    </a:lvl2pPr>
    <a:lvl3pPr marL="914400" algn="l" defTabSz="457200" rtl="0" eaLnBrk="0" fontAlgn="base" hangingPunct="0">
      <a:spcBef>
        <a:spcPct val="0"/>
      </a:spcBef>
      <a:spcAft>
        <a:spcPct val="0"/>
      </a:spcAft>
      <a:defRPr kern="1200">
        <a:solidFill>
          <a:schemeClr val="tx1"/>
        </a:solidFill>
        <a:latin typeface="Century Gothic" panose="020B0502020202020204" pitchFamily="34" charset="0"/>
        <a:ea typeface="MS PGothic" panose="020B0600070205080204" pitchFamily="34" charset="-128"/>
        <a:cs typeface="+mn-cs"/>
      </a:defRPr>
    </a:lvl3pPr>
    <a:lvl4pPr marL="1371600" algn="l" defTabSz="457200" rtl="0" eaLnBrk="0" fontAlgn="base" hangingPunct="0">
      <a:spcBef>
        <a:spcPct val="0"/>
      </a:spcBef>
      <a:spcAft>
        <a:spcPct val="0"/>
      </a:spcAft>
      <a:defRPr kern="1200">
        <a:solidFill>
          <a:schemeClr val="tx1"/>
        </a:solidFill>
        <a:latin typeface="Century Gothic" panose="020B0502020202020204" pitchFamily="34" charset="0"/>
        <a:ea typeface="MS PGothic" panose="020B0600070205080204" pitchFamily="34" charset="-128"/>
        <a:cs typeface="+mn-cs"/>
      </a:defRPr>
    </a:lvl4pPr>
    <a:lvl5pPr marL="1828800" algn="l" defTabSz="457200" rtl="0" eaLnBrk="0" fontAlgn="base" hangingPunct="0">
      <a:spcBef>
        <a:spcPct val="0"/>
      </a:spcBef>
      <a:spcAft>
        <a:spcPct val="0"/>
      </a:spcAft>
      <a:defRPr kern="1200">
        <a:solidFill>
          <a:schemeClr val="tx1"/>
        </a:solidFill>
        <a:latin typeface="Century Gothic" panose="020B050202020202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Century Gothic" panose="020B050202020202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Century Gothic" panose="020B050202020202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Century Gothic" panose="020B050202020202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Century Gothic" panose="020B050202020202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61E2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1512" autoAdjust="0"/>
  </p:normalViewPr>
  <p:slideViewPr>
    <p:cSldViewPr snapToGrid="0" snapToObjects="1">
      <p:cViewPr varScale="1">
        <p:scale>
          <a:sx n="56" d="100"/>
          <a:sy n="56" d="100"/>
        </p:scale>
        <p:origin x="2820" y="78"/>
      </p:cViewPr>
      <p:guideLst>
        <p:guide orient="horz" pos="2160"/>
        <p:guide pos="2880"/>
      </p:guideLst>
    </p:cSldViewPr>
  </p:slideViewPr>
  <p:notesTextViewPr>
    <p:cViewPr>
      <p:scale>
        <a:sx n="3" d="2"/>
        <a:sy n="3" d="2"/>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8788"/>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smtClean="0">
                <a:latin typeface="Calibri" panose="020F0502020204030204" pitchFamily="34" charset="0"/>
              </a:defRPr>
            </a:lvl1pPr>
          </a:lstStyle>
          <a:p>
            <a:pPr>
              <a:defRPr/>
            </a:pPr>
            <a:fld id="{CA4F29F7-CBC3-4A89-88FB-A7EE36E0B440}" type="datetimeFigureOut">
              <a:rPr lang="en-US" altLang="en-US"/>
              <a:pPr>
                <a:defRPr/>
              </a:pPr>
              <a:t>4/15/2019</a:t>
            </a:fld>
            <a:endParaRPr lang="en-US" alt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atin typeface="Calibri" panose="020F0502020204030204" pitchFamily="34" charset="0"/>
              </a:defRPr>
            </a:lvl1pPr>
          </a:lstStyle>
          <a:p>
            <a:pPr>
              <a:defRPr/>
            </a:pPr>
            <a:fld id="{236E151E-B17A-49DD-88A0-4C82189FB14B}" type="slidenum">
              <a:rPr lang="en-US" altLang="en-US"/>
              <a:pPr>
                <a:defRPr/>
              </a:pPr>
              <a:t>‹#›</a:t>
            </a:fld>
            <a:endParaRPr lang="en-US" altLang="en-US"/>
          </a:p>
        </p:txBody>
      </p:sp>
    </p:spTree>
    <p:extLst>
      <p:ext uri="{BB962C8B-B14F-4D97-AF65-F5344CB8AC3E}">
        <p14:creationId xmlns:p14="http://schemas.microsoft.com/office/powerpoint/2010/main" val="382967168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2pPr>
    <a:lvl3pPr marL="9144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3pPr>
    <a:lvl4pPr marL="13716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4pPr>
    <a:lvl5pPr marL="18288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112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861DD9EF-F8E5-47EE-A8CE-17D116914924}" type="slidenum">
              <a:rPr lang="en-US" altLang="en-US"/>
              <a:pPr>
                <a:spcBef>
                  <a:spcPct val="0"/>
                </a:spcBef>
              </a:pPr>
              <a:t>1</a:t>
            </a:fld>
            <a:endParaRPr lang="en-US" altLang="en-US"/>
          </a:p>
        </p:txBody>
      </p:sp>
    </p:spTree>
    <p:extLst>
      <p:ext uri="{BB962C8B-B14F-4D97-AF65-F5344CB8AC3E}">
        <p14:creationId xmlns:p14="http://schemas.microsoft.com/office/powerpoint/2010/main" val="25674337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Unduplicated count</a:t>
            </a:r>
          </a:p>
          <a:p>
            <a:pPr eaLnBrk="1" hangingPunct="1">
              <a:spcBef>
                <a:spcPct val="0"/>
              </a:spcBef>
            </a:pPr>
            <a:endParaRPr lang="en-US" altLang="en-US" smtClean="0"/>
          </a:p>
        </p:txBody>
      </p:sp>
      <p:sp>
        <p:nvSpPr>
          <p:cNvPr id="358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8636D17D-0597-4347-8BD7-AAD7208CF61F}" type="slidenum">
              <a:rPr lang="en-US" altLang="en-US"/>
              <a:pPr>
                <a:spcBef>
                  <a:spcPct val="0"/>
                </a:spcBef>
              </a:pPr>
              <a:t>12</a:t>
            </a:fld>
            <a:endParaRPr lang="en-US" altLang="en-US"/>
          </a:p>
        </p:txBody>
      </p:sp>
    </p:spTree>
    <p:extLst>
      <p:ext uri="{BB962C8B-B14F-4D97-AF65-F5344CB8AC3E}">
        <p14:creationId xmlns:p14="http://schemas.microsoft.com/office/powerpoint/2010/main" val="2774465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Note: Vision Goal Completion defined as the </a:t>
            </a:r>
            <a:r>
              <a:rPr lang="en-US" altLang="en-US" u="sng" smtClean="0"/>
              <a:t>unduplicated</a:t>
            </a:r>
            <a:r>
              <a:rPr lang="en-US" altLang="en-US" smtClean="0"/>
              <a:t> count of students earning a CO certificate, degree, and enrolled in selected or previous year</a:t>
            </a:r>
          </a:p>
          <a:p>
            <a:pPr eaLnBrk="1" hangingPunct="1">
              <a:spcBef>
                <a:spcPct val="0"/>
              </a:spcBef>
            </a:pPr>
            <a:endParaRPr lang="en-US" altLang="en-US" smtClean="0"/>
          </a:p>
        </p:txBody>
      </p:sp>
      <p:sp>
        <p:nvSpPr>
          <p:cNvPr id="378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E994CC1D-3E31-4B27-A022-2F314CFCE421}" type="slidenum">
              <a:rPr lang="en-US" altLang="en-US"/>
              <a:pPr>
                <a:spcBef>
                  <a:spcPct val="0"/>
                </a:spcBef>
              </a:pPr>
              <a:t>13</a:t>
            </a:fld>
            <a:endParaRPr lang="en-US" altLang="en-US"/>
          </a:p>
        </p:txBody>
      </p:sp>
    </p:spTree>
    <p:extLst>
      <p:ext uri="{BB962C8B-B14F-4D97-AF65-F5344CB8AC3E}">
        <p14:creationId xmlns:p14="http://schemas.microsoft.com/office/powerpoint/2010/main" val="13950970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440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9A3383F4-510E-4041-9C13-9E9E85843A8E}" type="slidenum">
              <a:rPr lang="en-US" altLang="en-US"/>
              <a:pPr>
                <a:spcBef>
                  <a:spcPct val="0"/>
                </a:spcBef>
              </a:pPr>
              <a:t>14</a:t>
            </a:fld>
            <a:endParaRPr lang="en-US" altLang="en-US"/>
          </a:p>
        </p:txBody>
      </p:sp>
    </p:spTree>
    <p:extLst>
      <p:ext uri="{BB962C8B-B14F-4D97-AF65-F5344CB8AC3E}">
        <p14:creationId xmlns:p14="http://schemas.microsoft.com/office/powerpoint/2010/main" val="42861732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460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EA913BAE-1CFB-4FF3-80D1-1861CE896512}" type="slidenum">
              <a:rPr lang="en-US" altLang="en-US"/>
              <a:pPr>
                <a:spcBef>
                  <a:spcPct val="0"/>
                </a:spcBef>
              </a:pPr>
              <a:t>15</a:t>
            </a:fld>
            <a:endParaRPr lang="en-US" altLang="en-US"/>
          </a:p>
        </p:txBody>
      </p:sp>
    </p:spTree>
    <p:extLst>
      <p:ext uri="{BB962C8B-B14F-4D97-AF65-F5344CB8AC3E}">
        <p14:creationId xmlns:p14="http://schemas.microsoft.com/office/powerpoint/2010/main" val="25766902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501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63D4404A-CA52-40F6-AC10-9F0A3B317C41}" type="slidenum">
              <a:rPr lang="en-US" altLang="en-US"/>
              <a:pPr>
                <a:spcBef>
                  <a:spcPct val="0"/>
                </a:spcBef>
              </a:pPr>
              <a:t>16</a:t>
            </a:fld>
            <a:endParaRPr lang="en-US" altLang="en-US"/>
          </a:p>
        </p:txBody>
      </p:sp>
    </p:spTree>
    <p:extLst>
      <p:ext uri="{BB962C8B-B14F-4D97-AF65-F5344CB8AC3E}">
        <p14:creationId xmlns:p14="http://schemas.microsoft.com/office/powerpoint/2010/main" val="199979838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563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8360DAF5-5E92-45CF-AFD7-9A8AC04F410D}" type="slidenum">
              <a:rPr lang="en-US" altLang="en-US"/>
              <a:pPr>
                <a:spcBef>
                  <a:spcPct val="0"/>
                </a:spcBef>
              </a:pPr>
              <a:t>17</a:t>
            </a:fld>
            <a:endParaRPr lang="en-US" altLang="en-US"/>
          </a:p>
        </p:txBody>
      </p:sp>
    </p:spTree>
    <p:extLst>
      <p:ext uri="{BB962C8B-B14F-4D97-AF65-F5344CB8AC3E}">
        <p14:creationId xmlns:p14="http://schemas.microsoft.com/office/powerpoint/2010/main" val="234095846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583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F0473D42-283C-47E7-B91A-1B666770F9E9}" type="slidenum">
              <a:rPr lang="en-US" altLang="en-US"/>
              <a:pPr>
                <a:spcBef>
                  <a:spcPct val="0"/>
                </a:spcBef>
              </a:pPr>
              <a:t>18</a:t>
            </a:fld>
            <a:endParaRPr lang="en-US" altLang="en-US"/>
          </a:p>
        </p:txBody>
      </p:sp>
    </p:spTree>
    <p:extLst>
      <p:ext uri="{BB962C8B-B14F-4D97-AF65-F5344CB8AC3E}">
        <p14:creationId xmlns:p14="http://schemas.microsoft.com/office/powerpoint/2010/main" val="135404592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u="sng" smtClean="0"/>
              <a:t>Median Annual Earnings</a:t>
            </a:r>
          </a:p>
          <a:p>
            <a:pPr eaLnBrk="1" hangingPunct="1">
              <a:spcBef>
                <a:spcPct val="0"/>
              </a:spcBef>
            </a:pPr>
            <a:r>
              <a:rPr lang="en-US" altLang="en-US" smtClean="0"/>
              <a:t>     Annualize earnings in the second fiscal quarter after the academic year of exit; adjust for inflation</a:t>
            </a:r>
          </a:p>
          <a:p>
            <a:pPr eaLnBrk="1" hangingPunct="1">
              <a:spcBef>
                <a:spcPct val="0"/>
              </a:spcBef>
            </a:pPr>
            <a:r>
              <a:rPr lang="en-US" altLang="en-US" smtClean="0"/>
              <a:t>     Did not transfer in the year following the selected year; no systemwide enrollment for the academic year following the selected year</a:t>
            </a:r>
          </a:p>
          <a:p>
            <a:pPr eaLnBrk="1" hangingPunct="1">
              <a:spcBef>
                <a:spcPct val="0"/>
              </a:spcBef>
            </a:pPr>
            <a:r>
              <a:rPr lang="en-US" altLang="en-US" smtClean="0"/>
              <a:t>     Were matched to UI wage file (Employment Development Department Unemployment Insurance Dataset)</a:t>
            </a:r>
          </a:p>
          <a:p>
            <a:pPr eaLnBrk="1" hangingPunct="1">
              <a:spcBef>
                <a:spcPct val="0"/>
              </a:spcBef>
            </a:pPr>
            <a:endParaRPr lang="en-US" altLang="en-US" smtClean="0"/>
          </a:p>
          <a:p>
            <a:pPr eaLnBrk="1" hangingPunct="1">
              <a:spcBef>
                <a:spcPct val="0"/>
              </a:spcBef>
            </a:pPr>
            <a:r>
              <a:rPr lang="en-US" altLang="en-US" u="sng" smtClean="0"/>
              <a:t>Attain Living Wage</a:t>
            </a:r>
          </a:p>
          <a:p>
            <a:pPr eaLnBrk="1" hangingPunct="1">
              <a:spcBef>
                <a:spcPct val="0"/>
              </a:spcBef>
            </a:pPr>
            <a:r>
              <a:rPr lang="en-US" altLang="en-US" smtClean="0"/>
              <a:t>     Annualize earnings in the second fiscal quarter after the academic year of exit; adjust for inflation</a:t>
            </a:r>
          </a:p>
          <a:p>
            <a:pPr eaLnBrk="1" hangingPunct="1">
              <a:spcBef>
                <a:spcPct val="0"/>
              </a:spcBef>
            </a:pPr>
            <a:r>
              <a:rPr lang="en-US" altLang="en-US" smtClean="0"/>
              <a:t>     Did not transfer in the year following the selected year; no systemwide enrollment for the academic year following the selected year</a:t>
            </a:r>
          </a:p>
          <a:p>
            <a:pPr eaLnBrk="1" hangingPunct="1">
              <a:spcBef>
                <a:spcPct val="0"/>
              </a:spcBef>
            </a:pPr>
            <a:r>
              <a:rPr lang="en-US" altLang="en-US" smtClean="0"/>
              <a:t>     Were matched to UI wage file (Employment Development Department Unemployment Insurance Dataset)</a:t>
            </a:r>
          </a:p>
          <a:p>
            <a:pPr eaLnBrk="1" hangingPunct="1">
              <a:spcBef>
                <a:spcPct val="0"/>
              </a:spcBef>
            </a:pPr>
            <a:r>
              <a:rPr lang="en-US" altLang="en-US" smtClean="0"/>
              <a:t>     Living wage identified by compared student wages to single adult for country where district is located</a:t>
            </a:r>
          </a:p>
          <a:p>
            <a:pPr eaLnBrk="1" hangingPunct="1">
              <a:spcBef>
                <a:spcPct val="0"/>
              </a:spcBef>
            </a:pPr>
            <a:endParaRPr lang="en-US" altLang="en-US" smtClean="0"/>
          </a:p>
          <a:p>
            <a:pPr eaLnBrk="1" hangingPunct="1">
              <a:spcBef>
                <a:spcPct val="0"/>
              </a:spcBef>
            </a:pPr>
            <a:r>
              <a:rPr lang="en-US" altLang="en-US" u="sng" smtClean="0"/>
              <a:t>Job Closely Related to Field of Study</a:t>
            </a:r>
          </a:p>
          <a:p>
            <a:pPr eaLnBrk="1" hangingPunct="1">
              <a:spcBef>
                <a:spcPct val="0"/>
              </a:spcBef>
            </a:pPr>
            <a:r>
              <a:rPr lang="en-US" altLang="en-US" smtClean="0"/>
              <a:t>     Students responding to CTE Outcomes Survey [responding (1) very close or (2) close]</a:t>
            </a:r>
          </a:p>
          <a:p>
            <a:pPr eaLnBrk="1" hangingPunct="1">
              <a:spcBef>
                <a:spcPct val="0"/>
              </a:spcBef>
            </a:pPr>
            <a:r>
              <a:rPr lang="en-US" altLang="en-US" smtClean="0"/>
              <a:t>     These are students who were in credit CTE programs AND received a CO-certificate or degree based on vocation TOP code and enrolled 0-5 semester units (0-7.5 quarter units) </a:t>
            </a:r>
            <a:r>
              <a:rPr lang="en-US" altLang="en-US" u="sng" smtClean="0"/>
              <a:t>OR</a:t>
            </a:r>
            <a:r>
              <a:rPr lang="en-US" altLang="en-US" smtClean="0"/>
              <a:t> received a non-CO certificate of at least 6 units with a vocational TOP code and not enrolled the following year </a:t>
            </a:r>
            <a:r>
              <a:rPr lang="en-US" altLang="en-US" u="sng" smtClean="0"/>
              <a:t>OR</a:t>
            </a:r>
            <a:r>
              <a:rPr lang="en-US" altLang="en-US" smtClean="0"/>
              <a:t> enrolled in at least 9 units within the three prior years in SAM-coded courses (A-D) [at least one coded SAM A-C], not enrolled in subsequent year, and did not complete (transfer, CO-certificate, vocational degree)</a:t>
            </a:r>
          </a:p>
          <a:p>
            <a:pPr eaLnBrk="1" hangingPunct="1">
              <a:spcBef>
                <a:spcPct val="0"/>
              </a:spcBef>
            </a:pPr>
            <a:r>
              <a:rPr lang="en-US" altLang="en-US" smtClean="0"/>
              <a:t>     Conducted 18 months after selected academic year</a:t>
            </a:r>
          </a:p>
          <a:p>
            <a:pPr eaLnBrk="1" hangingPunct="1">
              <a:spcBef>
                <a:spcPct val="0"/>
              </a:spcBef>
            </a:pPr>
            <a:r>
              <a:rPr lang="en-US" altLang="en-US" smtClean="0"/>
              <a:t>     Compared to all who answered the survey question, not enrolled at any postsecondary institutions, not enrolled in any CCC [who did not transfer] </a:t>
            </a:r>
          </a:p>
        </p:txBody>
      </p:sp>
      <p:sp>
        <p:nvSpPr>
          <p:cNvPr id="624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D2C6AD64-5CB7-4456-8075-F05CCACB5545}" type="slidenum">
              <a:rPr lang="en-US" altLang="en-US"/>
              <a:pPr>
                <a:spcBef>
                  <a:spcPct val="0"/>
                </a:spcBef>
              </a:pPr>
              <a:t>19</a:t>
            </a:fld>
            <a:endParaRPr lang="en-US" altLang="en-US"/>
          </a:p>
        </p:txBody>
      </p:sp>
    </p:spTree>
    <p:extLst>
      <p:ext uri="{BB962C8B-B14F-4D97-AF65-F5344CB8AC3E}">
        <p14:creationId xmlns:p14="http://schemas.microsoft.com/office/powerpoint/2010/main" val="77754656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645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99A5888A-3560-48F6-8E99-8CE5F9ED771B}" type="slidenum">
              <a:rPr lang="en-US" altLang="en-US"/>
              <a:pPr>
                <a:spcBef>
                  <a:spcPct val="0"/>
                </a:spcBef>
              </a:pPr>
              <a:t>20</a:t>
            </a:fld>
            <a:endParaRPr lang="en-US" altLang="en-US"/>
          </a:p>
        </p:txBody>
      </p:sp>
    </p:spTree>
    <p:extLst>
      <p:ext uri="{BB962C8B-B14F-4D97-AF65-F5344CB8AC3E}">
        <p14:creationId xmlns:p14="http://schemas.microsoft.com/office/powerpoint/2010/main" val="66009457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665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713EF5F3-28F5-4DE5-B4FE-A95143DEF59E}" type="slidenum">
              <a:rPr lang="en-US" altLang="en-US"/>
              <a:pPr>
                <a:spcBef>
                  <a:spcPct val="0"/>
                </a:spcBef>
              </a:pPr>
              <a:t>21</a:t>
            </a:fld>
            <a:endParaRPr lang="en-US" altLang="en-US"/>
          </a:p>
        </p:txBody>
      </p:sp>
    </p:spTree>
    <p:extLst>
      <p:ext uri="{BB962C8B-B14F-4D97-AF65-F5344CB8AC3E}">
        <p14:creationId xmlns:p14="http://schemas.microsoft.com/office/powerpoint/2010/main" val="30781063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133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69CFE8D8-F9DE-48CA-8E4B-24444A12C673}" type="slidenum">
              <a:rPr lang="en-US" altLang="en-US"/>
              <a:pPr>
                <a:spcBef>
                  <a:spcPct val="0"/>
                </a:spcBef>
              </a:pPr>
              <a:t>2</a:t>
            </a:fld>
            <a:endParaRPr lang="en-US" altLang="en-US"/>
          </a:p>
        </p:txBody>
      </p:sp>
    </p:spTree>
    <p:extLst>
      <p:ext uri="{BB962C8B-B14F-4D97-AF65-F5344CB8AC3E}">
        <p14:creationId xmlns:p14="http://schemas.microsoft.com/office/powerpoint/2010/main" val="243586013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686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150316F1-0BC6-431A-8E1E-17BB46656B7A}" type="slidenum">
              <a:rPr lang="en-US" altLang="en-US"/>
              <a:pPr>
                <a:spcBef>
                  <a:spcPct val="0"/>
                </a:spcBef>
              </a:pPr>
              <a:t>22</a:t>
            </a:fld>
            <a:endParaRPr lang="en-US" altLang="en-US"/>
          </a:p>
        </p:txBody>
      </p:sp>
    </p:spTree>
    <p:extLst>
      <p:ext uri="{BB962C8B-B14F-4D97-AF65-F5344CB8AC3E}">
        <p14:creationId xmlns:p14="http://schemas.microsoft.com/office/powerpoint/2010/main" val="95866742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706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71522838-025B-4A29-9353-38B68D625E05}" type="slidenum">
              <a:rPr lang="en-US" altLang="en-US"/>
              <a:pPr>
                <a:spcBef>
                  <a:spcPct val="0"/>
                </a:spcBef>
              </a:pPr>
              <a:t>23</a:t>
            </a:fld>
            <a:endParaRPr lang="en-US" altLang="en-US"/>
          </a:p>
        </p:txBody>
      </p:sp>
    </p:spTree>
    <p:extLst>
      <p:ext uri="{BB962C8B-B14F-4D97-AF65-F5344CB8AC3E}">
        <p14:creationId xmlns:p14="http://schemas.microsoft.com/office/powerpoint/2010/main" val="386495143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u="sng" dirty="0" smtClean="0"/>
              <a:t>Percentage Point Gap (PPG)</a:t>
            </a:r>
          </a:p>
          <a:p>
            <a:pPr eaLnBrk="1" hangingPunct="1">
              <a:spcBef>
                <a:spcPct val="0"/>
              </a:spcBef>
            </a:pPr>
            <a:r>
              <a:rPr lang="en-US" altLang="en-US" dirty="0" smtClean="0"/>
              <a:t>Calculating a rate of the population group from the whole group</a:t>
            </a:r>
          </a:p>
          <a:p>
            <a:pPr eaLnBrk="1" hangingPunct="1">
              <a:spcBef>
                <a:spcPct val="0"/>
              </a:spcBef>
            </a:pPr>
            <a:r>
              <a:rPr lang="en-US" altLang="en-US" dirty="0" smtClean="0"/>
              <a:t>Subtracting the subgroup rate from the total group rate</a:t>
            </a:r>
          </a:p>
          <a:p>
            <a:pPr eaLnBrk="1" hangingPunct="1">
              <a:spcBef>
                <a:spcPct val="0"/>
              </a:spcBef>
            </a:pPr>
            <a:endParaRPr lang="en-US" altLang="en-US" dirty="0" smtClean="0"/>
          </a:p>
          <a:p>
            <a:pPr eaLnBrk="1" hangingPunct="1">
              <a:spcBef>
                <a:spcPct val="0"/>
              </a:spcBef>
            </a:pPr>
            <a:r>
              <a:rPr lang="en-US" altLang="en-US" u="sng" dirty="0" smtClean="0"/>
              <a:t>Proportionality Index (PI)</a:t>
            </a:r>
          </a:p>
          <a:p>
            <a:pPr eaLnBrk="1" hangingPunct="1">
              <a:spcBef>
                <a:spcPct val="0"/>
              </a:spcBef>
            </a:pPr>
            <a:r>
              <a:rPr lang="en-US" altLang="en-US" dirty="0" smtClean="0"/>
              <a:t>Calculating rate of the population group against the rate of the whole group</a:t>
            </a:r>
          </a:p>
          <a:p>
            <a:pPr eaLnBrk="1" hangingPunct="1">
              <a:spcBef>
                <a:spcPct val="0"/>
              </a:spcBef>
            </a:pPr>
            <a:r>
              <a:rPr lang="en-US" altLang="en-US" dirty="0" smtClean="0"/>
              <a:t>The subgroup completion is being compared to the total subgroup members</a:t>
            </a:r>
          </a:p>
          <a:p>
            <a:pPr eaLnBrk="1" hangingPunct="1">
              <a:spcBef>
                <a:spcPct val="0"/>
              </a:spcBef>
            </a:pPr>
            <a:r>
              <a:rPr lang="en-US" altLang="en-US" dirty="0" smtClean="0"/>
              <a:t>However calculations still dependent on total group member (count)</a:t>
            </a:r>
          </a:p>
          <a:p>
            <a:pPr eaLnBrk="1" hangingPunct="1">
              <a:spcBef>
                <a:spcPct val="0"/>
              </a:spcBef>
            </a:pPr>
            <a:r>
              <a:rPr lang="en-US" altLang="en-US" dirty="0" smtClean="0"/>
              <a:t>Step 1: Calculation of subgroup members/total group members </a:t>
            </a:r>
          </a:p>
          <a:p>
            <a:pPr eaLnBrk="1" hangingPunct="1">
              <a:spcBef>
                <a:spcPct val="0"/>
              </a:spcBef>
            </a:pPr>
            <a:r>
              <a:rPr lang="en-US" altLang="en-US" dirty="0" smtClean="0"/>
              <a:t>Step 2: Calculation of subgroup completion/total group completion</a:t>
            </a:r>
          </a:p>
          <a:p>
            <a:pPr eaLnBrk="1" hangingPunct="1">
              <a:spcBef>
                <a:spcPct val="0"/>
              </a:spcBef>
            </a:pPr>
            <a:r>
              <a:rPr lang="en-US" altLang="en-US" dirty="0" smtClean="0"/>
              <a:t>Step 3: Calculate rate of subgroup outcome rate/subgroup members rate</a:t>
            </a:r>
          </a:p>
          <a:p>
            <a:pPr eaLnBrk="1" hangingPunct="1">
              <a:spcBef>
                <a:spcPct val="0"/>
              </a:spcBef>
            </a:pPr>
            <a:endParaRPr lang="en-US" altLang="en-US" dirty="0" smtClean="0"/>
          </a:p>
          <a:p>
            <a:pPr eaLnBrk="1" hangingPunct="1">
              <a:spcBef>
                <a:spcPct val="0"/>
              </a:spcBef>
            </a:pPr>
            <a:r>
              <a:rPr lang="en-US" altLang="en-US" u="sng" dirty="0" smtClean="0"/>
              <a:t>Recommendation to use PPG over PI because:</a:t>
            </a:r>
          </a:p>
          <a:p>
            <a:pPr eaLnBrk="1" hangingPunct="1">
              <a:spcBef>
                <a:spcPct val="0"/>
              </a:spcBef>
            </a:pPr>
            <a:r>
              <a:rPr lang="en-US" altLang="en-US" dirty="0" smtClean="0"/>
              <a:t>Alignment with SEA</a:t>
            </a:r>
          </a:p>
          <a:p>
            <a:pPr eaLnBrk="1" hangingPunct="1">
              <a:spcBef>
                <a:spcPct val="0"/>
              </a:spcBef>
            </a:pPr>
            <a:r>
              <a:rPr lang="en-US" altLang="en-US" dirty="0" smtClean="0"/>
              <a:t>PPG accounts for when populations make up small percentages of overall population (small numerator)</a:t>
            </a:r>
          </a:p>
          <a:p>
            <a:pPr eaLnBrk="1" hangingPunct="1">
              <a:spcBef>
                <a:spcPct val="0"/>
              </a:spcBef>
            </a:pPr>
            <a:r>
              <a:rPr lang="en-US" altLang="en-US" dirty="0" smtClean="0"/>
              <a:t>PPG accounts for large overall populations (large denominator used by state in calculation of rates)</a:t>
            </a:r>
          </a:p>
          <a:p>
            <a:pPr eaLnBrk="1" hangingPunct="1">
              <a:spcBef>
                <a:spcPct val="0"/>
              </a:spcBef>
            </a:pPr>
            <a:r>
              <a:rPr lang="en-US" altLang="en-US" dirty="0" smtClean="0"/>
              <a:t>PPG considers margin of error (considers confidence level within 2%)</a:t>
            </a:r>
          </a:p>
          <a:p>
            <a:pPr eaLnBrk="1" hangingPunct="1">
              <a:spcBef>
                <a:spcPct val="0"/>
              </a:spcBef>
            </a:pPr>
            <a:r>
              <a:rPr lang="en-US" altLang="en-US" dirty="0" smtClean="0"/>
              <a:t>Where PPG and PI differ is due to borderline reasons (e.g. 2% vs. 1.9%)</a:t>
            </a:r>
          </a:p>
          <a:p>
            <a:pPr eaLnBrk="1" hangingPunct="1">
              <a:spcBef>
                <a:spcPct val="0"/>
              </a:spcBef>
            </a:pPr>
            <a:endParaRPr lang="en-US" altLang="en-US" dirty="0" smtClean="0"/>
          </a:p>
          <a:p>
            <a:pPr eaLnBrk="1" hangingPunct="1">
              <a:spcBef>
                <a:spcPct val="0"/>
              </a:spcBef>
            </a:pPr>
            <a:r>
              <a:rPr lang="en-US" altLang="en-US" u="sng" dirty="0" smtClean="0"/>
              <a:t>Implications:</a:t>
            </a:r>
          </a:p>
          <a:p>
            <a:pPr eaLnBrk="1" hangingPunct="1">
              <a:spcBef>
                <a:spcPct val="0"/>
              </a:spcBef>
            </a:pPr>
            <a:r>
              <a:rPr lang="en-US" altLang="en-US" dirty="0" smtClean="0"/>
              <a:t>State will use PI for counts; PPG for rates</a:t>
            </a:r>
          </a:p>
          <a:p>
            <a:pPr eaLnBrk="1" hangingPunct="1">
              <a:spcBef>
                <a:spcPct val="0"/>
              </a:spcBef>
            </a:pPr>
            <a:r>
              <a:rPr lang="en-US" altLang="en-US" dirty="0" smtClean="0"/>
              <a:t>NOVA will display DI indicator based on these approaches</a:t>
            </a:r>
          </a:p>
          <a:p>
            <a:pPr eaLnBrk="1" hangingPunct="1">
              <a:spcBef>
                <a:spcPct val="0"/>
              </a:spcBef>
            </a:pPr>
            <a:r>
              <a:rPr lang="en-US" altLang="en-US" dirty="0" smtClean="0"/>
              <a:t>College will need to indicate that local approach to be based on PPG only</a:t>
            </a:r>
          </a:p>
          <a:p>
            <a:pPr eaLnBrk="1" hangingPunct="1">
              <a:spcBef>
                <a:spcPct val="0"/>
              </a:spcBef>
            </a:pPr>
            <a:endParaRPr lang="en-US" altLang="en-US" dirty="0" smtClean="0"/>
          </a:p>
        </p:txBody>
      </p:sp>
      <p:sp>
        <p:nvSpPr>
          <p:cNvPr id="727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CE6CA9F5-1D16-4CA1-851C-15710994D6F0}" type="slidenum">
              <a:rPr lang="en-US" altLang="en-US"/>
              <a:pPr>
                <a:spcBef>
                  <a:spcPct val="0"/>
                </a:spcBef>
              </a:pPr>
              <a:t>24</a:t>
            </a:fld>
            <a:endParaRPr lang="en-US" altLang="en-US"/>
          </a:p>
        </p:txBody>
      </p:sp>
    </p:spTree>
    <p:extLst>
      <p:ext uri="{BB962C8B-B14F-4D97-AF65-F5344CB8AC3E}">
        <p14:creationId xmlns:p14="http://schemas.microsoft.com/office/powerpoint/2010/main" val="121546957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smtClean="0"/>
              <a:t>NOTE: NOVA displays 2016-17 as baseline year but colleges requested to calculate 2015-16 as baseline due to lag in transfer data.</a:t>
            </a:r>
          </a:p>
          <a:p>
            <a:pPr eaLnBrk="1" hangingPunct="1">
              <a:spcBef>
                <a:spcPct val="0"/>
              </a:spcBef>
            </a:pPr>
            <a:endParaRPr lang="en-US" altLang="en-US" dirty="0" smtClean="0"/>
          </a:p>
          <a:p>
            <a:pPr eaLnBrk="1" fontAlgn="auto" hangingPunct="1">
              <a:spcBef>
                <a:spcPts val="0"/>
              </a:spcBef>
              <a:spcAft>
                <a:spcPts val="0"/>
              </a:spcAft>
              <a:defRPr/>
            </a:pPr>
            <a:r>
              <a:rPr lang="en-US" dirty="0" smtClean="0"/>
              <a:t>Native American and Other Race are also highlighted as DI by state but recommendation to not prioritize at local level because:</a:t>
            </a:r>
          </a:p>
          <a:p>
            <a:pPr marL="349415" indent="-349415" eaLnBrk="1" fontAlgn="auto" hangingPunct="1">
              <a:spcBef>
                <a:spcPts val="0"/>
              </a:spcBef>
              <a:spcAft>
                <a:spcPts val="0"/>
              </a:spcAft>
              <a:buFontTx/>
              <a:buAutoNum type="arabicParenR"/>
              <a:defRPr/>
            </a:pPr>
            <a:r>
              <a:rPr lang="en-US" dirty="0" smtClean="0"/>
              <a:t>Native American do not meet DI in year before and after baseline; and</a:t>
            </a:r>
          </a:p>
          <a:p>
            <a:pPr marL="349415" indent="-349415" eaLnBrk="1" fontAlgn="auto" hangingPunct="1">
              <a:spcBef>
                <a:spcPts val="0"/>
              </a:spcBef>
              <a:spcAft>
                <a:spcPts val="0"/>
              </a:spcAft>
              <a:buFontTx/>
              <a:buAutoNum type="arabicParenR"/>
              <a:defRPr/>
            </a:pPr>
            <a:r>
              <a:rPr lang="en-US" dirty="0" smtClean="0"/>
              <a:t>Other Race is really an unknown category (not Black, Asian, </a:t>
            </a:r>
            <a:r>
              <a:rPr lang="en-US" dirty="0" err="1" smtClean="0"/>
              <a:t>Filipinx</a:t>
            </a:r>
            <a:r>
              <a:rPr lang="en-US" dirty="0" smtClean="0"/>
              <a:t>, </a:t>
            </a:r>
            <a:r>
              <a:rPr lang="en-US" dirty="0" err="1" smtClean="0"/>
              <a:t>Latinx</a:t>
            </a:r>
            <a:r>
              <a:rPr lang="en-US" dirty="0" smtClean="0"/>
              <a:t>, Native American, Pacific Islander, White) and the counts in this group have decreased over time.</a:t>
            </a:r>
            <a:endParaRPr lang="en-US" altLang="en-US" dirty="0" smtClean="0"/>
          </a:p>
          <a:p>
            <a:pPr eaLnBrk="1" hangingPunct="1">
              <a:spcBef>
                <a:spcPct val="0"/>
              </a:spcBef>
            </a:pPr>
            <a:endParaRPr lang="en-US" altLang="en-US" dirty="0" smtClean="0"/>
          </a:p>
          <a:p>
            <a:pPr eaLnBrk="1" hangingPunct="1">
              <a:spcBef>
                <a:spcPct val="0"/>
              </a:spcBef>
            </a:pPr>
            <a:endParaRPr lang="en-US" altLang="en-US" dirty="0" smtClean="0"/>
          </a:p>
          <a:p>
            <a:pPr eaLnBrk="1" hangingPunct="1">
              <a:spcBef>
                <a:spcPct val="0"/>
              </a:spcBef>
            </a:pPr>
            <a:r>
              <a:rPr lang="en-US" altLang="en-US" dirty="0" smtClean="0"/>
              <a:t>Cannot </a:t>
            </a:r>
            <a:r>
              <a:rPr lang="en-US" altLang="en-US" dirty="0" smtClean="0"/>
              <a:t>currently predict how much the ethnicity transfer gap will be narrowed against the whole population (PPG) because it will depend on the cohort sizes (enrollment) annually.</a:t>
            </a:r>
          </a:p>
          <a:p>
            <a:pPr eaLnBrk="1" hangingPunct="1">
              <a:spcBef>
                <a:spcPct val="0"/>
              </a:spcBef>
            </a:pPr>
            <a:endParaRPr lang="en-US" altLang="en-US" dirty="0" smtClean="0"/>
          </a:p>
          <a:p>
            <a:pPr eaLnBrk="1" hangingPunct="1">
              <a:spcBef>
                <a:spcPct val="0"/>
              </a:spcBef>
            </a:pPr>
            <a:r>
              <a:rPr lang="en-US" altLang="en-US" u="sng" dirty="0" smtClean="0"/>
              <a:t>2014-15 to 2016-17</a:t>
            </a:r>
            <a:r>
              <a:rPr lang="en-US" altLang="en-US" dirty="0" smtClean="0"/>
              <a:t/>
            </a:r>
            <a:br>
              <a:rPr lang="en-US" altLang="en-US" dirty="0" smtClean="0"/>
            </a:br>
            <a:r>
              <a:rPr lang="en-US" altLang="en-US" dirty="0" smtClean="0"/>
              <a:t>All: 7% to 8%</a:t>
            </a:r>
          </a:p>
          <a:p>
            <a:pPr eaLnBrk="1" hangingPunct="1">
              <a:spcBef>
                <a:spcPct val="0"/>
              </a:spcBef>
            </a:pPr>
            <a:r>
              <a:rPr lang="en-US" altLang="en-US" dirty="0" smtClean="0"/>
              <a:t>Black: 3% to 6%</a:t>
            </a:r>
          </a:p>
          <a:p>
            <a:pPr eaLnBrk="1" hangingPunct="1">
              <a:spcBef>
                <a:spcPct val="0"/>
              </a:spcBef>
            </a:pPr>
            <a:r>
              <a:rPr lang="en-US" altLang="en-US" dirty="0" smtClean="0"/>
              <a:t>Latinx: 5%</a:t>
            </a:r>
            <a:r>
              <a:rPr lang="en-US" altLang="en-US" baseline="0" dirty="0" smtClean="0"/>
              <a:t> to 6%</a:t>
            </a:r>
            <a:endParaRPr lang="en-US" altLang="en-US" dirty="0" smtClean="0"/>
          </a:p>
          <a:p>
            <a:pPr eaLnBrk="1" hangingPunct="1">
              <a:spcBef>
                <a:spcPct val="0"/>
              </a:spcBef>
            </a:pPr>
            <a:r>
              <a:rPr lang="en-US" altLang="en-US" dirty="0" smtClean="0"/>
              <a:t>Pacific Islander: 4% to 6%</a:t>
            </a:r>
          </a:p>
          <a:p>
            <a:pPr eaLnBrk="1" hangingPunct="1">
              <a:spcBef>
                <a:spcPct val="0"/>
              </a:spcBef>
            </a:pPr>
            <a:endParaRPr lang="en-US" altLang="en-US" dirty="0" smtClean="0"/>
          </a:p>
          <a:p>
            <a:pPr eaLnBrk="1" hangingPunct="1">
              <a:spcBef>
                <a:spcPct val="0"/>
              </a:spcBef>
            </a:pPr>
            <a:r>
              <a:rPr lang="en-US" altLang="en-US" u="sng" dirty="0" smtClean="0"/>
              <a:t>2014-15 counts</a:t>
            </a:r>
          </a:p>
          <a:p>
            <a:pPr eaLnBrk="1" hangingPunct="1">
              <a:spcBef>
                <a:spcPct val="0"/>
              </a:spcBef>
            </a:pPr>
            <a:r>
              <a:rPr lang="en-US" altLang="en-US" dirty="0" smtClean="0"/>
              <a:t>Black:  21 out of 782</a:t>
            </a:r>
          </a:p>
          <a:p>
            <a:pPr eaLnBrk="1" hangingPunct="1">
              <a:spcBef>
                <a:spcPct val="0"/>
              </a:spcBef>
            </a:pPr>
            <a:r>
              <a:rPr lang="en-US" altLang="en-US" dirty="0" smtClean="0"/>
              <a:t>Latinx: 237 out of 4447</a:t>
            </a:r>
          </a:p>
          <a:p>
            <a:pPr eaLnBrk="1" hangingPunct="1">
              <a:spcBef>
                <a:spcPct val="0"/>
              </a:spcBef>
            </a:pPr>
            <a:r>
              <a:rPr lang="en-US" altLang="en-US" dirty="0" smtClean="0"/>
              <a:t>Pacific Islander: 5 out of 138</a:t>
            </a:r>
          </a:p>
          <a:p>
            <a:pPr eaLnBrk="1" hangingPunct="1">
              <a:spcBef>
                <a:spcPct val="0"/>
              </a:spcBef>
            </a:pPr>
            <a:endParaRPr lang="en-US" altLang="en-US" u="sng" dirty="0" smtClean="0"/>
          </a:p>
          <a:p>
            <a:pPr eaLnBrk="1" hangingPunct="1">
              <a:spcBef>
                <a:spcPct val="0"/>
              </a:spcBef>
            </a:pPr>
            <a:r>
              <a:rPr lang="en-US" altLang="en-US" u="sng" dirty="0" smtClean="0"/>
              <a:t>2015-16 counts [2016-17 in NOVA—this is displayed as the baseline data]</a:t>
            </a:r>
          </a:p>
          <a:p>
            <a:pPr eaLnBrk="1" hangingPunct="1">
              <a:spcBef>
                <a:spcPct val="0"/>
              </a:spcBef>
            </a:pPr>
            <a:r>
              <a:rPr lang="en-US" altLang="en-US" dirty="0" smtClean="0"/>
              <a:t>Black:  43 out of 789; +17</a:t>
            </a:r>
            <a:r>
              <a:rPr lang="en-US" altLang="en-US" baseline="0" dirty="0" smtClean="0"/>
              <a:t> for no gap (proposed goal would be very close to closing gap (+11))</a:t>
            </a:r>
            <a:endParaRPr lang="en-US" altLang="en-US" dirty="0" smtClean="0"/>
          </a:p>
          <a:p>
            <a:pPr eaLnBrk="1" hangingPunct="1">
              <a:spcBef>
                <a:spcPct val="0"/>
              </a:spcBef>
            </a:pPr>
            <a:r>
              <a:rPr lang="en-US" altLang="en-US" dirty="0" smtClean="0"/>
              <a:t>Latinx: 262 out of 4911: +112 for no gap (proposed goal would be close to closing gap (+92))</a:t>
            </a:r>
          </a:p>
          <a:p>
            <a:pPr eaLnBrk="1" hangingPunct="1">
              <a:spcBef>
                <a:spcPct val="0"/>
              </a:spcBef>
            </a:pPr>
            <a:r>
              <a:rPr lang="en-US" altLang="en-US" dirty="0" smtClean="0"/>
              <a:t>Pacific Islander: 6 out of 147; +5 for</a:t>
            </a:r>
            <a:r>
              <a:rPr lang="en-US" altLang="en-US" baseline="0" dirty="0" smtClean="0"/>
              <a:t> no gap (proposed goal would close gap)</a:t>
            </a:r>
            <a:endParaRPr lang="en-US" altLang="en-US" dirty="0" smtClean="0"/>
          </a:p>
          <a:p>
            <a:pPr eaLnBrk="1" hangingPunct="1">
              <a:spcBef>
                <a:spcPct val="0"/>
              </a:spcBef>
            </a:pPr>
            <a:endParaRPr lang="en-US" altLang="en-US" dirty="0" smtClean="0"/>
          </a:p>
          <a:p>
            <a:pPr eaLnBrk="1" hangingPunct="1">
              <a:spcBef>
                <a:spcPct val="0"/>
              </a:spcBef>
            </a:pPr>
            <a:r>
              <a:rPr lang="en-US" altLang="en-US" u="sng" dirty="0" smtClean="0"/>
              <a:t>2016-17 counts</a:t>
            </a:r>
          </a:p>
          <a:p>
            <a:pPr eaLnBrk="1" hangingPunct="1">
              <a:spcBef>
                <a:spcPct val="0"/>
              </a:spcBef>
            </a:pPr>
            <a:r>
              <a:rPr lang="en-US" altLang="en-US" dirty="0" smtClean="0"/>
              <a:t>Black: 47 out of 757</a:t>
            </a:r>
          </a:p>
          <a:p>
            <a:pPr eaLnBrk="1" hangingPunct="1">
              <a:spcBef>
                <a:spcPct val="0"/>
              </a:spcBef>
            </a:pPr>
            <a:r>
              <a:rPr lang="en-US" altLang="en-US" dirty="0" smtClean="0"/>
              <a:t>Latinx: 339 out of 4911</a:t>
            </a:r>
          </a:p>
          <a:p>
            <a:pPr eaLnBrk="1" hangingPunct="1">
              <a:spcBef>
                <a:spcPct val="0"/>
              </a:spcBef>
            </a:pPr>
            <a:r>
              <a:rPr lang="en-US" altLang="en-US" dirty="0" smtClean="0"/>
              <a:t>Pacific Islander: 10 out of 158</a:t>
            </a:r>
          </a:p>
          <a:p>
            <a:pPr eaLnBrk="1" hangingPunct="1">
              <a:spcBef>
                <a:spcPct val="0"/>
              </a:spcBef>
            </a:pPr>
            <a:endParaRPr lang="en-US" altLang="en-US" dirty="0" smtClean="0"/>
          </a:p>
          <a:p>
            <a:pPr eaLnBrk="1" hangingPunct="1">
              <a:spcBef>
                <a:spcPct val="0"/>
              </a:spcBef>
            </a:pPr>
            <a:r>
              <a:rPr lang="en-US" altLang="en-US" u="sng" dirty="0" smtClean="0"/>
              <a:t>2014-15 counts</a:t>
            </a:r>
          </a:p>
          <a:p>
            <a:pPr eaLnBrk="1" hangingPunct="1">
              <a:spcBef>
                <a:spcPct val="0"/>
              </a:spcBef>
            </a:pPr>
            <a:r>
              <a:rPr lang="en-US" altLang="en-US" dirty="0" smtClean="0"/>
              <a:t>Native American: 2 out of 43</a:t>
            </a:r>
          </a:p>
          <a:p>
            <a:pPr eaLnBrk="1" hangingPunct="1">
              <a:spcBef>
                <a:spcPct val="0"/>
              </a:spcBef>
            </a:pPr>
            <a:r>
              <a:rPr lang="en-US" altLang="en-US" dirty="0" smtClean="0"/>
              <a:t>Some Other Race: 32 out of 1,096</a:t>
            </a:r>
          </a:p>
          <a:p>
            <a:pPr eaLnBrk="1" hangingPunct="1">
              <a:spcBef>
                <a:spcPct val="0"/>
              </a:spcBef>
            </a:pPr>
            <a:endParaRPr lang="en-US" altLang="en-US" u="sng" dirty="0" smtClean="0"/>
          </a:p>
          <a:p>
            <a:pPr eaLnBrk="1" hangingPunct="1">
              <a:spcBef>
                <a:spcPct val="0"/>
              </a:spcBef>
            </a:pPr>
            <a:r>
              <a:rPr lang="en-US" altLang="en-US" u="sng" dirty="0" smtClean="0"/>
              <a:t>2015-16 counts [2016-17 in NOVA—this is displayed as the baseline data]</a:t>
            </a:r>
          </a:p>
          <a:p>
            <a:pPr eaLnBrk="1" hangingPunct="1">
              <a:spcBef>
                <a:spcPct val="0"/>
              </a:spcBef>
            </a:pPr>
            <a:r>
              <a:rPr lang="en-US" altLang="en-US" dirty="0" smtClean="0"/>
              <a:t>Native American: 0 out of 39</a:t>
            </a:r>
          </a:p>
          <a:p>
            <a:pPr eaLnBrk="1" hangingPunct="1">
              <a:spcBef>
                <a:spcPct val="0"/>
              </a:spcBef>
            </a:pPr>
            <a:r>
              <a:rPr lang="en-US" altLang="en-US" dirty="0" smtClean="0"/>
              <a:t>Some Other Race: 33 out of 915</a:t>
            </a:r>
          </a:p>
          <a:p>
            <a:pPr eaLnBrk="1" hangingPunct="1">
              <a:spcBef>
                <a:spcPct val="0"/>
              </a:spcBef>
            </a:pPr>
            <a:endParaRPr lang="en-US" altLang="en-US" dirty="0" smtClean="0"/>
          </a:p>
          <a:p>
            <a:pPr eaLnBrk="1" hangingPunct="1">
              <a:spcBef>
                <a:spcPct val="0"/>
              </a:spcBef>
            </a:pPr>
            <a:r>
              <a:rPr lang="en-US" altLang="en-US" u="sng" dirty="0" smtClean="0"/>
              <a:t>2016-17 counts</a:t>
            </a:r>
          </a:p>
          <a:p>
            <a:pPr eaLnBrk="1" hangingPunct="1">
              <a:spcBef>
                <a:spcPct val="0"/>
              </a:spcBef>
            </a:pPr>
            <a:r>
              <a:rPr lang="en-US" altLang="en-US" dirty="0" smtClean="0"/>
              <a:t>Native American: 2 out of 38</a:t>
            </a:r>
          </a:p>
          <a:p>
            <a:pPr eaLnBrk="1" hangingPunct="1">
              <a:spcBef>
                <a:spcPct val="0"/>
              </a:spcBef>
            </a:pPr>
            <a:r>
              <a:rPr lang="en-US" altLang="en-US" dirty="0" smtClean="0"/>
              <a:t>Some Other Race: 29 out of 572</a:t>
            </a:r>
          </a:p>
          <a:p>
            <a:pPr eaLnBrk="1" hangingPunct="1">
              <a:spcBef>
                <a:spcPct val="0"/>
              </a:spcBef>
            </a:pPr>
            <a:endParaRPr lang="en-US" altLang="en-US" dirty="0" smtClean="0"/>
          </a:p>
          <a:p>
            <a:pPr eaLnBrk="1" hangingPunct="1">
              <a:spcBef>
                <a:spcPct val="0"/>
              </a:spcBef>
            </a:pPr>
            <a:endParaRPr lang="en-US" altLang="en-US" dirty="0" smtClean="0"/>
          </a:p>
          <a:p>
            <a:pPr eaLnBrk="1" hangingPunct="1">
              <a:spcBef>
                <a:spcPct val="0"/>
              </a:spcBef>
            </a:pPr>
            <a:endParaRPr lang="en-US" altLang="en-US" dirty="0" smtClean="0"/>
          </a:p>
        </p:txBody>
      </p:sp>
      <p:sp>
        <p:nvSpPr>
          <p:cNvPr id="747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57066" indent="-291179">
              <a:spcBef>
                <a:spcPct val="30000"/>
              </a:spcBef>
              <a:defRPr sz="1200">
                <a:solidFill>
                  <a:schemeClr val="tx1"/>
                </a:solidFill>
                <a:latin typeface="Calibri" panose="020F0502020204030204" pitchFamily="34" charset="0"/>
                <a:ea typeface="MS PGothic" panose="020B0600070205080204" pitchFamily="34" charset="-128"/>
              </a:defRPr>
            </a:lvl2pPr>
            <a:lvl3pPr marL="1164717" indent="-232943">
              <a:spcBef>
                <a:spcPct val="30000"/>
              </a:spcBef>
              <a:defRPr sz="1200">
                <a:solidFill>
                  <a:schemeClr val="tx1"/>
                </a:solidFill>
                <a:latin typeface="Calibri" panose="020F0502020204030204" pitchFamily="34" charset="0"/>
                <a:ea typeface="MS PGothic" panose="020B0600070205080204" pitchFamily="34" charset="-128"/>
              </a:defRPr>
            </a:lvl3pPr>
            <a:lvl4pPr marL="1630604" indent="-232943">
              <a:spcBef>
                <a:spcPct val="30000"/>
              </a:spcBef>
              <a:defRPr sz="1200">
                <a:solidFill>
                  <a:schemeClr val="tx1"/>
                </a:solidFill>
                <a:latin typeface="Calibri" panose="020F0502020204030204" pitchFamily="34" charset="0"/>
                <a:ea typeface="MS PGothic" panose="020B0600070205080204" pitchFamily="34" charset="-128"/>
              </a:defRPr>
            </a:lvl4pPr>
            <a:lvl5pPr marL="2096491" indent="-232943">
              <a:spcBef>
                <a:spcPct val="30000"/>
              </a:spcBef>
              <a:defRPr sz="1200">
                <a:solidFill>
                  <a:schemeClr val="tx1"/>
                </a:solidFill>
                <a:latin typeface="Calibri" panose="020F0502020204030204" pitchFamily="34" charset="0"/>
                <a:ea typeface="MS PGothic" panose="020B0600070205080204" pitchFamily="34" charset="-128"/>
              </a:defRPr>
            </a:lvl5pPr>
            <a:lvl6pPr marL="2562377" indent="-232943" defTabSz="465887"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3028264" indent="-232943" defTabSz="465887"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94151" indent="-232943" defTabSz="465887"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960038" indent="-232943" defTabSz="465887"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CE494627-6492-4C4C-9FD3-FC2337D48C35}" type="slidenum">
              <a:rPr lang="en-US" altLang="en-US"/>
              <a:pPr>
                <a:spcBef>
                  <a:spcPct val="0"/>
                </a:spcBef>
              </a:pPr>
              <a:t>25</a:t>
            </a:fld>
            <a:endParaRPr lang="en-US" altLang="en-US" dirty="0"/>
          </a:p>
        </p:txBody>
      </p:sp>
    </p:spTree>
    <p:extLst>
      <p:ext uri="{BB962C8B-B14F-4D97-AF65-F5344CB8AC3E}">
        <p14:creationId xmlns:p14="http://schemas.microsoft.com/office/powerpoint/2010/main" val="79898164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smtClean="0"/>
              <a:t>NOTE: NOVA displays 2016-17 as baseline year but colleges requested to calculate 2015-16 as baseline due to lag in transfer data.</a:t>
            </a:r>
          </a:p>
          <a:p>
            <a:pPr eaLnBrk="1" hangingPunct="1">
              <a:spcBef>
                <a:spcPct val="0"/>
              </a:spcBef>
            </a:pPr>
            <a:endParaRPr lang="en-US" altLang="en-US" dirty="0" smtClean="0"/>
          </a:p>
          <a:p>
            <a:pPr eaLnBrk="1" hangingPunct="1">
              <a:spcBef>
                <a:spcPct val="0"/>
              </a:spcBef>
            </a:pPr>
            <a:r>
              <a:rPr lang="en-US" altLang="en-US" dirty="0" smtClean="0"/>
              <a:t>State uses “Disadvantaged Students” instead of “Special Populations”</a:t>
            </a:r>
          </a:p>
          <a:p>
            <a:pPr eaLnBrk="1" hangingPunct="1">
              <a:spcBef>
                <a:spcPct val="0"/>
              </a:spcBef>
            </a:pPr>
            <a:endParaRPr lang="en-US" altLang="en-US" dirty="0" smtClean="0"/>
          </a:p>
          <a:p>
            <a:pPr eaLnBrk="1" hangingPunct="1">
              <a:spcBef>
                <a:spcPct val="0"/>
              </a:spcBef>
            </a:pPr>
            <a:r>
              <a:rPr lang="en-US" altLang="en-US" dirty="0" smtClean="0"/>
              <a:t>Cannot currently predict how much the ethnicity transfer gap will be narrowed against the whole population (PPG) because it will depend on the cohort sizes (enrollment) annually.</a:t>
            </a:r>
          </a:p>
          <a:p>
            <a:pPr eaLnBrk="1" hangingPunct="1">
              <a:spcBef>
                <a:spcPct val="0"/>
              </a:spcBef>
            </a:pPr>
            <a:endParaRPr lang="en-US" altLang="en-US" dirty="0" smtClean="0"/>
          </a:p>
          <a:p>
            <a:pPr eaLnBrk="1" hangingPunct="1">
              <a:spcBef>
                <a:spcPct val="0"/>
              </a:spcBef>
            </a:pPr>
            <a:r>
              <a:rPr lang="en-US" altLang="en-US" u="sng" dirty="0" smtClean="0"/>
              <a:t>2014-15 to 2016-17</a:t>
            </a:r>
          </a:p>
          <a:p>
            <a:pPr eaLnBrk="1" hangingPunct="1">
              <a:spcBef>
                <a:spcPct val="0"/>
              </a:spcBef>
            </a:pPr>
            <a:r>
              <a:rPr lang="en-US" altLang="en-US" dirty="0" smtClean="0"/>
              <a:t>All: 7% to 8%</a:t>
            </a:r>
          </a:p>
          <a:p>
            <a:pPr eaLnBrk="1" hangingPunct="1">
              <a:spcBef>
                <a:spcPct val="0"/>
              </a:spcBef>
            </a:pPr>
            <a:r>
              <a:rPr lang="en-US" altLang="en-US" dirty="0" smtClean="0"/>
              <a:t>LGBT: 4% to 8%</a:t>
            </a:r>
          </a:p>
          <a:p>
            <a:pPr eaLnBrk="1" hangingPunct="1">
              <a:spcBef>
                <a:spcPct val="0"/>
              </a:spcBef>
            </a:pPr>
            <a:r>
              <a:rPr lang="en-US" altLang="en-US" dirty="0" smtClean="0"/>
              <a:t>Veteran: 3% to 6%</a:t>
            </a:r>
          </a:p>
          <a:p>
            <a:pPr eaLnBrk="1" hangingPunct="1">
              <a:spcBef>
                <a:spcPct val="0"/>
              </a:spcBef>
            </a:pPr>
            <a:endParaRPr lang="en-US" altLang="en-US" u="sng" dirty="0" smtClean="0"/>
          </a:p>
          <a:p>
            <a:pPr eaLnBrk="1" hangingPunct="1">
              <a:spcBef>
                <a:spcPct val="0"/>
              </a:spcBef>
            </a:pPr>
            <a:r>
              <a:rPr lang="en-US" altLang="en-US" u="sng" dirty="0" smtClean="0"/>
              <a:t>2014-15 counts</a:t>
            </a:r>
          </a:p>
          <a:p>
            <a:pPr eaLnBrk="1" hangingPunct="1">
              <a:spcBef>
                <a:spcPct val="0"/>
              </a:spcBef>
            </a:pPr>
            <a:r>
              <a:rPr lang="en-US" altLang="en-US" dirty="0" smtClean="0"/>
              <a:t>LGBT: 21 out of 468</a:t>
            </a:r>
          </a:p>
          <a:p>
            <a:pPr eaLnBrk="1" hangingPunct="1">
              <a:spcBef>
                <a:spcPct val="0"/>
              </a:spcBef>
            </a:pPr>
            <a:r>
              <a:rPr lang="en-US" altLang="en-US" dirty="0" smtClean="0"/>
              <a:t>Veteran:  19 out of 545</a:t>
            </a:r>
            <a:endParaRPr lang="en-US" altLang="en-US" u="sng" dirty="0" smtClean="0"/>
          </a:p>
          <a:p>
            <a:pPr eaLnBrk="1" hangingPunct="1">
              <a:spcBef>
                <a:spcPct val="0"/>
              </a:spcBef>
            </a:pPr>
            <a:endParaRPr lang="en-US" altLang="en-US" u="sng" dirty="0" smtClean="0"/>
          </a:p>
          <a:p>
            <a:pPr eaLnBrk="1" hangingPunct="1">
              <a:spcBef>
                <a:spcPct val="0"/>
              </a:spcBef>
            </a:pPr>
            <a:r>
              <a:rPr lang="en-US" altLang="en-US" u="sng" dirty="0" smtClean="0"/>
              <a:t>2015-16 counts [2016-17 in NOVA—this is displayed as the baseline data]</a:t>
            </a:r>
          </a:p>
          <a:p>
            <a:pPr eaLnBrk="1" hangingPunct="1">
              <a:spcBef>
                <a:spcPct val="0"/>
              </a:spcBef>
            </a:pPr>
            <a:r>
              <a:rPr lang="en-US" altLang="en-US" dirty="0" smtClean="0"/>
              <a:t>LGBT: 29 out of 602</a:t>
            </a:r>
          </a:p>
          <a:p>
            <a:pPr eaLnBrk="1" hangingPunct="1">
              <a:spcBef>
                <a:spcPct val="0"/>
              </a:spcBef>
            </a:pPr>
            <a:r>
              <a:rPr lang="en-US" altLang="en-US" dirty="0" smtClean="0"/>
              <a:t>Veteran:  22 out of 543</a:t>
            </a:r>
          </a:p>
          <a:p>
            <a:pPr eaLnBrk="1" hangingPunct="1">
              <a:spcBef>
                <a:spcPct val="0"/>
              </a:spcBef>
            </a:pPr>
            <a:endParaRPr lang="en-US" altLang="en-US" dirty="0" smtClean="0"/>
          </a:p>
          <a:p>
            <a:pPr eaLnBrk="1" hangingPunct="1">
              <a:spcBef>
                <a:spcPct val="0"/>
              </a:spcBef>
            </a:pPr>
            <a:r>
              <a:rPr lang="en-US" altLang="en-US" u="sng" dirty="0" smtClean="0"/>
              <a:t>2016-17 counts</a:t>
            </a:r>
          </a:p>
          <a:p>
            <a:pPr eaLnBrk="1" hangingPunct="1">
              <a:spcBef>
                <a:spcPct val="0"/>
              </a:spcBef>
            </a:pPr>
            <a:r>
              <a:rPr lang="en-US" altLang="en-US" dirty="0" smtClean="0"/>
              <a:t>LGBT: 70 out of 836</a:t>
            </a:r>
          </a:p>
          <a:p>
            <a:pPr eaLnBrk="1" hangingPunct="1">
              <a:spcBef>
                <a:spcPct val="0"/>
              </a:spcBef>
            </a:pPr>
            <a:r>
              <a:rPr lang="en-US" altLang="en-US" dirty="0" smtClean="0"/>
              <a:t>Veteran: 36 out of 585</a:t>
            </a:r>
          </a:p>
          <a:p>
            <a:pPr eaLnBrk="1" hangingPunct="1">
              <a:spcBef>
                <a:spcPct val="0"/>
              </a:spcBef>
            </a:pPr>
            <a:endParaRPr lang="en-US" altLang="en-US" dirty="0" smtClean="0"/>
          </a:p>
        </p:txBody>
      </p:sp>
      <p:sp>
        <p:nvSpPr>
          <p:cNvPr id="788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DD11DDBA-6EA0-4F13-BD8C-D8A6678EB527}" type="slidenum">
              <a:rPr lang="en-US" altLang="en-US"/>
              <a:pPr>
                <a:spcBef>
                  <a:spcPct val="0"/>
                </a:spcBef>
              </a:pPr>
              <a:t>26</a:t>
            </a:fld>
            <a:endParaRPr lang="en-US" altLang="en-US"/>
          </a:p>
        </p:txBody>
      </p:sp>
    </p:spTree>
    <p:extLst>
      <p:ext uri="{BB962C8B-B14F-4D97-AF65-F5344CB8AC3E}">
        <p14:creationId xmlns:p14="http://schemas.microsoft.com/office/powerpoint/2010/main" val="86912489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08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smtClean="0"/>
              <a:t>NOTE: NOVA displays 2016-17 as baseline year but colleges requested to calculate 2015-16 as baseline due to lag in transfer data.</a:t>
            </a:r>
          </a:p>
          <a:p>
            <a:pPr eaLnBrk="1" hangingPunct="1">
              <a:spcBef>
                <a:spcPct val="0"/>
              </a:spcBef>
            </a:pPr>
            <a:endParaRPr lang="en-US" altLang="en-US" u="sng" dirty="0" smtClean="0"/>
          </a:p>
          <a:p>
            <a:pPr eaLnBrk="1" hangingPunct="1">
              <a:spcBef>
                <a:spcPct val="0"/>
              </a:spcBef>
            </a:pPr>
            <a:r>
              <a:rPr lang="en-US" altLang="en-US" u="sng" dirty="0" smtClean="0"/>
              <a:t>Gap decrease from 2015-16 to 2021-22 based on proposed % increase</a:t>
            </a:r>
          </a:p>
          <a:p>
            <a:pPr eaLnBrk="1" hangingPunct="1">
              <a:spcBef>
                <a:spcPct val="0"/>
              </a:spcBef>
            </a:pPr>
            <a:r>
              <a:rPr lang="en-US" altLang="en-US" dirty="0" smtClean="0"/>
              <a:t>Female: 8-percentage points (from -5% to -3%) representing a 40-percentage point change</a:t>
            </a:r>
          </a:p>
          <a:p>
            <a:pPr eaLnBrk="1" hangingPunct="1">
              <a:spcBef>
                <a:spcPct val="0"/>
              </a:spcBef>
            </a:pPr>
            <a:endParaRPr lang="en-US" altLang="en-US" u="sng" dirty="0" smtClean="0"/>
          </a:p>
          <a:p>
            <a:pPr eaLnBrk="1" hangingPunct="1">
              <a:spcBef>
                <a:spcPct val="0"/>
              </a:spcBef>
            </a:pPr>
            <a:r>
              <a:rPr lang="en-US" altLang="en-US" u="sng" dirty="0" smtClean="0"/>
              <a:t>2014-15 counts</a:t>
            </a:r>
          </a:p>
          <a:p>
            <a:pPr eaLnBrk="1" hangingPunct="1">
              <a:spcBef>
                <a:spcPct val="0"/>
              </a:spcBef>
            </a:pPr>
            <a:r>
              <a:rPr lang="en-US" altLang="en-US" dirty="0" smtClean="0"/>
              <a:t>Female: 1,052 out of 2,077</a:t>
            </a:r>
            <a:endParaRPr lang="en-US" altLang="en-US" u="sng" dirty="0" smtClean="0"/>
          </a:p>
          <a:p>
            <a:pPr eaLnBrk="1" hangingPunct="1">
              <a:spcBef>
                <a:spcPct val="0"/>
              </a:spcBef>
            </a:pPr>
            <a:endParaRPr lang="en-US" altLang="en-US" u="sng" dirty="0" smtClean="0"/>
          </a:p>
          <a:p>
            <a:pPr eaLnBrk="1" hangingPunct="1">
              <a:spcBef>
                <a:spcPct val="0"/>
              </a:spcBef>
            </a:pPr>
            <a:r>
              <a:rPr lang="en-US" altLang="en-US" u="sng" dirty="0" smtClean="0"/>
              <a:t>2015-16 counts [2016-17 in NOVA—this is displayed as the baseline data]</a:t>
            </a:r>
          </a:p>
          <a:p>
            <a:pPr eaLnBrk="1" hangingPunct="1">
              <a:spcBef>
                <a:spcPct val="0"/>
              </a:spcBef>
            </a:pPr>
            <a:r>
              <a:rPr lang="en-US" altLang="en-US" dirty="0" smtClean="0"/>
              <a:t>Female: 1,158 out of 2,226</a:t>
            </a:r>
          </a:p>
          <a:p>
            <a:pPr eaLnBrk="1" hangingPunct="1">
              <a:spcBef>
                <a:spcPct val="0"/>
              </a:spcBef>
            </a:pPr>
            <a:endParaRPr lang="en-US" altLang="en-US" dirty="0" smtClean="0"/>
          </a:p>
          <a:p>
            <a:pPr eaLnBrk="1" hangingPunct="1">
              <a:spcBef>
                <a:spcPct val="0"/>
              </a:spcBef>
            </a:pPr>
            <a:r>
              <a:rPr lang="en-US" altLang="en-US" u="sng" dirty="0" smtClean="0"/>
              <a:t>2016-17 counts</a:t>
            </a:r>
          </a:p>
          <a:p>
            <a:pPr eaLnBrk="1" hangingPunct="1">
              <a:spcBef>
                <a:spcPct val="0"/>
              </a:spcBef>
            </a:pPr>
            <a:r>
              <a:rPr lang="en-US" altLang="en-US" dirty="0" smtClean="0"/>
              <a:t>Female: 1,594 out of 2,950</a:t>
            </a:r>
          </a:p>
        </p:txBody>
      </p:sp>
      <p:sp>
        <p:nvSpPr>
          <p:cNvPr id="809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D8495CEE-432B-43B6-BA7F-B800BD65AB5D}" type="slidenum">
              <a:rPr lang="en-US" altLang="en-US"/>
              <a:pPr>
                <a:spcBef>
                  <a:spcPct val="0"/>
                </a:spcBef>
              </a:pPr>
              <a:t>27</a:t>
            </a:fld>
            <a:endParaRPr lang="en-US" altLang="en-US"/>
          </a:p>
        </p:txBody>
      </p:sp>
    </p:spTree>
    <p:extLst>
      <p:ext uri="{BB962C8B-B14F-4D97-AF65-F5344CB8AC3E}">
        <p14:creationId xmlns:p14="http://schemas.microsoft.com/office/powerpoint/2010/main" val="90753026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29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NOTE: NOVA displays 2016-17 as baseline year but colleges requested to calculate 2015-16 as baseline due to lag in transfer data.</a:t>
            </a:r>
            <a:endParaRPr lang="en-US" altLang="en-US" u="sng" smtClean="0"/>
          </a:p>
          <a:p>
            <a:pPr eaLnBrk="1" hangingPunct="1">
              <a:spcBef>
                <a:spcPct val="0"/>
              </a:spcBef>
            </a:pPr>
            <a:endParaRPr lang="en-US" altLang="en-US" u="sng" smtClean="0"/>
          </a:p>
          <a:p>
            <a:pPr eaLnBrk="1" hangingPunct="1">
              <a:spcBef>
                <a:spcPct val="0"/>
              </a:spcBef>
            </a:pPr>
            <a:r>
              <a:rPr lang="en-US" altLang="en-US" u="sng" smtClean="0"/>
              <a:t>Gap decrease from 2015-16 to 2021-22 based on proposed % increase</a:t>
            </a:r>
          </a:p>
          <a:p>
            <a:pPr eaLnBrk="1" hangingPunct="1">
              <a:spcBef>
                <a:spcPct val="0"/>
              </a:spcBef>
            </a:pPr>
            <a:r>
              <a:rPr lang="en-US" altLang="en-US" smtClean="0"/>
              <a:t>Black: 10-percentage points (from -20% to -15%) representing a 25-percentage point change</a:t>
            </a:r>
          </a:p>
          <a:p>
            <a:pPr eaLnBrk="1" hangingPunct="1">
              <a:spcBef>
                <a:spcPct val="0"/>
              </a:spcBef>
            </a:pPr>
            <a:r>
              <a:rPr lang="en-US" altLang="en-US" smtClean="0"/>
              <a:t>Latinx: 10-percentage points (from -13% to -8%) representing a 38-percentage point change</a:t>
            </a:r>
          </a:p>
          <a:p>
            <a:pPr eaLnBrk="1" hangingPunct="1">
              <a:spcBef>
                <a:spcPct val="0"/>
              </a:spcBef>
            </a:pPr>
            <a:r>
              <a:rPr lang="en-US" altLang="en-US" smtClean="0"/>
              <a:t>Pacific Islander: 10-percentage points (from -31% to -26%) representing a 16-percentage point change</a:t>
            </a:r>
          </a:p>
          <a:p>
            <a:pPr eaLnBrk="1" hangingPunct="1">
              <a:spcBef>
                <a:spcPct val="0"/>
              </a:spcBef>
            </a:pPr>
            <a:endParaRPr lang="en-US" altLang="en-US" u="sng" smtClean="0"/>
          </a:p>
          <a:p>
            <a:pPr eaLnBrk="1" hangingPunct="1">
              <a:spcBef>
                <a:spcPct val="0"/>
              </a:spcBef>
            </a:pPr>
            <a:r>
              <a:rPr lang="en-US" altLang="en-US" u="sng" smtClean="0"/>
              <a:t>2014-15 counts</a:t>
            </a:r>
          </a:p>
          <a:p>
            <a:pPr eaLnBrk="1" hangingPunct="1">
              <a:spcBef>
                <a:spcPct val="0"/>
              </a:spcBef>
            </a:pPr>
            <a:r>
              <a:rPr lang="en-US" altLang="en-US" smtClean="0"/>
              <a:t>Black: 59 out of 162</a:t>
            </a:r>
          </a:p>
          <a:p>
            <a:pPr eaLnBrk="1" hangingPunct="1">
              <a:spcBef>
                <a:spcPct val="0"/>
              </a:spcBef>
            </a:pPr>
            <a:r>
              <a:rPr lang="en-US" altLang="en-US" smtClean="0"/>
              <a:t>Latinx: 420 out of 955</a:t>
            </a:r>
          </a:p>
          <a:p>
            <a:pPr eaLnBrk="1" hangingPunct="1">
              <a:spcBef>
                <a:spcPct val="0"/>
              </a:spcBef>
            </a:pPr>
            <a:r>
              <a:rPr lang="en-US" altLang="en-US" smtClean="0"/>
              <a:t>Pacific Islander: 10 out of 31</a:t>
            </a:r>
          </a:p>
          <a:p>
            <a:pPr eaLnBrk="1" hangingPunct="1">
              <a:spcBef>
                <a:spcPct val="0"/>
              </a:spcBef>
            </a:pPr>
            <a:endParaRPr lang="en-US" altLang="en-US" u="sng" smtClean="0"/>
          </a:p>
          <a:p>
            <a:pPr eaLnBrk="1" hangingPunct="1">
              <a:spcBef>
                <a:spcPct val="0"/>
              </a:spcBef>
            </a:pPr>
            <a:r>
              <a:rPr lang="en-US" altLang="en-US" u="sng" smtClean="0"/>
              <a:t>2015-16 counts [2016-17 in NOVA—this is displayed as the baseline data]</a:t>
            </a:r>
          </a:p>
          <a:p>
            <a:pPr eaLnBrk="1" hangingPunct="1">
              <a:spcBef>
                <a:spcPct val="0"/>
              </a:spcBef>
            </a:pPr>
            <a:r>
              <a:rPr lang="en-US" altLang="en-US" smtClean="0"/>
              <a:t>Black: 62 out of 167</a:t>
            </a:r>
          </a:p>
          <a:p>
            <a:pPr eaLnBrk="1" hangingPunct="1">
              <a:spcBef>
                <a:spcPct val="0"/>
              </a:spcBef>
            </a:pPr>
            <a:r>
              <a:rPr lang="en-US" altLang="en-US" smtClean="0"/>
              <a:t>Latinx: 484 out of 1,093</a:t>
            </a:r>
          </a:p>
          <a:p>
            <a:pPr eaLnBrk="1" hangingPunct="1">
              <a:spcBef>
                <a:spcPct val="0"/>
              </a:spcBef>
            </a:pPr>
            <a:r>
              <a:rPr lang="en-US" altLang="en-US" smtClean="0"/>
              <a:t>Pacific Islander: 7 out of 27</a:t>
            </a:r>
          </a:p>
          <a:p>
            <a:pPr eaLnBrk="1" hangingPunct="1">
              <a:spcBef>
                <a:spcPct val="0"/>
              </a:spcBef>
            </a:pPr>
            <a:endParaRPr lang="en-US" altLang="en-US" smtClean="0"/>
          </a:p>
          <a:p>
            <a:pPr eaLnBrk="1" hangingPunct="1">
              <a:spcBef>
                <a:spcPct val="0"/>
              </a:spcBef>
            </a:pPr>
            <a:r>
              <a:rPr lang="en-US" altLang="en-US" u="sng" smtClean="0"/>
              <a:t>2016-17 counts</a:t>
            </a:r>
          </a:p>
          <a:p>
            <a:pPr eaLnBrk="1" hangingPunct="1">
              <a:spcBef>
                <a:spcPct val="0"/>
              </a:spcBef>
            </a:pPr>
            <a:r>
              <a:rPr lang="en-US" altLang="en-US" smtClean="0"/>
              <a:t>Black: 92 out of 209</a:t>
            </a:r>
          </a:p>
          <a:p>
            <a:pPr eaLnBrk="1" hangingPunct="1">
              <a:spcBef>
                <a:spcPct val="0"/>
              </a:spcBef>
            </a:pPr>
            <a:r>
              <a:rPr lang="en-US" altLang="en-US" smtClean="0"/>
              <a:t>Latinx: 739 out of 1,490</a:t>
            </a:r>
          </a:p>
          <a:p>
            <a:pPr eaLnBrk="1" hangingPunct="1">
              <a:spcBef>
                <a:spcPct val="0"/>
              </a:spcBef>
            </a:pPr>
            <a:r>
              <a:rPr lang="en-US" altLang="en-US" smtClean="0"/>
              <a:t>Pacific Islander: 14 out of 48</a:t>
            </a:r>
          </a:p>
          <a:p>
            <a:pPr eaLnBrk="1" hangingPunct="1">
              <a:spcBef>
                <a:spcPct val="0"/>
              </a:spcBef>
            </a:pPr>
            <a:endParaRPr lang="en-US" altLang="en-US" smtClean="0"/>
          </a:p>
        </p:txBody>
      </p:sp>
      <p:sp>
        <p:nvSpPr>
          <p:cNvPr id="829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BE9A5026-D20F-45A7-9DA1-DCFD277DFF71}" type="slidenum">
              <a:rPr lang="en-US" altLang="en-US"/>
              <a:pPr>
                <a:spcBef>
                  <a:spcPct val="0"/>
                </a:spcBef>
              </a:pPr>
              <a:t>28</a:t>
            </a:fld>
            <a:endParaRPr lang="en-US" altLang="en-US"/>
          </a:p>
        </p:txBody>
      </p:sp>
    </p:spTree>
    <p:extLst>
      <p:ext uri="{BB962C8B-B14F-4D97-AF65-F5344CB8AC3E}">
        <p14:creationId xmlns:p14="http://schemas.microsoft.com/office/powerpoint/2010/main" val="198750130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49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NOTE: NOVA displays 2016-17 as baseline year but colleges requested to calculate 2015-16 as baseline due to lag in transfer data.</a:t>
            </a:r>
            <a:endParaRPr lang="en-US" altLang="en-US" u="sng" smtClean="0"/>
          </a:p>
          <a:p>
            <a:pPr eaLnBrk="1" hangingPunct="1">
              <a:spcBef>
                <a:spcPct val="0"/>
              </a:spcBef>
            </a:pPr>
            <a:endParaRPr lang="en-US" altLang="en-US" u="sng" smtClean="0"/>
          </a:p>
          <a:p>
            <a:pPr eaLnBrk="1" hangingPunct="1">
              <a:spcBef>
                <a:spcPct val="0"/>
              </a:spcBef>
            </a:pPr>
            <a:r>
              <a:rPr lang="en-US" altLang="en-US" u="sng" smtClean="0"/>
              <a:t>Gap decrease from 2015-16 to 2021-22 based on proposed % increase</a:t>
            </a:r>
          </a:p>
          <a:p>
            <a:pPr eaLnBrk="1" hangingPunct="1">
              <a:spcBef>
                <a:spcPct val="0"/>
              </a:spcBef>
            </a:pPr>
            <a:r>
              <a:rPr lang="en-US" altLang="en-US" smtClean="0"/>
              <a:t>Black: 10-percentage points (from -20% to -15%) representing a 25-percentage point change</a:t>
            </a:r>
          </a:p>
          <a:p>
            <a:pPr eaLnBrk="1" hangingPunct="1">
              <a:spcBef>
                <a:spcPct val="0"/>
              </a:spcBef>
            </a:pPr>
            <a:r>
              <a:rPr lang="en-US" altLang="en-US" smtClean="0"/>
              <a:t>Latinx: 10-percentage points (from -13% to -8%) representing a 38-percentage point change</a:t>
            </a:r>
          </a:p>
          <a:p>
            <a:pPr eaLnBrk="1" hangingPunct="1">
              <a:spcBef>
                <a:spcPct val="0"/>
              </a:spcBef>
            </a:pPr>
            <a:r>
              <a:rPr lang="en-US" altLang="en-US" smtClean="0"/>
              <a:t>Pacific Islander: 10-percentage points (from -31% to -26%) representing a 16-percentage point change</a:t>
            </a:r>
          </a:p>
          <a:p>
            <a:pPr eaLnBrk="1" hangingPunct="1">
              <a:spcBef>
                <a:spcPct val="0"/>
              </a:spcBef>
            </a:pPr>
            <a:endParaRPr lang="en-US" altLang="en-US" u="sng" smtClean="0"/>
          </a:p>
          <a:p>
            <a:pPr eaLnBrk="1" hangingPunct="1">
              <a:spcBef>
                <a:spcPct val="0"/>
              </a:spcBef>
            </a:pPr>
            <a:r>
              <a:rPr lang="en-US" altLang="en-US" u="sng" smtClean="0"/>
              <a:t>2014-15 counts</a:t>
            </a:r>
          </a:p>
          <a:p>
            <a:pPr eaLnBrk="1" hangingPunct="1">
              <a:spcBef>
                <a:spcPct val="0"/>
              </a:spcBef>
            </a:pPr>
            <a:r>
              <a:rPr lang="en-US" altLang="en-US" smtClean="0"/>
              <a:t>Black: 59 out of 162</a:t>
            </a:r>
          </a:p>
          <a:p>
            <a:pPr eaLnBrk="1" hangingPunct="1">
              <a:spcBef>
                <a:spcPct val="0"/>
              </a:spcBef>
            </a:pPr>
            <a:r>
              <a:rPr lang="en-US" altLang="en-US" smtClean="0"/>
              <a:t>Latinx: 420 out of 955</a:t>
            </a:r>
          </a:p>
          <a:p>
            <a:pPr eaLnBrk="1" hangingPunct="1">
              <a:spcBef>
                <a:spcPct val="0"/>
              </a:spcBef>
            </a:pPr>
            <a:r>
              <a:rPr lang="en-US" altLang="en-US" smtClean="0"/>
              <a:t>Pacific Islander: 10 out of 31</a:t>
            </a:r>
          </a:p>
          <a:p>
            <a:pPr eaLnBrk="1" hangingPunct="1">
              <a:spcBef>
                <a:spcPct val="0"/>
              </a:spcBef>
            </a:pPr>
            <a:endParaRPr lang="en-US" altLang="en-US" u="sng" smtClean="0"/>
          </a:p>
          <a:p>
            <a:pPr eaLnBrk="1" hangingPunct="1">
              <a:spcBef>
                <a:spcPct val="0"/>
              </a:spcBef>
            </a:pPr>
            <a:r>
              <a:rPr lang="en-US" altLang="en-US" u="sng" smtClean="0"/>
              <a:t>2015-16 counts [2016-17 in NOVA—this is displayed as the baseline data]</a:t>
            </a:r>
          </a:p>
          <a:p>
            <a:pPr eaLnBrk="1" hangingPunct="1">
              <a:spcBef>
                <a:spcPct val="0"/>
              </a:spcBef>
            </a:pPr>
            <a:r>
              <a:rPr lang="en-US" altLang="en-US" smtClean="0"/>
              <a:t>Black: 62 out of 167</a:t>
            </a:r>
          </a:p>
          <a:p>
            <a:pPr eaLnBrk="1" hangingPunct="1">
              <a:spcBef>
                <a:spcPct val="0"/>
              </a:spcBef>
            </a:pPr>
            <a:r>
              <a:rPr lang="en-US" altLang="en-US" smtClean="0"/>
              <a:t>Latinx: 484 out of 1,093</a:t>
            </a:r>
          </a:p>
          <a:p>
            <a:pPr eaLnBrk="1" hangingPunct="1">
              <a:spcBef>
                <a:spcPct val="0"/>
              </a:spcBef>
            </a:pPr>
            <a:r>
              <a:rPr lang="en-US" altLang="en-US" smtClean="0"/>
              <a:t>Pacific Islander: 7 out of 27</a:t>
            </a:r>
          </a:p>
          <a:p>
            <a:pPr eaLnBrk="1" hangingPunct="1">
              <a:spcBef>
                <a:spcPct val="0"/>
              </a:spcBef>
            </a:pPr>
            <a:endParaRPr lang="en-US" altLang="en-US" smtClean="0"/>
          </a:p>
          <a:p>
            <a:pPr eaLnBrk="1" hangingPunct="1">
              <a:spcBef>
                <a:spcPct val="0"/>
              </a:spcBef>
            </a:pPr>
            <a:r>
              <a:rPr lang="en-US" altLang="en-US" u="sng" smtClean="0"/>
              <a:t>2016-17 counts</a:t>
            </a:r>
          </a:p>
          <a:p>
            <a:pPr eaLnBrk="1" hangingPunct="1">
              <a:spcBef>
                <a:spcPct val="0"/>
              </a:spcBef>
            </a:pPr>
            <a:r>
              <a:rPr lang="en-US" altLang="en-US" smtClean="0"/>
              <a:t>Black: 92 out of 209</a:t>
            </a:r>
          </a:p>
          <a:p>
            <a:pPr eaLnBrk="1" hangingPunct="1">
              <a:spcBef>
                <a:spcPct val="0"/>
              </a:spcBef>
            </a:pPr>
            <a:r>
              <a:rPr lang="en-US" altLang="en-US" smtClean="0"/>
              <a:t>Latinx: 739 out of 1,490</a:t>
            </a:r>
          </a:p>
          <a:p>
            <a:pPr eaLnBrk="1" hangingPunct="1">
              <a:spcBef>
                <a:spcPct val="0"/>
              </a:spcBef>
            </a:pPr>
            <a:r>
              <a:rPr lang="en-US" altLang="en-US" smtClean="0"/>
              <a:t>Pacific Islander: 14 out of 48</a:t>
            </a:r>
          </a:p>
          <a:p>
            <a:pPr eaLnBrk="1" hangingPunct="1">
              <a:spcBef>
                <a:spcPct val="0"/>
              </a:spcBef>
            </a:pPr>
            <a:endParaRPr lang="en-US" altLang="en-US" smtClean="0"/>
          </a:p>
        </p:txBody>
      </p:sp>
      <p:sp>
        <p:nvSpPr>
          <p:cNvPr id="849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C82677CC-556D-4782-BC63-26049233CB11}" type="slidenum">
              <a:rPr lang="en-US" altLang="en-US"/>
              <a:pPr>
                <a:spcBef>
                  <a:spcPct val="0"/>
                </a:spcBef>
              </a:pPr>
              <a:t>29</a:t>
            </a:fld>
            <a:endParaRPr lang="en-US" altLang="en-US"/>
          </a:p>
        </p:txBody>
      </p:sp>
    </p:spTree>
    <p:extLst>
      <p:ext uri="{BB962C8B-B14F-4D97-AF65-F5344CB8AC3E}">
        <p14:creationId xmlns:p14="http://schemas.microsoft.com/office/powerpoint/2010/main" val="66749718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70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NOTE: NOVA displays 2016-17 as baseline year but colleges requested to calculate 2015-16 as baseline due to lag in transfer data.</a:t>
            </a:r>
          </a:p>
          <a:p>
            <a:pPr eaLnBrk="1" hangingPunct="1">
              <a:spcBef>
                <a:spcPct val="0"/>
              </a:spcBef>
            </a:pPr>
            <a:endParaRPr lang="en-US" altLang="en-US" u="sng" smtClean="0"/>
          </a:p>
          <a:p>
            <a:pPr eaLnBrk="1" hangingPunct="1">
              <a:spcBef>
                <a:spcPct val="0"/>
              </a:spcBef>
            </a:pPr>
            <a:r>
              <a:rPr lang="en-US" altLang="en-US" u="sng" smtClean="0"/>
              <a:t>Gap decrease from 2015-16 to 2021-22 based on proposed % increase</a:t>
            </a:r>
          </a:p>
          <a:p>
            <a:pPr eaLnBrk="1" hangingPunct="1">
              <a:spcBef>
                <a:spcPct val="0"/>
              </a:spcBef>
            </a:pPr>
            <a:r>
              <a:rPr lang="en-US" altLang="en-US" smtClean="0"/>
              <a:t>Disabled: 1-percentage points (from -23% to -22%) representing a 4-percentage point change</a:t>
            </a:r>
          </a:p>
          <a:p>
            <a:pPr eaLnBrk="1" hangingPunct="1">
              <a:spcBef>
                <a:spcPct val="0"/>
              </a:spcBef>
            </a:pPr>
            <a:r>
              <a:rPr lang="en-US" altLang="en-US" smtClean="0"/>
              <a:t>First Gen: 3-percentage point (from -6% to -3%) representing a 50-percentage point change</a:t>
            </a:r>
          </a:p>
          <a:p>
            <a:pPr eaLnBrk="1" hangingPunct="1">
              <a:spcBef>
                <a:spcPct val="0"/>
              </a:spcBef>
            </a:pPr>
            <a:r>
              <a:rPr lang="en-US" altLang="en-US" smtClean="0"/>
              <a:t>Foster Youth: 17-percentage points (from -41% to -24%) representing a 41-percent point change</a:t>
            </a:r>
          </a:p>
          <a:p>
            <a:pPr eaLnBrk="1" hangingPunct="1">
              <a:spcBef>
                <a:spcPct val="0"/>
              </a:spcBef>
            </a:pPr>
            <a:r>
              <a:rPr lang="en-US" altLang="en-US" smtClean="0"/>
              <a:t>Low Income:  3-percentage point (from -12% to -9%) representing a 25-percent point change</a:t>
            </a:r>
          </a:p>
          <a:p>
            <a:pPr eaLnBrk="1" hangingPunct="1">
              <a:spcBef>
                <a:spcPct val="0"/>
              </a:spcBef>
            </a:pPr>
            <a:endParaRPr lang="en-US" altLang="en-US" smtClean="0"/>
          </a:p>
          <a:p>
            <a:pPr eaLnBrk="1" hangingPunct="1">
              <a:spcBef>
                <a:spcPct val="0"/>
              </a:spcBef>
            </a:pPr>
            <a:r>
              <a:rPr lang="en-US" altLang="en-US" smtClean="0"/>
              <a:t>State uses “Disadvantaged Students” instead of “Special Populations”</a:t>
            </a:r>
          </a:p>
          <a:p>
            <a:pPr eaLnBrk="1" hangingPunct="1">
              <a:spcBef>
                <a:spcPct val="0"/>
              </a:spcBef>
            </a:pPr>
            <a:endParaRPr lang="en-US" altLang="en-US" u="sng" smtClean="0"/>
          </a:p>
          <a:p>
            <a:pPr eaLnBrk="1" hangingPunct="1">
              <a:spcBef>
                <a:spcPct val="0"/>
              </a:spcBef>
            </a:pPr>
            <a:r>
              <a:rPr lang="en-US" altLang="en-US" u="sng" smtClean="0"/>
              <a:t>2014-15 counts</a:t>
            </a:r>
          </a:p>
          <a:p>
            <a:pPr eaLnBrk="1" hangingPunct="1">
              <a:spcBef>
                <a:spcPct val="0"/>
              </a:spcBef>
            </a:pPr>
            <a:r>
              <a:rPr lang="en-US" altLang="en-US" smtClean="0"/>
              <a:t>Disabled: 45 out of 134</a:t>
            </a:r>
          </a:p>
          <a:p>
            <a:pPr eaLnBrk="1" hangingPunct="1">
              <a:spcBef>
                <a:spcPct val="0"/>
              </a:spcBef>
            </a:pPr>
            <a:r>
              <a:rPr lang="en-US" altLang="en-US" smtClean="0"/>
              <a:t>First Gen: 643 out of 1,350</a:t>
            </a:r>
          </a:p>
          <a:p>
            <a:pPr eaLnBrk="1" hangingPunct="1">
              <a:spcBef>
                <a:spcPct val="0"/>
              </a:spcBef>
            </a:pPr>
            <a:r>
              <a:rPr lang="en-US" altLang="en-US" smtClean="0"/>
              <a:t>Foster Youth: 17 out of 50</a:t>
            </a:r>
          </a:p>
          <a:p>
            <a:pPr eaLnBrk="1" hangingPunct="1">
              <a:spcBef>
                <a:spcPct val="0"/>
              </a:spcBef>
            </a:pPr>
            <a:r>
              <a:rPr lang="en-US" altLang="en-US" smtClean="0"/>
              <a:t>Economically Disadvantaged (low income in slide): 740 out of 1,695</a:t>
            </a:r>
          </a:p>
          <a:p>
            <a:pPr eaLnBrk="1" hangingPunct="1">
              <a:spcBef>
                <a:spcPct val="0"/>
              </a:spcBef>
            </a:pPr>
            <a:endParaRPr lang="en-US" altLang="en-US" u="sng" smtClean="0"/>
          </a:p>
          <a:p>
            <a:pPr eaLnBrk="1" hangingPunct="1">
              <a:spcBef>
                <a:spcPct val="0"/>
              </a:spcBef>
            </a:pPr>
            <a:r>
              <a:rPr lang="en-US" altLang="en-US" u="sng" smtClean="0"/>
              <a:t>2015-16 counts [2016-17 in NOVA—this is displayed as the baseline data]</a:t>
            </a:r>
          </a:p>
          <a:p>
            <a:pPr eaLnBrk="1" hangingPunct="1">
              <a:spcBef>
                <a:spcPct val="0"/>
              </a:spcBef>
            </a:pPr>
            <a:r>
              <a:rPr lang="en-US" altLang="en-US" smtClean="0"/>
              <a:t>Disabled: 54 out of 158</a:t>
            </a:r>
          </a:p>
          <a:p>
            <a:pPr eaLnBrk="1" hangingPunct="1">
              <a:spcBef>
                <a:spcPct val="0"/>
              </a:spcBef>
            </a:pPr>
            <a:r>
              <a:rPr lang="en-US" altLang="en-US" smtClean="0"/>
              <a:t>First Gen: 845 out of 1,672</a:t>
            </a:r>
          </a:p>
          <a:p>
            <a:pPr eaLnBrk="1" hangingPunct="1">
              <a:spcBef>
                <a:spcPct val="0"/>
              </a:spcBef>
            </a:pPr>
            <a:r>
              <a:rPr lang="en-US" altLang="en-US" smtClean="0"/>
              <a:t>Foster Youth: 8 out of 50</a:t>
            </a:r>
          </a:p>
          <a:p>
            <a:pPr eaLnBrk="1" hangingPunct="1">
              <a:spcBef>
                <a:spcPct val="0"/>
              </a:spcBef>
            </a:pPr>
            <a:r>
              <a:rPr lang="en-US" altLang="en-US" smtClean="0"/>
              <a:t>Economically Disadvantaged (low income in slide): 796 out of 1,774</a:t>
            </a:r>
          </a:p>
          <a:p>
            <a:pPr eaLnBrk="1" hangingPunct="1">
              <a:spcBef>
                <a:spcPct val="0"/>
              </a:spcBef>
            </a:pPr>
            <a:endParaRPr lang="en-US" altLang="en-US" smtClean="0"/>
          </a:p>
          <a:p>
            <a:pPr eaLnBrk="1" hangingPunct="1">
              <a:spcBef>
                <a:spcPct val="0"/>
              </a:spcBef>
            </a:pPr>
            <a:r>
              <a:rPr lang="en-US" altLang="en-US" smtClean="0"/>
              <a:t>Economically Disadvantaged defined as the College Promise Grant/BOG, Pell Grant, and/or Perkins Economically Disadvantaged recipients (it is a financial aid indicator and aligned with the Student Centered Funding Formula)</a:t>
            </a:r>
          </a:p>
          <a:p>
            <a:pPr eaLnBrk="1" hangingPunct="1">
              <a:spcBef>
                <a:spcPct val="0"/>
              </a:spcBef>
            </a:pPr>
            <a:endParaRPr lang="en-US" altLang="en-US" smtClean="0"/>
          </a:p>
          <a:p>
            <a:pPr eaLnBrk="1" hangingPunct="1">
              <a:spcBef>
                <a:spcPct val="0"/>
              </a:spcBef>
            </a:pPr>
            <a:r>
              <a:rPr lang="en-US" altLang="en-US" u="sng" smtClean="0"/>
              <a:t>2016-17 counts</a:t>
            </a:r>
          </a:p>
          <a:p>
            <a:pPr eaLnBrk="1" hangingPunct="1">
              <a:spcBef>
                <a:spcPct val="0"/>
              </a:spcBef>
            </a:pPr>
            <a:r>
              <a:rPr lang="en-US" altLang="en-US" smtClean="0"/>
              <a:t>Disabled: 62 out of 188</a:t>
            </a:r>
          </a:p>
          <a:p>
            <a:pPr eaLnBrk="1" hangingPunct="1">
              <a:spcBef>
                <a:spcPct val="0"/>
              </a:spcBef>
            </a:pPr>
            <a:r>
              <a:rPr lang="en-US" altLang="en-US" smtClean="0"/>
              <a:t>First Gen: 1,320 out of 2,376</a:t>
            </a:r>
          </a:p>
          <a:p>
            <a:pPr eaLnBrk="1" hangingPunct="1">
              <a:spcBef>
                <a:spcPct val="0"/>
              </a:spcBef>
            </a:pPr>
            <a:r>
              <a:rPr lang="en-US" altLang="en-US" smtClean="0"/>
              <a:t>Foster Youth: 25 out of 68</a:t>
            </a:r>
          </a:p>
          <a:p>
            <a:pPr eaLnBrk="1" hangingPunct="1">
              <a:spcBef>
                <a:spcPct val="0"/>
              </a:spcBef>
            </a:pPr>
            <a:r>
              <a:rPr lang="en-US" altLang="en-US" smtClean="0"/>
              <a:t>Economically Disadvantaged (low income in slide): 1,159 out of 2,329</a:t>
            </a:r>
          </a:p>
          <a:p>
            <a:pPr eaLnBrk="1" hangingPunct="1">
              <a:spcBef>
                <a:spcPct val="0"/>
              </a:spcBef>
            </a:pPr>
            <a:endParaRPr lang="en-US" altLang="en-US" smtClean="0"/>
          </a:p>
        </p:txBody>
      </p:sp>
      <p:sp>
        <p:nvSpPr>
          <p:cNvPr id="870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E3B6B78A-320E-481A-85FB-6446FCB3B1A0}" type="slidenum">
              <a:rPr lang="en-US" altLang="en-US"/>
              <a:pPr>
                <a:spcBef>
                  <a:spcPct val="0"/>
                </a:spcBef>
              </a:pPr>
              <a:t>30</a:t>
            </a:fld>
            <a:endParaRPr lang="en-US" altLang="en-US"/>
          </a:p>
        </p:txBody>
      </p:sp>
    </p:spTree>
    <p:extLst>
      <p:ext uri="{BB962C8B-B14F-4D97-AF65-F5344CB8AC3E}">
        <p14:creationId xmlns:p14="http://schemas.microsoft.com/office/powerpoint/2010/main" val="141902893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90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NOTE: NOVA displays 2016-17 as baseline year but colleges requested to calculate 2015-16 as baseline due to lag in transfer data.</a:t>
            </a:r>
          </a:p>
          <a:p>
            <a:pPr eaLnBrk="1" hangingPunct="1">
              <a:spcBef>
                <a:spcPct val="0"/>
              </a:spcBef>
            </a:pPr>
            <a:endParaRPr lang="en-US" altLang="en-US" u="sng" smtClean="0"/>
          </a:p>
          <a:p>
            <a:pPr eaLnBrk="1" hangingPunct="1">
              <a:spcBef>
                <a:spcPct val="0"/>
              </a:spcBef>
            </a:pPr>
            <a:r>
              <a:rPr lang="en-US" altLang="en-US" u="sng" smtClean="0"/>
              <a:t>Gap decrease from 2015-16 to 2021-22 based on proposed % increase</a:t>
            </a:r>
          </a:p>
          <a:p>
            <a:pPr eaLnBrk="1" hangingPunct="1">
              <a:spcBef>
                <a:spcPct val="0"/>
              </a:spcBef>
            </a:pPr>
            <a:r>
              <a:rPr lang="en-US" altLang="en-US" smtClean="0"/>
              <a:t>Disabled: 1-percentage points (from -23% to -22%) representing a 4-percentage point change</a:t>
            </a:r>
          </a:p>
          <a:p>
            <a:pPr eaLnBrk="1" hangingPunct="1">
              <a:spcBef>
                <a:spcPct val="0"/>
              </a:spcBef>
            </a:pPr>
            <a:r>
              <a:rPr lang="en-US" altLang="en-US" smtClean="0"/>
              <a:t>First Gen: 3-percentage point (from -6% to -3%) representing a 50-percentage point change</a:t>
            </a:r>
          </a:p>
          <a:p>
            <a:pPr eaLnBrk="1" hangingPunct="1">
              <a:spcBef>
                <a:spcPct val="0"/>
              </a:spcBef>
            </a:pPr>
            <a:r>
              <a:rPr lang="en-US" altLang="en-US" smtClean="0"/>
              <a:t>Foster Youth: 17-percentage points (from -41% to -24%) representing a 41-percent point change</a:t>
            </a:r>
          </a:p>
          <a:p>
            <a:pPr eaLnBrk="1" hangingPunct="1">
              <a:spcBef>
                <a:spcPct val="0"/>
              </a:spcBef>
            </a:pPr>
            <a:r>
              <a:rPr lang="en-US" altLang="en-US" smtClean="0"/>
              <a:t>Low Income:  3-percentage point (from -12% to -9%) representing a 25-percent point change</a:t>
            </a:r>
          </a:p>
          <a:p>
            <a:pPr eaLnBrk="1" hangingPunct="1">
              <a:spcBef>
                <a:spcPct val="0"/>
              </a:spcBef>
            </a:pPr>
            <a:endParaRPr lang="en-US" altLang="en-US" smtClean="0"/>
          </a:p>
          <a:p>
            <a:pPr eaLnBrk="1" hangingPunct="1">
              <a:spcBef>
                <a:spcPct val="0"/>
              </a:spcBef>
            </a:pPr>
            <a:r>
              <a:rPr lang="en-US" altLang="en-US" smtClean="0"/>
              <a:t>State uses “Disadvantaged Students” instead of “Special Populations”</a:t>
            </a:r>
          </a:p>
          <a:p>
            <a:pPr eaLnBrk="1" hangingPunct="1">
              <a:spcBef>
                <a:spcPct val="0"/>
              </a:spcBef>
            </a:pPr>
            <a:endParaRPr lang="en-US" altLang="en-US" u="sng" smtClean="0"/>
          </a:p>
          <a:p>
            <a:pPr eaLnBrk="1" hangingPunct="1">
              <a:spcBef>
                <a:spcPct val="0"/>
              </a:spcBef>
            </a:pPr>
            <a:r>
              <a:rPr lang="en-US" altLang="en-US" u="sng" smtClean="0"/>
              <a:t>2014-15 counts</a:t>
            </a:r>
          </a:p>
          <a:p>
            <a:pPr eaLnBrk="1" hangingPunct="1">
              <a:spcBef>
                <a:spcPct val="0"/>
              </a:spcBef>
            </a:pPr>
            <a:r>
              <a:rPr lang="en-US" altLang="en-US" smtClean="0"/>
              <a:t>Disabled: 45 out of 134</a:t>
            </a:r>
          </a:p>
          <a:p>
            <a:pPr eaLnBrk="1" hangingPunct="1">
              <a:spcBef>
                <a:spcPct val="0"/>
              </a:spcBef>
            </a:pPr>
            <a:r>
              <a:rPr lang="en-US" altLang="en-US" smtClean="0"/>
              <a:t>First Gen: 643 out of 1,350</a:t>
            </a:r>
          </a:p>
          <a:p>
            <a:pPr eaLnBrk="1" hangingPunct="1">
              <a:spcBef>
                <a:spcPct val="0"/>
              </a:spcBef>
            </a:pPr>
            <a:r>
              <a:rPr lang="en-US" altLang="en-US" smtClean="0"/>
              <a:t>Foster Youth: 17 out of 50</a:t>
            </a:r>
          </a:p>
          <a:p>
            <a:pPr eaLnBrk="1" hangingPunct="1">
              <a:spcBef>
                <a:spcPct val="0"/>
              </a:spcBef>
            </a:pPr>
            <a:r>
              <a:rPr lang="en-US" altLang="en-US" smtClean="0"/>
              <a:t>Economically Disadvantaged (low income in slide): 740 out of 1,695</a:t>
            </a:r>
          </a:p>
          <a:p>
            <a:pPr eaLnBrk="1" hangingPunct="1">
              <a:spcBef>
                <a:spcPct val="0"/>
              </a:spcBef>
            </a:pPr>
            <a:endParaRPr lang="en-US" altLang="en-US" u="sng" smtClean="0"/>
          </a:p>
          <a:p>
            <a:pPr eaLnBrk="1" hangingPunct="1">
              <a:spcBef>
                <a:spcPct val="0"/>
              </a:spcBef>
            </a:pPr>
            <a:r>
              <a:rPr lang="en-US" altLang="en-US" u="sng" smtClean="0"/>
              <a:t>2015-16 counts [2016-17 in NOVA—this is displayed as the baseline data]</a:t>
            </a:r>
          </a:p>
          <a:p>
            <a:pPr eaLnBrk="1" hangingPunct="1">
              <a:spcBef>
                <a:spcPct val="0"/>
              </a:spcBef>
            </a:pPr>
            <a:r>
              <a:rPr lang="en-US" altLang="en-US" smtClean="0"/>
              <a:t>Disabled: 54 out of 158</a:t>
            </a:r>
          </a:p>
          <a:p>
            <a:pPr eaLnBrk="1" hangingPunct="1">
              <a:spcBef>
                <a:spcPct val="0"/>
              </a:spcBef>
            </a:pPr>
            <a:r>
              <a:rPr lang="en-US" altLang="en-US" smtClean="0"/>
              <a:t>First Gen: 845 out of 1,672</a:t>
            </a:r>
          </a:p>
          <a:p>
            <a:pPr eaLnBrk="1" hangingPunct="1">
              <a:spcBef>
                <a:spcPct val="0"/>
              </a:spcBef>
            </a:pPr>
            <a:r>
              <a:rPr lang="en-US" altLang="en-US" smtClean="0"/>
              <a:t>Foster Youth: 8 out of 50</a:t>
            </a:r>
          </a:p>
          <a:p>
            <a:pPr eaLnBrk="1" hangingPunct="1">
              <a:spcBef>
                <a:spcPct val="0"/>
              </a:spcBef>
            </a:pPr>
            <a:r>
              <a:rPr lang="en-US" altLang="en-US" smtClean="0"/>
              <a:t>Economically Disadvantaged (low income in slide): 796 out of 1,774</a:t>
            </a:r>
          </a:p>
          <a:p>
            <a:pPr eaLnBrk="1" hangingPunct="1">
              <a:spcBef>
                <a:spcPct val="0"/>
              </a:spcBef>
            </a:pPr>
            <a:endParaRPr lang="en-US" altLang="en-US" smtClean="0"/>
          </a:p>
          <a:p>
            <a:pPr eaLnBrk="1" hangingPunct="1">
              <a:spcBef>
                <a:spcPct val="0"/>
              </a:spcBef>
            </a:pPr>
            <a:r>
              <a:rPr lang="en-US" altLang="en-US" smtClean="0"/>
              <a:t>Economically Disadvantaged defined as the College Promise Grant/BOG, Pell Grant, and/or Perkins Economically Disadvantaged recipients (it is a financial aid indicator and aligned with the Student Centered Funding Formula)</a:t>
            </a:r>
          </a:p>
          <a:p>
            <a:pPr eaLnBrk="1" hangingPunct="1">
              <a:spcBef>
                <a:spcPct val="0"/>
              </a:spcBef>
            </a:pPr>
            <a:endParaRPr lang="en-US" altLang="en-US" smtClean="0"/>
          </a:p>
          <a:p>
            <a:pPr eaLnBrk="1" hangingPunct="1">
              <a:spcBef>
                <a:spcPct val="0"/>
              </a:spcBef>
            </a:pPr>
            <a:r>
              <a:rPr lang="en-US" altLang="en-US" u="sng" smtClean="0"/>
              <a:t>2016-17 counts</a:t>
            </a:r>
          </a:p>
          <a:p>
            <a:pPr eaLnBrk="1" hangingPunct="1">
              <a:spcBef>
                <a:spcPct val="0"/>
              </a:spcBef>
            </a:pPr>
            <a:r>
              <a:rPr lang="en-US" altLang="en-US" smtClean="0"/>
              <a:t>Disabled: 62 out of 188</a:t>
            </a:r>
          </a:p>
          <a:p>
            <a:pPr eaLnBrk="1" hangingPunct="1">
              <a:spcBef>
                <a:spcPct val="0"/>
              </a:spcBef>
            </a:pPr>
            <a:r>
              <a:rPr lang="en-US" altLang="en-US" smtClean="0"/>
              <a:t>First Gen: 1,320 out of 2,376</a:t>
            </a:r>
          </a:p>
          <a:p>
            <a:pPr eaLnBrk="1" hangingPunct="1">
              <a:spcBef>
                <a:spcPct val="0"/>
              </a:spcBef>
            </a:pPr>
            <a:r>
              <a:rPr lang="en-US" altLang="en-US" smtClean="0"/>
              <a:t>Foster Youth: 25 out of 68</a:t>
            </a:r>
          </a:p>
          <a:p>
            <a:pPr eaLnBrk="1" hangingPunct="1">
              <a:spcBef>
                <a:spcPct val="0"/>
              </a:spcBef>
            </a:pPr>
            <a:r>
              <a:rPr lang="en-US" altLang="en-US" smtClean="0"/>
              <a:t>Economically Disadvantaged (low income in slide): 1,159 out of 2,329</a:t>
            </a:r>
          </a:p>
          <a:p>
            <a:pPr eaLnBrk="1" hangingPunct="1">
              <a:spcBef>
                <a:spcPct val="0"/>
              </a:spcBef>
            </a:pPr>
            <a:endParaRPr lang="en-US" altLang="en-US" smtClean="0"/>
          </a:p>
        </p:txBody>
      </p:sp>
      <p:sp>
        <p:nvSpPr>
          <p:cNvPr id="890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E9EEF577-8FF4-4005-ACD7-7DFD0079A0BC}" type="slidenum">
              <a:rPr lang="en-US" altLang="en-US"/>
              <a:pPr>
                <a:spcBef>
                  <a:spcPct val="0"/>
                </a:spcBef>
              </a:pPr>
              <a:t>31</a:t>
            </a:fld>
            <a:endParaRPr lang="en-US" altLang="en-US"/>
          </a:p>
        </p:txBody>
      </p:sp>
    </p:spTree>
    <p:extLst>
      <p:ext uri="{BB962C8B-B14F-4D97-AF65-F5344CB8AC3E}">
        <p14:creationId xmlns:p14="http://schemas.microsoft.com/office/powerpoint/2010/main" val="12112820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smtClean="0"/>
              <a:t>We can ask for an extension to</a:t>
            </a:r>
            <a:r>
              <a:rPr lang="en-US" altLang="en-US" baseline="0" dirty="0" smtClean="0"/>
              <a:t> the May 31 submission date.</a:t>
            </a:r>
            <a:endParaRPr lang="en-US" altLang="en-US" dirty="0" smtClean="0"/>
          </a:p>
        </p:txBody>
      </p:sp>
      <p:sp>
        <p:nvSpPr>
          <p:cNvPr id="153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E7760753-8AF6-4BFE-AD7F-719C92294517}" type="slidenum">
              <a:rPr lang="en-US" altLang="en-US"/>
              <a:pPr>
                <a:spcBef>
                  <a:spcPct val="0"/>
                </a:spcBef>
              </a:pPr>
              <a:t>3</a:t>
            </a:fld>
            <a:endParaRPr lang="en-US" altLang="en-US"/>
          </a:p>
        </p:txBody>
      </p:sp>
    </p:spTree>
    <p:extLst>
      <p:ext uri="{BB962C8B-B14F-4D97-AF65-F5344CB8AC3E}">
        <p14:creationId xmlns:p14="http://schemas.microsoft.com/office/powerpoint/2010/main" val="265685555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62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962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69D21B78-9732-4361-AAB6-E47B75A65879}" type="slidenum">
              <a:rPr lang="en-US" altLang="en-US"/>
              <a:pPr>
                <a:spcBef>
                  <a:spcPct val="0"/>
                </a:spcBef>
              </a:pPr>
              <a:t>32</a:t>
            </a:fld>
            <a:endParaRPr lang="en-US" altLang="en-US"/>
          </a:p>
        </p:txBody>
      </p:sp>
    </p:spTree>
    <p:extLst>
      <p:ext uri="{BB962C8B-B14F-4D97-AF65-F5344CB8AC3E}">
        <p14:creationId xmlns:p14="http://schemas.microsoft.com/office/powerpoint/2010/main" val="332253629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smtClean="0"/>
              <a:t>We are also sharing</a:t>
            </a:r>
            <a:r>
              <a:rPr lang="en-US" altLang="en-US" baseline="0" dirty="0" smtClean="0"/>
              <a:t> these recommended goals with the other governance groups and Classified Senate. Any feedback will be directed to Advisory Council.</a:t>
            </a:r>
            <a:endParaRPr lang="en-US" altLang="en-US" dirty="0" smtClean="0"/>
          </a:p>
        </p:txBody>
      </p:sp>
      <p:sp>
        <p:nvSpPr>
          <p:cNvPr id="983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C24AEA2D-7557-4827-8E9C-351FF5F8CD9F}" type="slidenum">
              <a:rPr lang="en-US" altLang="en-US"/>
              <a:pPr>
                <a:spcBef>
                  <a:spcPct val="0"/>
                </a:spcBef>
              </a:pPr>
              <a:t>33</a:t>
            </a:fld>
            <a:endParaRPr lang="en-US" altLang="en-US"/>
          </a:p>
        </p:txBody>
      </p:sp>
    </p:spTree>
    <p:extLst>
      <p:ext uri="{BB962C8B-B14F-4D97-AF65-F5344CB8AC3E}">
        <p14:creationId xmlns:p14="http://schemas.microsoft.com/office/powerpoint/2010/main" val="3945175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339D657A-CAAE-4516-BC89-4A29663F489C}" type="slidenum">
              <a:rPr lang="en-US" altLang="en-US"/>
              <a:pPr>
                <a:spcBef>
                  <a:spcPct val="0"/>
                </a:spcBef>
              </a:pPr>
              <a:t>4</a:t>
            </a:fld>
            <a:endParaRPr lang="en-US" altLang="en-US"/>
          </a:p>
        </p:txBody>
      </p:sp>
    </p:spTree>
    <p:extLst>
      <p:ext uri="{BB962C8B-B14F-4D97-AF65-F5344CB8AC3E}">
        <p14:creationId xmlns:p14="http://schemas.microsoft.com/office/powerpoint/2010/main" val="13707490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eaLnBrk="1" hangingPunct="1">
              <a:spcBef>
                <a:spcPct val="0"/>
              </a:spcBef>
              <a:buFontTx/>
              <a:buChar char="•"/>
            </a:pPr>
            <a:r>
              <a:rPr lang="en-US" altLang="en-US" smtClean="0"/>
              <a:t>Pursuant to new funding formula, districts identified as needing further assistance towards achieving specified goals may be directed by the State Chancellor’s Office (with approval by the BOG) to use up to 1% of apportionment funds on technical assistance or professional development</a:t>
            </a:r>
          </a:p>
          <a:p>
            <a:pPr marL="171450" indent="-171450" eaLnBrk="1" hangingPunct="1">
              <a:spcBef>
                <a:spcPct val="0"/>
              </a:spcBef>
              <a:buFontTx/>
              <a:buChar char="•"/>
            </a:pPr>
            <a:r>
              <a:rPr lang="en-US" altLang="en-US" smtClean="0"/>
              <a:t>On or before July 1, 2022, the Chancellor’s Office shall report to the Legislature and the Department of Finance on how districts are making progress on advancing the goals outlined in the system’s Vision for Success plan</a:t>
            </a:r>
          </a:p>
        </p:txBody>
      </p:sp>
      <p:sp>
        <p:nvSpPr>
          <p:cNvPr id="194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5C5E6A88-0A94-41FB-A2F5-0034D5A7BAC5}" type="slidenum">
              <a:rPr lang="en-US" altLang="en-US"/>
              <a:pPr>
                <a:spcBef>
                  <a:spcPct val="0"/>
                </a:spcBef>
              </a:pPr>
              <a:t>5</a:t>
            </a:fld>
            <a:endParaRPr lang="en-US" altLang="en-US"/>
          </a:p>
        </p:txBody>
      </p:sp>
    </p:spTree>
    <p:extLst>
      <p:ext uri="{BB962C8B-B14F-4D97-AF65-F5344CB8AC3E}">
        <p14:creationId xmlns:p14="http://schemas.microsoft.com/office/powerpoint/2010/main" val="16611833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215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794F8C15-6FA5-458E-925E-2B464D79946A}" type="slidenum">
              <a:rPr lang="en-US" altLang="en-US"/>
              <a:pPr>
                <a:spcBef>
                  <a:spcPct val="0"/>
                </a:spcBef>
              </a:pPr>
              <a:t>6</a:t>
            </a:fld>
            <a:endParaRPr lang="en-US" altLang="en-US"/>
          </a:p>
        </p:txBody>
      </p:sp>
    </p:spTree>
    <p:extLst>
      <p:ext uri="{BB962C8B-B14F-4D97-AF65-F5344CB8AC3E}">
        <p14:creationId xmlns:p14="http://schemas.microsoft.com/office/powerpoint/2010/main" val="17519004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smtClean="0"/>
              <a:t>Note: Stretch goals based off projected annual increase added to 3-yr </a:t>
            </a:r>
            <a:r>
              <a:rPr lang="en-US" altLang="en-US" dirty="0" err="1" smtClean="0"/>
              <a:t>avg</a:t>
            </a:r>
            <a:r>
              <a:rPr lang="en-US" altLang="en-US" dirty="0" smtClean="0"/>
              <a:t> based on proposed Vision for Success goals (except for Course Completion is 1% higher than 3-yr </a:t>
            </a:r>
            <a:r>
              <a:rPr lang="en-US" altLang="en-US" dirty="0" err="1" smtClean="0"/>
              <a:t>avg</a:t>
            </a:r>
            <a:r>
              <a:rPr lang="en-US" altLang="en-US" dirty="0" smtClean="0"/>
              <a:t> (see now defunct IEPI goals documentation) and Certificates where projected increase is added to 2017-18 due to 42% increase in last year); Institutional-set standards continue to be set on 75% of 3-yr average.</a:t>
            </a:r>
          </a:p>
        </p:txBody>
      </p:sp>
      <p:sp>
        <p:nvSpPr>
          <p:cNvPr id="245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734C4BBC-4AA7-4626-9633-8E440DD54CB6}" type="slidenum">
              <a:rPr lang="en-US" altLang="en-US"/>
              <a:pPr>
                <a:spcBef>
                  <a:spcPct val="0"/>
                </a:spcBef>
              </a:pPr>
              <a:t>8</a:t>
            </a:fld>
            <a:endParaRPr lang="en-US" altLang="en-US"/>
          </a:p>
        </p:txBody>
      </p:sp>
    </p:spTree>
    <p:extLst>
      <p:ext uri="{BB962C8B-B14F-4D97-AF65-F5344CB8AC3E}">
        <p14:creationId xmlns:p14="http://schemas.microsoft.com/office/powerpoint/2010/main" val="21270889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z="2400" smtClean="0"/>
              <a:t>Note: Vision Goal Completion defined as the </a:t>
            </a:r>
            <a:r>
              <a:rPr lang="en-US" altLang="en-US" sz="2400" u="sng" smtClean="0"/>
              <a:t>unduplicated</a:t>
            </a:r>
            <a:r>
              <a:rPr lang="en-US" altLang="en-US" sz="2400" smtClean="0"/>
              <a:t> count of students earning a CO certificate, degree, and enrolled in selected or previous year</a:t>
            </a:r>
          </a:p>
        </p:txBody>
      </p:sp>
      <p:sp>
        <p:nvSpPr>
          <p:cNvPr id="276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22A7F6A4-A4DE-439D-9C30-C7BB8AC18CBA}" type="slidenum">
              <a:rPr lang="en-US" altLang="en-US"/>
              <a:pPr>
                <a:spcBef>
                  <a:spcPct val="0"/>
                </a:spcBef>
              </a:pPr>
              <a:t>10</a:t>
            </a:fld>
            <a:endParaRPr lang="en-US" altLang="en-US"/>
          </a:p>
        </p:txBody>
      </p:sp>
    </p:spTree>
    <p:extLst>
      <p:ext uri="{BB962C8B-B14F-4D97-AF65-F5344CB8AC3E}">
        <p14:creationId xmlns:p14="http://schemas.microsoft.com/office/powerpoint/2010/main" val="33247046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Unduplicated count</a:t>
            </a:r>
          </a:p>
          <a:p>
            <a:pPr eaLnBrk="1" hangingPunct="1">
              <a:spcBef>
                <a:spcPct val="0"/>
              </a:spcBef>
            </a:pPr>
            <a:endParaRPr lang="en-US" altLang="en-US" smtClean="0"/>
          </a:p>
        </p:txBody>
      </p:sp>
      <p:sp>
        <p:nvSpPr>
          <p:cNvPr id="297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928FB866-0C7C-4E18-8ADA-E46878258F81}" type="slidenum">
              <a:rPr lang="en-US" altLang="en-US"/>
              <a:pPr>
                <a:spcBef>
                  <a:spcPct val="0"/>
                </a:spcBef>
              </a:pPr>
              <a:t>11</a:t>
            </a:fld>
            <a:endParaRPr lang="en-US" altLang="en-US"/>
          </a:p>
        </p:txBody>
      </p:sp>
    </p:spTree>
    <p:extLst>
      <p:ext uri="{BB962C8B-B14F-4D97-AF65-F5344CB8AC3E}">
        <p14:creationId xmlns:p14="http://schemas.microsoft.com/office/powerpoint/2010/main" val="199095193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Freeform 6"/>
          <p:cNvSpPr/>
          <p:nvPr/>
        </p:nvSpPr>
        <p:spPr bwMode="auto">
          <a:xfrm>
            <a:off x="0" y="0"/>
            <a:ext cx="9144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extLst>
        </p:spPr>
        <p:style>
          <a:lnRef idx="1">
            <a:schemeClr val="accent1"/>
          </a:lnRef>
          <a:fillRef idx="3">
            <a:schemeClr val="accent1"/>
          </a:fillRef>
          <a:effectRef idx="2">
            <a:schemeClr val="accent1"/>
          </a:effectRef>
          <a:fontRef idx="minor">
            <a:schemeClr val="lt1"/>
          </a:fontRef>
        </p:style>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28663" y="5553075"/>
            <a:ext cx="2508250" cy="688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a:spLocks noChangeArrowheads="1"/>
          </p:cNvSpPr>
          <p:nvPr userDrawn="1"/>
        </p:nvSpPr>
        <p:spPr bwMode="auto">
          <a:xfrm>
            <a:off x="4248150" y="5389563"/>
            <a:ext cx="45720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entury Gothic" panose="020B0502020202020204" pitchFamily="34" charset="0"/>
                <a:ea typeface="MS PGothic" panose="020B0600070205080204" pitchFamily="34" charset="-128"/>
              </a:defRPr>
            </a:lvl1pPr>
            <a:lvl2pPr marL="742950" indent="-285750" eaLnBrk="0" hangingPunct="0">
              <a:defRPr sz="2400">
                <a:solidFill>
                  <a:schemeClr val="tx1"/>
                </a:solidFill>
                <a:latin typeface="Century Gothic" panose="020B0502020202020204" pitchFamily="34" charset="0"/>
                <a:ea typeface="MS PGothic" panose="020B0600070205080204" pitchFamily="34" charset="-128"/>
              </a:defRPr>
            </a:lvl2pPr>
            <a:lvl3pPr marL="1143000" indent="-228600" eaLnBrk="0" hangingPunct="0">
              <a:defRPr sz="2400">
                <a:solidFill>
                  <a:schemeClr val="tx1"/>
                </a:solidFill>
                <a:latin typeface="Century Gothic" panose="020B0502020202020204" pitchFamily="34" charset="0"/>
                <a:ea typeface="MS PGothic" panose="020B0600070205080204" pitchFamily="34" charset="-128"/>
              </a:defRPr>
            </a:lvl3pPr>
            <a:lvl4pPr marL="1600200" indent="-228600" eaLnBrk="0" hangingPunct="0">
              <a:defRPr sz="2400">
                <a:solidFill>
                  <a:schemeClr val="tx1"/>
                </a:solidFill>
                <a:latin typeface="Century Gothic" panose="020B0502020202020204" pitchFamily="34" charset="0"/>
                <a:ea typeface="MS PGothic" panose="020B0600070205080204" pitchFamily="34" charset="-128"/>
              </a:defRPr>
            </a:lvl4pPr>
            <a:lvl5pPr marL="2057400" indent="-228600" eaLnBrk="0" hangingPunct="0">
              <a:defRPr sz="2400">
                <a:solidFill>
                  <a:schemeClr val="tx1"/>
                </a:solidFill>
                <a:latin typeface="Century Gothic" panose="020B0502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entury Gothic" panose="020B0502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entury Gothic" panose="020B0502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entury Gothic" panose="020B0502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entury Gothic" panose="020B0502020202020204" pitchFamily="34" charset="0"/>
                <a:ea typeface="MS PGothic" panose="020B0600070205080204" pitchFamily="34" charset="-128"/>
              </a:defRPr>
            </a:lvl9pPr>
          </a:lstStyle>
          <a:p>
            <a:pPr algn="r" eaLnBrk="1" hangingPunct="1">
              <a:defRPr/>
            </a:pPr>
            <a:r>
              <a:rPr lang="en-US" altLang="en-US" sz="1800" smtClean="0">
                <a:latin typeface="Helvetica Neue" charset="0"/>
              </a:rPr>
              <a:t>12345 El Monte Road</a:t>
            </a:r>
          </a:p>
          <a:p>
            <a:pPr algn="r" eaLnBrk="1" hangingPunct="1">
              <a:defRPr/>
            </a:pPr>
            <a:r>
              <a:rPr lang="en-US" altLang="en-US" sz="1800" smtClean="0">
                <a:latin typeface="Helvetica Neue" charset="0"/>
              </a:rPr>
              <a:t>Los Altos Hills, CA 94022</a:t>
            </a:r>
          </a:p>
          <a:p>
            <a:pPr algn="r" eaLnBrk="1" hangingPunct="1">
              <a:defRPr/>
            </a:pPr>
            <a:r>
              <a:rPr lang="en-US" altLang="en-US" b="1" smtClean="0">
                <a:solidFill>
                  <a:schemeClr val="accent2"/>
                </a:solidFill>
                <a:latin typeface="Helvetica Neue" charset="0"/>
              </a:rPr>
              <a:t>foothill.edu</a:t>
            </a:r>
          </a:p>
        </p:txBody>
      </p:sp>
      <p:sp>
        <p:nvSpPr>
          <p:cNvPr id="12" name="Title 1"/>
          <p:cNvSpPr>
            <a:spLocks noGrp="1"/>
          </p:cNvSpPr>
          <p:nvPr>
            <p:ph type="title"/>
          </p:nvPr>
        </p:nvSpPr>
        <p:spPr>
          <a:xfrm>
            <a:off x="498297" y="1341040"/>
            <a:ext cx="7928999" cy="1802852"/>
          </a:xfrm>
          <a:prstGeom prst="rect">
            <a:avLst/>
          </a:prstGeom>
          <a:effectLst>
            <a:outerShdw blurRad="50800" dist="38100" dir="2700000" algn="tl" rotWithShape="0">
              <a:prstClr val="black">
                <a:alpha val="40000"/>
              </a:prstClr>
            </a:outerShdw>
          </a:effectLst>
        </p:spPr>
        <p:txBody>
          <a:bodyPr anchor="b"/>
          <a:lstStyle>
            <a:lvl1pPr>
              <a:defRPr sz="6000" b="1" i="0">
                <a:latin typeface="+mj-lt"/>
                <a:ea typeface="Brandon Text" charset="0"/>
                <a:cs typeface="Brandon Text" charset="0"/>
              </a:defRPr>
            </a:lvl1pPr>
          </a:lstStyle>
          <a:p>
            <a:r>
              <a:rPr lang="en-US" dirty="0"/>
              <a:t>Click to edit Master title style</a:t>
            </a:r>
          </a:p>
        </p:txBody>
      </p:sp>
      <p:sp>
        <p:nvSpPr>
          <p:cNvPr id="17" name="Text Placeholder 16"/>
          <p:cNvSpPr>
            <a:spLocks noGrp="1"/>
          </p:cNvSpPr>
          <p:nvPr>
            <p:ph type="body" sz="quarter" idx="10"/>
          </p:nvPr>
        </p:nvSpPr>
        <p:spPr>
          <a:xfrm>
            <a:off x="507539" y="3154872"/>
            <a:ext cx="7910513" cy="1087438"/>
          </a:xfrm>
          <a:prstGeom prst="rect">
            <a:avLst/>
          </a:prstGeom>
        </p:spPr>
        <p:txBody>
          <a:bodyPr/>
          <a:lstStyle>
            <a:lvl1pPr marL="0" indent="0">
              <a:buNone/>
              <a:defRPr sz="3200"/>
            </a:lvl1pPr>
          </a:lstStyle>
          <a:p>
            <a:pPr lvl="0"/>
            <a:r>
              <a:rPr lang="en-US" dirty="0"/>
              <a:t>Click to edit Master text style</a:t>
            </a:r>
          </a:p>
        </p:txBody>
      </p:sp>
    </p:spTree>
    <p:extLst>
      <p:ext uri="{BB962C8B-B14F-4D97-AF65-F5344CB8AC3E}">
        <p14:creationId xmlns:p14="http://schemas.microsoft.com/office/powerpoint/2010/main" val="584830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Main Slide">
    <p:spTree>
      <p:nvGrpSpPr>
        <p:cNvPr id="1" name=""/>
        <p:cNvGrpSpPr/>
        <p:nvPr/>
      </p:nvGrpSpPr>
      <p:grpSpPr>
        <a:xfrm>
          <a:off x="0" y="0"/>
          <a:ext cx="0" cy="0"/>
          <a:chOff x="0" y="0"/>
          <a:chExt cx="0" cy="0"/>
        </a:xfrm>
      </p:grpSpPr>
      <p:sp>
        <p:nvSpPr>
          <p:cNvPr id="4"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extLst>
        </p:spPr>
        <p:style>
          <a:lnRef idx="1">
            <a:schemeClr val="accent1"/>
          </a:lnRef>
          <a:fillRef idx="3">
            <a:schemeClr val="accent1"/>
          </a:fillRef>
          <a:effectRef idx="2">
            <a:schemeClr val="accent1"/>
          </a:effectRef>
          <a:fontRef idx="minor">
            <a:schemeClr val="lt1"/>
          </a:fontRef>
        </p:style>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291388" y="6148388"/>
            <a:ext cx="1503362" cy="414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57200" y="447188"/>
            <a:ext cx="7928999" cy="970450"/>
          </a:xfrm>
          <a:prstGeom prst="rect">
            <a:avLst/>
          </a:prstGeom>
        </p:spPr>
        <p:txBody>
          <a:bodyPr anchor="ctr"/>
          <a:lstStyle>
            <a:lvl1pPr>
              <a:defRPr sz="4000" b="1" i="0">
                <a:latin typeface="+mj-lt"/>
                <a:ea typeface="Brandon Text" charset="0"/>
                <a:cs typeface="Brandon Text" charset="0"/>
              </a:defRPr>
            </a:lvl1pPr>
          </a:lstStyle>
          <a:p>
            <a:r>
              <a:rPr lang="en-US" dirty="0"/>
              <a:t>Click to edit Master title style</a:t>
            </a:r>
          </a:p>
        </p:txBody>
      </p:sp>
      <p:sp>
        <p:nvSpPr>
          <p:cNvPr id="3" name="Content Placeholder 2"/>
          <p:cNvSpPr>
            <a:spLocks noGrp="1"/>
          </p:cNvSpPr>
          <p:nvPr>
            <p:ph idx="1"/>
          </p:nvPr>
        </p:nvSpPr>
        <p:spPr>
          <a:xfrm>
            <a:off x="457200" y="2633176"/>
            <a:ext cx="8245011" cy="3705979"/>
          </a:xfrm>
          <a:prstGeom prst="rect">
            <a:avLst/>
          </a:prstGeom>
          <a:effectLst/>
        </p:spPr>
        <p:txBody>
          <a:bodyPr lIns="0" tIns="0" rIns="0" bIns="0">
            <a:normAutofit/>
          </a:bodyPr>
          <a:lstStyle>
            <a:lvl1pPr marL="257175" indent="-257175">
              <a:buClr>
                <a:schemeClr val="accent2"/>
              </a:buClr>
              <a:buSzPct val="100000"/>
              <a:buFont typeface="Arial" charset="0"/>
              <a:buChar char="•"/>
              <a:defRPr sz="3600">
                <a:latin typeface="+mn-lt"/>
                <a:ea typeface="Brandon Text" charset="0"/>
                <a:cs typeface="Brandon Text" charset="0"/>
              </a:defRPr>
            </a:lvl1pPr>
            <a:lvl2pPr marL="557213" indent="-214313">
              <a:buClr>
                <a:schemeClr val="accent2"/>
              </a:buClr>
              <a:buSzPct val="100000"/>
              <a:buFont typeface="Arial" charset="0"/>
              <a:buChar char="•"/>
              <a:defRPr sz="3600">
                <a:latin typeface="+mn-lt"/>
                <a:ea typeface="Brandon Text" charset="0"/>
                <a:cs typeface="Brandon Text" charset="0"/>
              </a:defRPr>
            </a:lvl2pPr>
            <a:lvl3pPr marL="857250" indent="-171450">
              <a:buClr>
                <a:schemeClr val="accent2"/>
              </a:buClr>
              <a:buSzPct val="100000"/>
              <a:buFont typeface="Arial" charset="0"/>
              <a:buChar char="•"/>
              <a:defRPr sz="2800">
                <a:latin typeface="+mn-lt"/>
                <a:ea typeface="Brandon Text" charset="0"/>
                <a:cs typeface="Brandon Text" charset="0"/>
              </a:defRPr>
            </a:lvl3pPr>
            <a:lvl4pPr marL="1200150" indent="-171450">
              <a:buClr>
                <a:schemeClr val="accent2"/>
              </a:buClr>
              <a:buSzPct val="100000"/>
              <a:buFont typeface="Arial" charset="0"/>
              <a:buChar char="•"/>
              <a:defRPr sz="2000">
                <a:latin typeface="+mn-lt"/>
                <a:ea typeface="Brandon Text" charset="0"/>
                <a:cs typeface="Brandon Text" charset="0"/>
              </a:defRPr>
            </a:lvl4pPr>
            <a:lvl5pPr marL="1543050" indent="-171450">
              <a:buClr>
                <a:schemeClr val="accent2"/>
              </a:buClr>
              <a:buSzPct val="100000"/>
              <a:buFont typeface="Arial" charset="0"/>
              <a:buChar char="•"/>
              <a:defRPr sz="2000">
                <a:latin typeface="+mn-lt"/>
                <a:ea typeface="Brandon Text" charset="0"/>
                <a:cs typeface="Brandon Text"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6097889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lumn Slide">
    <p:spTree>
      <p:nvGrpSpPr>
        <p:cNvPr id="1" name=""/>
        <p:cNvGrpSpPr/>
        <p:nvPr/>
      </p:nvGrpSpPr>
      <p:grpSpPr>
        <a:xfrm>
          <a:off x="0" y="0"/>
          <a:ext cx="0" cy="0"/>
          <a:chOff x="0" y="0"/>
          <a:chExt cx="0" cy="0"/>
        </a:xfrm>
      </p:grpSpPr>
      <p:sp>
        <p:nvSpPr>
          <p:cNvPr id="5"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extLst>
        </p:spPr>
        <p:style>
          <a:lnRef idx="1">
            <a:schemeClr val="accent1"/>
          </a:lnRef>
          <a:fillRef idx="3">
            <a:schemeClr val="accent1"/>
          </a:fillRef>
          <a:effectRef idx="2">
            <a:schemeClr val="accent1"/>
          </a:effectRef>
          <a:fontRef idx="minor">
            <a:schemeClr val="lt1"/>
          </a:fontRef>
        </p:style>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291388" y="6148388"/>
            <a:ext cx="1503362" cy="414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itle 1"/>
          <p:cNvSpPr>
            <a:spLocks noGrp="1"/>
          </p:cNvSpPr>
          <p:nvPr>
            <p:ph type="title"/>
          </p:nvPr>
        </p:nvSpPr>
        <p:spPr>
          <a:xfrm>
            <a:off x="457200" y="447188"/>
            <a:ext cx="7928999" cy="970450"/>
          </a:xfrm>
          <a:prstGeom prst="rect">
            <a:avLst/>
          </a:prstGeom>
        </p:spPr>
        <p:txBody>
          <a:bodyPr anchor="ctr"/>
          <a:lstStyle>
            <a:lvl1pPr>
              <a:defRPr sz="4000" b="1" i="0">
                <a:latin typeface="+mj-lt"/>
                <a:ea typeface="Brandon Text" charset="0"/>
                <a:cs typeface="Brandon Text" charset="0"/>
              </a:defRPr>
            </a:lvl1pPr>
          </a:lstStyle>
          <a:p>
            <a:r>
              <a:rPr lang="en-US" dirty="0"/>
              <a:t>Click to edit Master title style</a:t>
            </a:r>
          </a:p>
        </p:txBody>
      </p:sp>
      <p:sp>
        <p:nvSpPr>
          <p:cNvPr id="11" name="Content Placeholder 2"/>
          <p:cNvSpPr>
            <a:spLocks noGrp="1"/>
          </p:cNvSpPr>
          <p:nvPr>
            <p:ph idx="1"/>
          </p:nvPr>
        </p:nvSpPr>
        <p:spPr>
          <a:xfrm>
            <a:off x="457201" y="2486346"/>
            <a:ext cx="3868220" cy="3770616"/>
          </a:xfrm>
          <a:prstGeom prst="rect">
            <a:avLst/>
          </a:prstGeom>
          <a:effectLst/>
        </p:spPr>
        <p:txBody>
          <a:bodyPr lIns="0" tIns="0" rIns="0" bIns="0">
            <a:normAutofit/>
          </a:bodyPr>
          <a:lstStyle>
            <a:lvl1pPr marL="257175" indent="-257175">
              <a:buClr>
                <a:schemeClr val="accent2"/>
              </a:buClr>
              <a:buSzPct val="100000"/>
              <a:buFont typeface="Arial" charset="0"/>
              <a:buChar char="•"/>
              <a:defRPr sz="3600">
                <a:latin typeface="+mn-lt"/>
                <a:ea typeface="Helvetica Neue" charset="0"/>
                <a:cs typeface="Helvetica Neue" charset="0"/>
              </a:defRPr>
            </a:lvl1pPr>
            <a:lvl2pPr marL="557213" indent="-214313">
              <a:buClr>
                <a:schemeClr val="accent2"/>
              </a:buClr>
              <a:buSzPct val="100000"/>
              <a:buFont typeface="Arial" charset="0"/>
              <a:buChar char="•"/>
              <a:defRPr sz="3600">
                <a:latin typeface="+mn-lt"/>
                <a:ea typeface="Helvetica Neue" charset="0"/>
                <a:cs typeface="Helvetica Neue" charset="0"/>
              </a:defRPr>
            </a:lvl2pPr>
            <a:lvl3pPr marL="857250" indent="-171450">
              <a:buClr>
                <a:schemeClr val="accent2"/>
              </a:buClr>
              <a:buSzPct val="100000"/>
              <a:buFont typeface="Arial" charset="0"/>
              <a:buChar char="•"/>
              <a:defRPr sz="2800">
                <a:latin typeface="+mn-lt"/>
                <a:ea typeface="Helvetica Neue" charset="0"/>
                <a:cs typeface="Helvetica Neue" charset="0"/>
              </a:defRPr>
            </a:lvl3pPr>
            <a:lvl4pPr marL="1200150" indent="-171450">
              <a:buClr>
                <a:schemeClr val="accent2"/>
              </a:buClr>
              <a:buSzPct val="100000"/>
              <a:buFont typeface="Arial" charset="0"/>
              <a:buChar char="•"/>
              <a:defRPr sz="2000">
                <a:latin typeface="+mn-lt"/>
                <a:ea typeface="Helvetica Neue" charset="0"/>
                <a:cs typeface="Helvetica Neue" charset="0"/>
              </a:defRPr>
            </a:lvl4pPr>
            <a:lvl5pPr marL="1543050" indent="-171450">
              <a:buClr>
                <a:schemeClr val="accent2"/>
              </a:buClr>
              <a:buSzPct val="100000"/>
              <a:buFont typeface="Arial" charset="0"/>
              <a:buChar char="•"/>
              <a:defRPr sz="2000">
                <a:latin typeface="+mn-lt"/>
                <a:ea typeface="Helvetica Neue" charset="0"/>
                <a:cs typeface="Helvetica Neue"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2"/>
          <p:cNvSpPr>
            <a:spLocks noGrp="1"/>
          </p:cNvSpPr>
          <p:nvPr>
            <p:ph idx="10"/>
          </p:nvPr>
        </p:nvSpPr>
        <p:spPr>
          <a:xfrm>
            <a:off x="4708990" y="2486346"/>
            <a:ext cx="3868220" cy="3662236"/>
          </a:xfrm>
          <a:prstGeom prst="rect">
            <a:avLst/>
          </a:prstGeom>
          <a:effectLst/>
        </p:spPr>
        <p:txBody>
          <a:bodyPr lIns="0" tIns="0" rIns="0" bIns="0">
            <a:normAutofit/>
          </a:bodyPr>
          <a:lstStyle>
            <a:lvl1pPr marL="257175" indent="-257175">
              <a:buClr>
                <a:schemeClr val="accent2"/>
              </a:buClr>
              <a:buSzPct val="100000"/>
              <a:buFont typeface="Arial" charset="0"/>
              <a:buChar char="•"/>
              <a:defRPr sz="3600">
                <a:latin typeface="+mn-lt"/>
                <a:ea typeface="Brandon Text" charset="0"/>
                <a:cs typeface="Brandon Text" charset="0"/>
              </a:defRPr>
            </a:lvl1pPr>
            <a:lvl2pPr marL="557213" indent="-214313">
              <a:buClr>
                <a:schemeClr val="accent2"/>
              </a:buClr>
              <a:buSzPct val="100000"/>
              <a:buFont typeface="Arial" charset="0"/>
              <a:buChar char="•"/>
              <a:defRPr sz="3600">
                <a:latin typeface="+mn-lt"/>
                <a:ea typeface="Brandon Text" charset="0"/>
                <a:cs typeface="Brandon Text" charset="0"/>
              </a:defRPr>
            </a:lvl2pPr>
            <a:lvl3pPr marL="857250" indent="-171450">
              <a:buClr>
                <a:schemeClr val="accent2"/>
              </a:buClr>
              <a:buSzPct val="100000"/>
              <a:buFont typeface="Arial" charset="0"/>
              <a:buChar char="•"/>
              <a:defRPr sz="2800">
                <a:latin typeface="+mn-lt"/>
                <a:ea typeface="Brandon Text" charset="0"/>
                <a:cs typeface="Brandon Text" charset="0"/>
              </a:defRPr>
            </a:lvl3pPr>
            <a:lvl4pPr marL="1200150" indent="-171450">
              <a:buClr>
                <a:schemeClr val="accent2"/>
              </a:buClr>
              <a:buSzPct val="100000"/>
              <a:buFont typeface="Arial" charset="0"/>
              <a:buChar char="•"/>
              <a:defRPr sz="2000">
                <a:latin typeface="+mn-lt"/>
                <a:ea typeface="Brandon Text" charset="0"/>
                <a:cs typeface="Brandon Text" charset="0"/>
              </a:defRPr>
            </a:lvl4pPr>
            <a:lvl5pPr marL="1543050" indent="-171450">
              <a:buClr>
                <a:schemeClr val="accent2"/>
              </a:buClr>
              <a:buSzPct val="100000"/>
              <a:buFont typeface="Arial" charset="0"/>
              <a:buChar char="•"/>
              <a:defRPr sz="2000">
                <a:latin typeface="+mn-lt"/>
                <a:ea typeface="Brandon Text" charset="0"/>
                <a:cs typeface="Brandon Text"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7203947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291388" y="6148388"/>
            <a:ext cx="1503362" cy="414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591945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harts With Text">
    <p:spTree>
      <p:nvGrpSpPr>
        <p:cNvPr id="1" name=""/>
        <p:cNvGrpSpPr/>
        <p:nvPr/>
      </p:nvGrpSpPr>
      <p:grpSpPr>
        <a:xfrm>
          <a:off x="0" y="0"/>
          <a:ext cx="0" cy="0"/>
          <a:chOff x="0" y="0"/>
          <a:chExt cx="0" cy="0"/>
        </a:xfrm>
      </p:grpSpPr>
      <p:sp>
        <p:nvSpPr>
          <p:cNvPr id="5" name="Freeform 6"/>
          <p:cNvSpPr>
            <a:spLocks noChangeAspect="1"/>
          </p:cNvSpPr>
          <p:nvPr/>
        </p:nvSpPr>
        <p:spPr bwMode="auto">
          <a:xfrm>
            <a:off x="804864" y="446088"/>
            <a:ext cx="2660650"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extLst>
        </p:spPr>
        <p:style>
          <a:lnRef idx="1">
            <a:schemeClr val="accent1"/>
          </a:lnRef>
          <a:fillRef idx="3">
            <a:schemeClr val="accent1"/>
          </a:fillRef>
          <a:effectRef idx="2">
            <a:schemeClr val="accent1"/>
          </a:effectRef>
          <a:fontRef idx="minor">
            <a:schemeClr val="lt1"/>
          </a:fontRef>
        </p:style>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291388" y="6148388"/>
            <a:ext cx="1503362" cy="414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804864" y="446088"/>
            <a:ext cx="2660650" cy="1618396"/>
          </a:xfrm>
          <a:prstGeom prst="rect">
            <a:avLst/>
          </a:prstGeom>
        </p:spPr>
        <p:txBody>
          <a:bodyPr anchor="ctr"/>
          <a:lstStyle>
            <a:lvl1pPr algn="l">
              <a:defRPr sz="1500" b="1"/>
            </a:lvl1pPr>
          </a:lstStyle>
          <a:p>
            <a:r>
              <a:rPr lang="en-US" dirty="0"/>
              <a:t>Click to edit Master title style</a:t>
            </a:r>
          </a:p>
        </p:txBody>
      </p:sp>
      <p:sp>
        <p:nvSpPr>
          <p:cNvPr id="4" name="Text Placeholder 3"/>
          <p:cNvSpPr>
            <a:spLocks noGrp="1"/>
          </p:cNvSpPr>
          <p:nvPr>
            <p:ph type="body" sz="half" idx="2"/>
          </p:nvPr>
        </p:nvSpPr>
        <p:spPr>
          <a:xfrm>
            <a:off x="804864" y="2260739"/>
            <a:ext cx="2660650" cy="3600311"/>
          </a:xfrm>
          <a:prstGeom prst="rect">
            <a:avLst/>
          </a:prstGeo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10" name="Content Placeholder 2"/>
          <p:cNvSpPr>
            <a:spLocks noGrp="1"/>
          </p:cNvSpPr>
          <p:nvPr>
            <p:ph idx="10"/>
          </p:nvPr>
        </p:nvSpPr>
        <p:spPr>
          <a:xfrm>
            <a:off x="3641724" y="446088"/>
            <a:ext cx="4813907" cy="5414962"/>
          </a:xfrm>
          <a:prstGeom prst="rect">
            <a:avLst/>
          </a:prstGeom>
          <a:effectLst/>
        </p:spPr>
        <p:txBody>
          <a:bodyPr lIns="0" tIns="0" rIns="0" bIns="0">
            <a:normAutofit/>
          </a:bodyPr>
          <a:lstStyle>
            <a:lvl1pPr marL="257175" indent="-257175">
              <a:buClr>
                <a:schemeClr val="accent2"/>
              </a:buClr>
              <a:buSzPct val="100000"/>
              <a:buFont typeface="Arial" charset="0"/>
              <a:buChar char="•"/>
              <a:defRPr sz="3600">
                <a:latin typeface="+mn-lt"/>
                <a:ea typeface="Brandon Text" charset="0"/>
                <a:cs typeface="Brandon Text" charset="0"/>
              </a:defRPr>
            </a:lvl1pPr>
            <a:lvl2pPr marL="557213" indent="-214313">
              <a:buClr>
                <a:schemeClr val="accent2"/>
              </a:buClr>
              <a:buSzPct val="100000"/>
              <a:buFont typeface="Arial" charset="0"/>
              <a:buChar char="•"/>
              <a:defRPr sz="3600">
                <a:latin typeface="+mn-lt"/>
                <a:ea typeface="Brandon Text" charset="0"/>
                <a:cs typeface="Brandon Text" charset="0"/>
              </a:defRPr>
            </a:lvl2pPr>
            <a:lvl3pPr marL="857250" indent="-171450">
              <a:buClr>
                <a:schemeClr val="accent2"/>
              </a:buClr>
              <a:buSzPct val="100000"/>
              <a:buFont typeface="Arial" charset="0"/>
              <a:buChar char="•"/>
              <a:defRPr sz="2800">
                <a:latin typeface="+mn-lt"/>
                <a:ea typeface="Brandon Text" charset="0"/>
                <a:cs typeface="Brandon Text" charset="0"/>
              </a:defRPr>
            </a:lvl3pPr>
            <a:lvl4pPr marL="1200150" indent="-171450">
              <a:buClr>
                <a:schemeClr val="accent2"/>
              </a:buClr>
              <a:buSzPct val="100000"/>
              <a:buFont typeface="Arial" charset="0"/>
              <a:buChar char="•"/>
              <a:defRPr sz="2000">
                <a:latin typeface="+mn-lt"/>
                <a:ea typeface="Brandon Text" charset="0"/>
                <a:cs typeface="Brandon Text" charset="0"/>
              </a:defRPr>
            </a:lvl4pPr>
            <a:lvl5pPr marL="1543050" indent="-171450">
              <a:buClr>
                <a:schemeClr val="accent2"/>
              </a:buClr>
              <a:buSzPct val="100000"/>
              <a:buFont typeface="Arial" charset="0"/>
              <a:buChar char="•"/>
              <a:defRPr sz="2000">
                <a:latin typeface="+mn-lt"/>
                <a:ea typeface="Brandon Text" charset="0"/>
                <a:cs typeface="Brandon Text"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1815636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291388" y="6148388"/>
            <a:ext cx="1503362" cy="414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11468" y="5393933"/>
            <a:ext cx="7921064" cy="754649"/>
          </a:xfrm>
          <a:prstGeom prst="rect">
            <a:avLst/>
          </a:prstGeom>
        </p:spPr>
        <p:txBody>
          <a:bodyPr anchor="ctr">
            <a:normAutofit/>
          </a:bodyPr>
          <a:lstStyle>
            <a:lvl1pPr algn="l">
              <a:defRPr sz="1800" b="0"/>
            </a:lvl1pPr>
          </a:lstStyle>
          <a:p>
            <a:r>
              <a:rPr lang="en-US"/>
              <a:t>Click to edit Master title style</a:t>
            </a:r>
            <a:endParaRPr lang="en-US" dirty="0"/>
          </a:p>
        </p:txBody>
      </p:sp>
      <p:sp>
        <p:nvSpPr>
          <p:cNvPr id="15" name="Picture Placeholder 14"/>
          <p:cNvSpPr>
            <a:spLocks noGrp="1" noChangeAspect="1"/>
          </p:cNvSpPr>
          <p:nvPr>
            <p:ph type="pic" sz="quarter" idx="13"/>
          </p:nvPr>
        </p:nvSpPr>
        <p:spPr bwMode="auto">
          <a:xfrm>
            <a:off x="0" y="-1"/>
            <a:ext cx="9144000" cy="5208999"/>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200"/>
            </a:lvl1pPr>
          </a:lstStyle>
          <a:p>
            <a:pPr lvl="0"/>
            <a:r>
              <a:rPr lang="en-US" noProof="0" dirty="0"/>
              <a:t>Drag picture to placeholder or click icon to add</a:t>
            </a:r>
          </a:p>
        </p:txBody>
      </p:sp>
    </p:spTree>
    <p:extLst>
      <p:ext uri="{BB962C8B-B14F-4D97-AF65-F5344CB8AC3E}">
        <p14:creationId xmlns:p14="http://schemas.microsoft.com/office/powerpoint/2010/main" val="38616124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Block Quote">
    <p:spTree>
      <p:nvGrpSpPr>
        <p:cNvPr id="1" name=""/>
        <p:cNvGrpSpPr/>
        <p:nvPr/>
      </p:nvGrpSpPr>
      <p:grpSpPr>
        <a:xfrm>
          <a:off x="0" y="0"/>
          <a:ext cx="0" cy="0"/>
          <a:chOff x="0" y="0"/>
          <a:chExt cx="0" cy="0"/>
        </a:xfrm>
      </p:grpSpPr>
      <p:sp>
        <p:nvSpPr>
          <p:cNvPr id="5" name="Freeform 6"/>
          <p:cNvSpPr>
            <a:spLocks noChangeAspect="1"/>
          </p:cNvSpPr>
          <p:nvPr/>
        </p:nvSpPr>
        <p:spPr bwMode="auto">
          <a:xfrm>
            <a:off x="473773" y="1081456"/>
            <a:ext cx="4749312"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291388" y="6148388"/>
            <a:ext cx="1503362" cy="414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38239" y="1238502"/>
            <a:ext cx="4420380" cy="2645912"/>
          </a:xfrm>
          <a:prstGeom prst="rect">
            <a:avLst/>
          </a:prstGeom>
        </p:spPr>
        <p:txBody>
          <a:bodyPr anchor="ctr"/>
          <a:lstStyle>
            <a:lvl1pPr algn="l">
              <a:defRPr sz="3150" b="1" cap="none"/>
            </a:lvl1pPr>
          </a:lstStyle>
          <a:p>
            <a:r>
              <a:rPr lang="en-US" dirty="0"/>
              <a:t>Click to edit Master title style</a:t>
            </a:r>
          </a:p>
        </p:txBody>
      </p:sp>
      <p:sp>
        <p:nvSpPr>
          <p:cNvPr id="3" name="Text Placeholder 2"/>
          <p:cNvSpPr>
            <a:spLocks noGrp="1"/>
          </p:cNvSpPr>
          <p:nvPr>
            <p:ph type="body" idx="1"/>
          </p:nvPr>
        </p:nvSpPr>
        <p:spPr>
          <a:xfrm>
            <a:off x="639892" y="4477690"/>
            <a:ext cx="4418727" cy="713241"/>
          </a:xfrm>
          <a:prstGeom prst="rect">
            <a:avLst/>
          </a:prstGeom>
        </p:spPr>
        <p:txBody>
          <a:bodyPr anchor="t">
            <a:noAutofit/>
          </a:bodyPr>
          <a:lstStyle>
            <a:lvl1pPr marL="0" indent="0" algn="l">
              <a:buNone/>
              <a:defRPr sz="1350">
                <a:solidFill>
                  <a:schemeClr val="tx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9" name="Text Placeholder 5"/>
          <p:cNvSpPr>
            <a:spLocks noGrp="1"/>
          </p:cNvSpPr>
          <p:nvPr>
            <p:ph type="body" sz="quarter" idx="16"/>
          </p:nvPr>
        </p:nvSpPr>
        <p:spPr>
          <a:xfrm>
            <a:off x="5680982" y="1081457"/>
            <a:ext cx="2857501" cy="4075465"/>
          </a:xfrm>
          <a:prstGeom prst="rect">
            <a:avLst/>
          </a:prstGeom>
        </p:spPr>
        <p:txBody>
          <a:bodyPr anchor="t"/>
          <a:lstStyle>
            <a:lvl1pPr marL="0" indent="0">
              <a:buFontTx/>
              <a:buNone/>
              <a:defRPr/>
            </a:lvl1pPr>
          </a:lstStyle>
          <a:p>
            <a:pPr lvl="0"/>
            <a:r>
              <a:rPr lang="en-US"/>
              <a:t>Click to edit Master text styles</a:t>
            </a:r>
          </a:p>
        </p:txBody>
      </p:sp>
    </p:spTree>
    <p:extLst>
      <p:ext uri="{BB962C8B-B14F-4D97-AF65-F5344CB8AC3E}">
        <p14:creationId xmlns:p14="http://schemas.microsoft.com/office/powerpoint/2010/main" val="9778377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Final Slide">
    <p:spTree>
      <p:nvGrpSpPr>
        <p:cNvPr id="1" name=""/>
        <p:cNvGrpSpPr/>
        <p:nvPr/>
      </p:nvGrpSpPr>
      <p:grpSpPr>
        <a:xfrm>
          <a:off x="0" y="0"/>
          <a:ext cx="0" cy="0"/>
          <a:chOff x="0" y="0"/>
          <a:chExt cx="0" cy="0"/>
        </a:xfrm>
      </p:grpSpPr>
      <p:sp>
        <p:nvSpPr>
          <p:cNvPr id="4" name="Freeform 6"/>
          <p:cNvSpPr>
            <a:spLocks noChangeAspect="1"/>
          </p:cNvSpPr>
          <p:nvPr/>
        </p:nvSpPr>
        <p:spPr bwMode="auto">
          <a:xfrm>
            <a:off x="845389" y="1022863"/>
            <a:ext cx="2740292" cy="1956643"/>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291388" y="6148388"/>
            <a:ext cx="1503362" cy="414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8" name="Title 1"/>
          <p:cNvSpPr>
            <a:spLocks noGrp="1"/>
          </p:cNvSpPr>
          <p:nvPr>
            <p:ph type="title"/>
          </p:nvPr>
        </p:nvSpPr>
        <p:spPr>
          <a:xfrm>
            <a:off x="1037611" y="1194164"/>
            <a:ext cx="2352861" cy="1497665"/>
          </a:xfrm>
          <a:prstGeom prst="rect">
            <a:avLst/>
          </a:prstGeom>
        </p:spPr>
        <p:txBody>
          <a:bodyPr anchor="ctr"/>
          <a:lstStyle>
            <a:lvl1pPr>
              <a:defRPr sz="3200" baseline="0"/>
            </a:lvl1pPr>
          </a:lstStyle>
          <a:p>
            <a:r>
              <a:rPr lang="en-US" smtClean="0"/>
              <a:t>Click to edit Master title style</a:t>
            </a:r>
            <a:endParaRPr lang="en-US" dirty="0"/>
          </a:p>
        </p:txBody>
      </p:sp>
      <p:sp>
        <p:nvSpPr>
          <p:cNvPr id="7" name="Text Placeholder 6"/>
          <p:cNvSpPr>
            <a:spLocks noGrp="1"/>
          </p:cNvSpPr>
          <p:nvPr>
            <p:ph type="body" sz="quarter" idx="10"/>
          </p:nvPr>
        </p:nvSpPr>
        <p:spPr>
          <a:xfrm>
            <a:off x="846138" y="3400425"/>
            <a:ext cx="7321550" cy="2506663"/>
          </a:xfrm>
          <a:prstGeom prst="rect">
            <a:avLst/>
          </a:prstGeom>
        </p:spPr>
        <p:txBody>
          <a:bodyPr/>
          <a:lstStyle>
            <a:lvl1pPr marL="0" indent="0">
              <a:buNone/>
              <a:defRPr sz="1800" baseline="0"/>
            </a:lvl1pPr>
            <a:lvl2pPr marL="342900" indent="0">
              <a:buNone/>
              <a:defRPr/>
            </a:lvl2pPr>
            <a:lvl3pPr marL="685800" indent="0">
              <a:buNone/>
              <a:defRPr/>
            </a:lvl3pPr>
            <a:lvl4pPr marL="1028700" indent="0">
              <a:buNone/>
              <a:defRPr/>
            </a:lvl4pPr>
            <a:lvl5pPr marL="1371600" indent="0">
              <a:buNone/>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42635296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dk1" tx1="lt1" bg2="dk2" tx2="lt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12" r:id="rId6"/>
    <p:sldLayoutId id="2147483713" r:id="rId7"/>
    <p:sldLayoutId id="2147483714" r:id="rId8"/>
  </p:sldLayoutIdLst>
  <p:hf sldNum="0" hdr="0" ftr="0" dt="0"/>
  <p:txStyles>
    <p:titleStyle>
      <a:lvl1pPr algn="l" defTabSz="342900" rtl="0" eaLnBrk="0" fontAlgn="base" hangingPunct="0">
        <a:spcBef>
          <a:spcPct val="0"/>
        </a:spcBef>
        <a:spcAft>
          <a:spcPct val="0"/>
        </a:spcAft>
        <a:defRPr sz="3000" b="1" kern="1200">
          <a:solidFill>
            <a:srgbClr val="FEFEFE"/>
          </a:solidFill>
          <a:latin typeface="+mj-lt"/>
          <a:ea typeface="MS PGothic" panose="020B0600070205080204" pitchFamily="34" charset="-128"/>
          <a:cs typeface="ＭＳ Ｐゴシック" charset="0"/>
        </a:defRPr>
      </a:lvl1pPr>
      <a:lvl2pPr algn="l" defTabSz="342900" rtl="0" eaLnBrk="0" fontAlgn="base" hangingPunct="0">
        <a:spcBef>
          <a:spcPct val="0"/>
        </a:spcBef>
        <a:spcAft>
          <a:spcPct val="0"/>
        </a:spcAft>
        <a:defRPr sz="3000" b="1">
          <a:solidFill>
            <a:srgbClr val="FEFEFE"/>
          </a:solidFill>
          <a:latin typeface="Century Gothic" charset="0"/>
          <a:ea typeface="MS PGothic" panose="020B0600070205080204" pitchFamily="34" charset="-128"/>
          <a:cs typeface="ＭＳ Ｐゴシック" charset="0"/>
        </a:defRPr>
      </a:lvl2pPr>
      <a:lvl3pPr algn="l" defTabSz="342900" rtl="0" eaLnBrk="0" fontAlgn="base" hangingPunct="0">
        <a:spcBef>
          <a:spcPct val="0"/>
        </a:spcBef>
        <a:spcAft>
          <a:spcPct val="0"/>
        </a:spcAft>
        <a:defRPr sz="3000" b="1">
          <a:solidFill>
            <a:srgbClr val="FEFEFE"/>
          </a:solidFill>
          <a:latin typeface="Century Gothic" charset="0"/>
          <a:ea typeface="MS PGothic" panose="020B0600070205080204" pitchFamily="34" charset="-128"/>
          <a:cs typeface="ＭＳ Ｐゴシック" charset="0"/>
        </a:defRPr>
      </a:lvl3pPr>
      <a:lvl4pPr algn="l" defTabSz="342900" rtl="0" eaLnBrk="0" fontAlgn="base" hangingPunct="0">
        <a:spcBef>
          <a:spcPct val="0"/>
        </a:spcBef>
        <a:spcAft>
          <a:spcPct val="0"/>
        </a:spcAft>
        <a:defRPr sz="3000" b="1">
          <a:solidFill>
            <a:srgbClr val="FEFEFE"/>
          </a:solidFill>
          <a:latin typeface="Century Gothic" charset="0"/>
          <a:ea typeface="MS PGothic" panose="020B0600070205080204" pitchFamily="34" charset="-128"/>
          <a:cs typeface="ＭＳ Ｐゴシック" charset="0"/>
        </a:defRPr>
      </a:lvl4pPr>
      <a:lvl5pPr algn="l" defTabSz="342900" rtl="0" eaLnBrk="0" fontAlgn="base" hangingPunct="0">
        <a:spcBef>
          <a:spcPct val="0"/>
        </a:spcBef>
        <a:spcAft>
          <a:spcPct val="0"/>
        </a:spcAft>
        <a:defRPr sz="3000" b="1">
          <a:solidFill>
            <a:srgbClr val="FEFEFE"/>
          </a:solidFill>
          <a:latin typeface="Century Gothic" charset="0"/>
          <a:ea typeface="MS PGothic" panose="020B0600070205080204" pitchFamily="34" charset="-128"/>
          <a:cs typeface="ＭＳ Ｐゴシック"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57175" indent="-257175" algn="l" defTabSz="342900" rtl="0" eaLnBrk="0" fontAlgn="base" hangingPunct="0">
        <a:spcBef>
          <a:spcPct val="20000"/>
        </a:spcBef>
        <a:spcAft>
          <a:spcPts val="450"/>
        </a:spcAft>
        <a:buClr>
          <a:schemeClr val="accent1"/>
        </a:buClr>
        <a:buFont typeface="Wingdings 2" panose="05020102010507070707" pitchFamily="18" charset="2"/>
        <a:buChar char=""/>
        <a:defRPr sz="1300" kern="1200">
          <a:solidFill>
            <a:schemeClr val="tx1"/>
          </a:solidFill>
          <a:latin typeface="+mn-lt"/>
          <a:ea typeface="MS PGothic" panose="020B0600070205080204" pitchFamily="34" charset="-128"/>
          <a:cs typeface="ＭＳ Ｐゴシック" charset="0"/>
        </a:defRPr>
      </a:lvl1pPr>
      <a:lvl2pPr marL="557213" indent="-214313" algn="l" defTabSz="342900" rtl="0" eaLnBrk="0" fontAlgn="base" hangingPunct="0">
        <a:spcBef>
          <a:spcPct val="20000"/>
        </a:spcBef>
        <a:spcAft>
          <a:spcPts val="450"/>
        </a:spcAft>
        <a:buClr>
          <a:schemeClr val="accent1"/>
        </a:buClr>
        <a:buFont typeface="Wingdings 2" panose="05020102010507070707" pitchFamily="18" charset="2"/>
        <a:buChar char=""/>
        <a:defRPr sz="1200" kern="1200">
          <a:solidFill>
            <a:schemeClr val="tx1"/>
          </a:solidFill>
          <a:latin typeface="+mn-lt"/>
          <a:ea typeface="MS PGothic" panose="020B0600070205080204" pitchFamily="34" charset="-128"/>
          <a:cs typeface="+mn-cs"/>
        </a:defRPr>
      </a:lvl2pPr>
      <a:lvl3pPr marL="857250" indent="-171450" algn="l" defTabSz="342900" rtl="0" eaLnBrk="0" fontAlgn="base" hangingPunct="0">
        <a:spcBef>
          <a:spcPct val="20000"/>
        </a:spcBef>
        <a:spcAft>
          <a:spcPts val="450"/>
        </a:spcAft>
        <a:buClr>
          <a:schemeClr val="accent1"/>
        </a:buClr>
        <a:buFont typeface="Wingdings 2" panose="05020102010507070707" pitchFamily="18" charset="2"/>
        <a:buChar char=""/>
        <a:defRPr sz="1000" kern="1200">
          <a:solidFill>
            <a:schemeClr val="tx1"/>
          </a:solidFill>
          <a:latin typeface="+mn-lt"/>
          <a:ea typeface="MS PGothic" panose="020B0600070205080204" pitchFamily="34" charset="-128"/>
          <a:cs typeface="+mn-cs"/>
        </a:defRPr>
      </a:lvl3pPr>
      <a:lvl4pPr marL="1200150" indent="-171450" algn="l" defTabSz="342900" rtl="0" eaLnBrk="0" fontAlgn="base" hangingPunct="0">
        <a:spcBef>
          <a:spcPct val="20000"/>
        </a:spcBef>
        <a:spcAft>
          <a:spcPts val="450"/>
        </a:spcAft>
        <a:buClr>
          <a:schemeClr val="accent1"/>
        </a:buClr>
        <a:buFont typeface="Wingdings 2" panose="05020102010507070707" pitchFamily="18" charset="2"/>
        <a:buChar char=""/>
        <a:defRPr sz="900" kern="1200">
          <a:solidFill>
            <a:schemeClr val="tx1"/>
          </a:solidFill>
          <a:latin typeface="+mn-lt"/>
          <a:ea typeface="MS PGothic" panose="020B0600070205080204" pitchFamily="34" charset="-128"/>
          <a:cs typeface="+mn-cs"/>
        </a:defRPr>
      </a:lvl4pPr>
      <a:lvl5pPr marL="1543050" indent="-171450" algn="l" defTabSz="342900" rtl="0" eaLnBrk="0" fontAlgn="base" hangingPunct="0">
        <a:spcBef>
          <a:spcPct val="20000"/>
        </a:spcBef>
        <a:spcAft>
          <a:spcPts val="450"/>
        </a:spcAft>
        <a:buClr>
          <a:schemeClr val="accent1"/>
        </a:buClr>
        <a:buFont typeface="Wingdings 2" panose="05020102010507070707" pitchFamily="18" charset="2"/>
        <a:buChar char=""/>
        <a:defRPr sz="900" kern="1200">
          <a:solidFill>
            <a:schemeClr val="tx1"/>
          </a:solidFill>
          <a:latin typeface="+mn-lt"/>
          <a:ea typeface="MS PGothic" panose="020B0600070205080204" pitchFamily="34" charset="-128"/>
          <a:cs typeface="+mn-cs"/>
        </a:defRPr>
      </a:lvl5pPr>
      <a:lvl6pPr marL="1800000" indent="-171450" algn="l" defTabSz="342900" rtl="0" eaLnBrk="1" latinLnBrk="0" hangingPunct="1">
        <a:spcBef>
          <a:spcPct val="20000"/>
        </a:spcBef>
        <a:spcAft>
          <a:spcPts val="450"/>
        </a:spcAft>
        <a:buClr>
          <a:schemeClr val="accent1"/>
        </a:buClr>
        <a:buFont typeface="Wingdings 2" charset="2"/>
        <a:buChar char=""/>
        <a:defRPr sz="900" kern="1200">
          <a:solidFill>
            <a:schemeClr val="tx1"/>
          </a:solidFill>
          <a:latin typeface="+mn-lt"/>
          <a:ea typeface="+mn-ea"/>
          <a:cs typeface="+mn-cs"/>
        </a:defRPr>
      </a:lvl6pPr>
      <a:lvl7pPr marL="2100000" indent="-171450" algn="l" defTabSz="342900" rtl="0" eaLnBrk="1" latinLnBrk="0" hangingPunct="1">
        <a:spcBef>
          <a:spcPct val="20000"/>
        </a:spcBef>
        <a:spcAft>
          <a:spcPts val="450"/>
        </a:spcAft>
        <a:buClr>
          <a:schemeClr val="accent1"/>
        </a:buClr>
        <a:buFont typeface="Wingdings 2" charset="2"/>
        <a:buChar char=""/>
        <a:defRPr sz="900" kern="1200">
          <a:solidFill>
            <a:schemeClr val="tx1"/>
          </a:solidFill>
          <a:latin typeface="+mn-lt"/>
          <a:ea typeface="+mn-ea"/>
          <a:cs typeface="+mn-cs"/>
        </a:defRPr>
      </a:lvl7pPr>
      <a:lvl8pPr marL="2400000" indent="-171450" algn="l" defTabSz="342900" rtl="0" eaLnBrk="1" latinLnBrk="0" hangingPunct="1">
        <a:spcBef>
          <a:spcPct val="20000"/>
        </a:spcBef>
        <a:spcAft>
          <a:spcPts val="450"/>
        </a:spcAft>
        <a:buClr>
          <a:schemeClr val="accent1"/>
        </a:buClr>
        <a:buFont typeface="Wingdings 2" charset="2"/>
        <a:buChar char=""/>
        <a:defRPr sz="900" kern="1200">
          <a:solidFill>
            <a:schemeClr val="tx1"/>
          </a:solidFill>
          <a:latin typeface="+mn-lt"/>
          <a:ea typeface="+mn-ea"/>
          <a:cs typeface="+mn-cs"/>
        </a:defRPr>
      </a:lvl8pPr>
      <a:lvl9pPr marL="2700000" indent="-171450" algn="l" defTabSz="342900" rtl="0" eaLnBrk="1" latinLnBrk="0" hangingPunct="1">
        <a:spcBef>
          <a:spcPct val="20000"/>
        </a:spcBef>
        <a:spcAft>
          <a:spcPts val="450"/>
        </a:spcAft>
        <a:buClr>
          <a:schemeClr val="accent1"/>
        </a:buClr>
        <a:buFont typeface="Wingdings 2" charset="2"/>
        <a:buChar char=""/>
        <a:defRPr sz="900" kern="1200">
          <a:solidFill>
            <a:schemeClr val="tx1"/>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bwMode="auto">
          <a:xfrm>
            <a:off x="498475" y="1341438"/>
            <a:ext cx="7929563" cy="1801812"/>
          </a:xfrm>
          <a:effectLst>
            <a:outerShdw blurRad="50800" dist="38100" dir="2700000" algn="tl" rotWithShape="0">
              <a:srgbClr val="808080">
                <a:alpha val="39999"/>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pPr eaLnBrk="1" fontAlgn="auto" hangingPunct="1">
              <a:spcAft>
                <a:spcPts val="0"/>
              </a:spcAft>
              <a:defRPr/>
            </a:pPr>
            <a:r>
              <a:rPr lang="en-US" dirty="0"/>
              <a:t>Vision for Success</a:t>
            </a:r>
          </a:p>
        </p:txBody>
      </p:sp>
      <p:sp>
        <p:nvSpPr>
          <p:cNvPr id="10243" name="Text Placeholder 2"/>
          <p:cNvSpPr>
            <a:spLocks noGrp="1"/>
          </p:cNvSpPr>
          <p:nvPr>
            <p:ph type="body" sz="quarter" idx="10"/>
          </p:nvPr>
        </p:nvSpPr>
        <p:spPr bwMode="auto">
          <a:xfrm>
            <a:off x="508000" y="3154363"/>
            <a:ext cx="7910513" cy="10874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dirty="0" smtClean="0"/>
              <a:t>Local Goal Setting </a:t>
            </a:r>
          </a:p>
          <a:p>
            <a:pPr eaLnBrk="1" hangingPunct="1"/>
            <a:r>
              <a:rPr lang="en-US" altLang="en-US" dirty="0" smtClean="0"/>
              <a:t>Advisory Council▪ April 19, 2019</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bwMode="auto">
          <a:xfrm>
            <a:off x="457200" y="447675"/>
            <a:ext cx="7929563" cy="9699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pPr eaLnBrk="1" hangingPunct="1"/>
            <a:r>
              <a:rPr lang="en-US" altLang="en-US" smtClean="0">
                <a:ea typeface="MS PGothic" panose="020B0600070205080204" pitchFamily="34" charset="-128"/>
              </a:rPr>
              <a:t>VfS Goal 1: Completion</a:t>
            </a:r>
          </a:p>
        </p:txBody>
      </p:sp>
      <p:sp>
        <p:nvSpPr>
          <p:cNvPr id="25602" name="Content Placeholder 2"/>
          <p:cNvSpPr>
            <a:spLocks noGrp="1"/>
          </p:cNvSpPr>
          <p:nvPr>
            <p:ph idx="1"/>
          </p:nvPr>
        </p:nvSpPr>
        <p:spPr bwMode="auto">
          <a:xfrm>
            <a:off x="457200" y="2506663"/>
            <a:ext cx="8245475" cy="370522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normAutofit fontScale="70000" lnSpcReduction="20000"/>
          </a:bodyPr>
          <a:lstStyle/>
          <a:p>
            <a:pPr eaLnBrk="1" hangingPunct="1">
              <a:spcAft>
                <a:spcPts val="1650"/>
              </a:spcAft>
              <a:buSzTx/>
              <a:buFont typeface="Arial" panose="020B0604020202020204" pitchFamily="34" charset="0"/>
              <a:buChar char="•"/>
              <a:defRPr/>
            </a:pPr>
            <a:r>
              <a:rPr lang="en-US" altLang="en-US" b="1" u="sng" dirty="0" smtClean="0">
                <a:ea typeface="MS PGothic" panose="020B0600070205080204" pitchFamily="34" charset="-128"/>
              </a:rPr>
              <a:t>System goal:</a:t>
            </a:r>
            <a:r>
              <a:rPr lang="en-US" altLang="en-US" b="1" dirty="0" smtClean="0">
                <a:ea typeface="MS PGothic" panose="020B0600070205080204" pitchFamily="34" charset="-128"/>
              </a:rPr>
              <a:t> </a:t>
            </a:r>
            <a:r>
              <a:rPr lang="en-US" altLang="en-US" dirty="0" smtClean="0">
                <a:ea typeface="MS PGothic" panose="020B0600070205080204" pitchFamily="34" charset="-128"/>
              </a:rPr>
              <a:t>Increase by at least 20% across *completion metrics</a:t>
            </a:r>
          </a:p>
          <a:p>
            <a:pPr eaLnBrk="1" hangingPunct="1">
              <a:spcAft>
                <a:spcPts val="1650"/>
              </a:spcAft>
              <a:buSzTx/>
              <a:buFont typeface="Arial" panose="020B0604020202020204" pitchFamily="34" charset="0"/>
              <a:buChar char="•"/>
              <a:defRPr/>
            </a:pPr>
            <a:r>
              <a:rPr lang="en-US" altLang="en-US" b="1" u="sng" dirty="0" smtClean="0">
                <a:ea typeface="MS PGothic" panose="020B0600070205080204" pitchFamily="34" charset="-128"/>
              </a:rPr>
              <a:t>Proposed goal for Foothill:</a:t>
            </a:r>
            <a:r>
              <a:rPr lang="en-US" altLang="en-US" b="1" dirty="0" smtClean="0">
                <a:ea typeface="MS PGothic" panose="020B0600070205080204" pitchFamily="34" charset="-128"/>
              </a:rPr>
              <a:t> </a:t>
            </a:r>
            <a:r>
              <a:rPr lang="en-US" altLang="en-US" dirty="0" smtClean="0">
                <a:ea typeface="MS PGothic" panose="020B0600070205080204" pitchFamily="34" charset="-128"/>
              </a:rPr>
              <a:t>Increase by 25%:</a:t>
            </a:r>
          </a:p>
          <a:p>
            <a:pPr lvl="1" eaLnBrk="1" hangingPunct="1">
              <a:spcAft>
                <a:spcPts val="1650"/>
              </a:spcAft>
              <a:buSzTx/>
              <a:buFont typeface="Arial" panose="020B0604020202020204" pitchFamily="34" charset="0"/>
              <a:buChar char="•"/>
              <a:defRPr/>
            </a:pPr>
            <a:r>
              <a:rPr lang="en-US" altLang="en-US" dirty="0" smtClean="0">
                <a:ea typeface="MS PGothic" panose="020B0600070205080204" pitchFamily="34" charset="-128"/>
              </a:rPr>
              <a:t>(1A) Students earning associate degrees</a:t>
            </a:r>
          </a:p>
          <a:p>
            <a:pPr lvl="1" eaLnBrk="1" hangingPunct="1">
              <a:spcAft>
                <a:spcPts val="1650"/>
              </a:spcAft>
              <a:buSzTx/>
              <a:buFont typeface="Arial" panose="020B0604020202020204" pitchFamily="34" charset="0"/>
              <a:buChar char="•"/>
              <a:defRPr/>
            </a:pPr>
            <a:r>
              <a:rPr lang="en-US" altLang="en-US" dirty="0" smtClean="0">
                <a:ea typeface="MS PGothic" panose="020B0600070205080204" pitchFamily="34" charset="-128"/>
              </a:rPr>
              <a:t>(1C) Students attain Vision Goal Completion</a:t>
            </a:r>
          </a:p>
          <a:p>
            <a:pPr eaLnBrk="1" hangingPunct="1">
              <a:spcAft>
                <a:spcPts val="1650"/>
              </a:spcAft>
              <a:buSzTx/>
              <a:buFont typeface="Arial" panose="020B0604020202020204" pitchFamily="34" charset="0"/>
              <a:buChar char="•"/>
              <a:defRPr/>
            </a:pPr>
            <a:r>
              <a:rPr lang="en-US" altLang="en-US" b="1" u="sng" dirty="0" smtClean="0">
                <a:ea typeface="MS PGothic" panose="020B0600070205080204" pitchFamily="34" charset="-128"/>
              </a:rPr>
              <a:t>Proposed goal 1B for Foothill:</a:t>
            </a:r>
            <a:r>
              <a:rPr lang="en-US" altLang="en-US" dirty="0" smtClean="0">
                <a:ea typeface="MS PGothic" panose="020B0600070205080204" pitchFamily="34" charset="-128"/>
              </a:rPr>
              <a:t> Increase by 50% students earning a CO-approved certificate</a:t>
            </a:r>
          </a:p>
          <a:p>
            <a:pPr lvl="1" eaLnBrk="1" hangingPunct="1">
              <a:spcAft>
                <a:spcPts val="1650"/>
              </a:spcAft>
              <a:buSzTx/>
              <a:buFont typeface="Arial" panose="020B0604020202020204" pitchFamily="34" charset="0"/>
              <a:buChar char="•"/>
              <a:defRPr/>
            </a:pPr>
            <a:endParaRPr lang="en-US" altLang="en-US" dirty="0" smtClean="0">
              <a:ea typeface="MS PGothic" panose="020B0600070205080204" pitchFamily="34" charset="-128"/>
            </a:endParaRPr>
          </a:p>
        </p:txBody>
      </p:sp>
      <p:sp>
        <p:nvSpPr>
          <p:cNvPr id="26628" name="TextBox 3"/>
          <p:cNvSpPr txBox="1">
            <a:spLocks noChangeArrowheads="1"/>
          </p:cNvSpPr>
          <p:nvPr/>
        </p:nvSpPr>
        <p:spPr bwMode="auto">
          <a:xfrm>
            <a:off x="179388" y="5921375"/>
            <a:ext cx="7146925" cy="738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ea typeface="MS PGothic" panose="020B0600070205080204" pitchFamily="34" charset="-128"/>
              </a:defRPr>
            </a:lvl1pPr>
            <a:lvl2pPr marL="742950" indent="-285750">
              <a:defRPr>
                <a:solidFill>
                  <a:schemeClr val="tx1"/>
                </a:solidFill>
                <a:latin typeface="Century Gothic" panose="020B0502020202020204" pitchFamily="34" charset="0"/>
                <a:ea typeface="MS PGothic" panose="020B0600070205080204" pitchFamily="34" charset="-128"/>
              </a:defRPr>
            </a:lvl2pPr>
            <a:lvl3pPr marL="1143000" indent="-228600">
              <a:defRPr>
                <a:solidFill>
                  <a:schemeClr val="tx1"/>
                </a:solidFill>
                <a:latin typeface="Century Gothic" panose="020B0502020202020204" pitchFamily="34" charset="0"/>
                <a:ea typeface="MS PGothic" panose="020B0600070205080204" pitchFamily="34" charset="-128"/>
              </a:defRPr>
            </a:lvl3pPr>
            <a:lvl4pPr marL="1600200" indent="-228600">
              <a:defRPr>
                <a:solidFill>
                  <a:schemeClr val="tx1"/>
                </a:solidFill>
                <a:latin typeface="Century Gothic" panose="020B0502020202020204" pitchFamily="34" charset="0"/>
                <a:ea typeface="MS PGothic" panose="020B0600070205080204" pitchFamily="34" charset="-128"/>
              </a:defRPr>
            </a:lvl4pPr>
            <a:lvl5pPr marL="2057400" indent="-228600">
              <a:defRPr>
                <a:solidFill>
                  <a:schemeClr val="tx1"/>
                </a:solidFill>
                <a:latin typeface="Century Gothic" panose="020B050202020202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9pPr>
          </a:lstStyle>
          <a:p>
            <a:pPr eaLnBrk="1" hangingPunct="1"/>
            <a:r>
              <a:rPr lang="en-US" altLang="en-US" sz="1400"/>
              <a:t>*Completion metrics are identified by CO-certificates and degrees</a:t>
            </a:r>
          </a:p>
          <a:p>
            <a:pPr eaLnBrk="1" hangingPunct="1"/>
            <a:r>
              <a:rPr lang="en-US" altLang="en-US" sz="1400"/>
              <a:t>Note: Vision Goal Completion defined as unduplicated count of students earning a CO certificate, degree, and enrolled in selected or previous year.</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bwMode="auto">
          <a:xfrm>
            <a:off x="457200" y="244475"/>
            <a:ext cx="8245475" cy="15192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pPr eaLnBrk="1" hangingPunct="1"/>
            <a:r>
              <a:rPr lang="en-US" altLang="en-US" sz="3200" smtClean="0">
                <a:ea typeface="MS PGothic" panose="020B0600070205080204" pitchFamily="34" charset="-128"/>
              </a:rPr>
              <a:t>VfS (Completion) Goal 1A: Increase # of students earning an associate degree* by </a:t>
            </a:r>
            <a:r>
              <a:rPr lang="en-US" altLang="en-US" sz="3200" smtClean="0">
                <a:solidFill>
                  <a:schemeClr val="accent2"/>
                </a:solidFill>
                <a:ea typeface="MS PGothic" panose="020B0600070205080204" pitchFamily="34" charset="-128"/>
              </a:rPr>
              <a:t>25%</a:t>
            </a:r>
          </a:p>
        </p:txBody>
      </p:sp>
      <p:graphicFrame>
        <p:nvGraphicFramePr>
          <p:cNvPr id="5" name="Table 4"/>
          <p:cNvGraphicFramePr>
            <a:graphicFrameLocks noGrp="1"/>
          </p:cNvGraphicFramePr>
          <p:nvPr/>
        </p:nvGraphicFramePr>
        <p:xfrm>
          <a:off x="449263" y="2532063"/>
          <a:ext cx="8245475" cy="1158875"/>
        </p:xfrm>
        <a:graphic>
          <a:graphicData uri="http://schemas.openxmlformats.org/drawingml/2006/table">
            <a:tbl>
              <a:tblPr firstRow="1" bandRow="1">
                <a:tableStyleId>{5C22544A-7EE6-4342-B048-85BDC9FD1C3A}</a:tableStyleId>
              </a:tblPr>
              <a:tblGrid>
                <a:gridCol w="1177925">
                  <a:extLst>
                    <a:ext uri="{9D8B030D-6E8A-4147-A177-3AD203B41FA5}">
                      <a16:colId xmlns="" xmlns:a16="http://schemas.microsoft.com/office/drawing/2014/main" val="20000"/>
                    </a:ext>
                  </a:extLst>
                </a:gridCol>
                <a:gridCol w="1177925">
                  <a:extLst>
                    <a:ext uri="{9D8B030D-6E8A-4147-A177-3AD203B41FA5}">
                      <a16:colId xmlns="" xmlns:a16="http://schemas.microsoft.com/office/drawing/2014/main" val="20001"/>
                    </a:ext>
                  </a:extLst>
                </a:gridCol>
                <a:gridCol w="1177925">
                  <a:extLst>
                    <a:ext uri="{9D8B030D-6E8A-4147-A177-3AD203B41FA5}">
                      <a16:colId xmlns="" xmlns:a16="http://schemas.microsoft.com/office/drawing/2014/main" val="20002"/>
                    </a:ext>
                  </a:extLst>
                </a:gridCol>
                <a:gridCol w="1177925">
                  <a:extLst>
                    <a:ext uri="{9D8B030D-6E8A-4147-A177-3AD203B41FA5}">
                      <a16:colId xmlns="" xmlns:a16="http://schemas.microsoft.com/office/drawing/2014/main" val="20003"/>
                    </a:ext>
                  </a:extLst>
                </a:gridCol>
                <a:gridCol w="1177925">
                  <a:extLst>
                    <a:ext uri="{9D8B030D-6E8A-4147-A177-3AD203B41FA5}">
                      <a16:colId xmlns="" xmlns:a16="http://schemas.microsoft.com/office/drawing/2014/main" val="20004"/>
                    </a:ext>
                  </a:extLst>
                </a:gridCol>
                <a:gridCol w="1177925">
                  <a:extLst>
                    <a:ext uri="{9D8B030D-6E8A-4147-A177-3AD203B41FA5}">
                      <a16:colId xmlns="" xmlns:a16="http://schemas.microsoft.com/office/drawing/2014/main" val="20005"/>
                    </a:ext>
                  </a:extLst>
                </a:gridCol>
                <a:gridCol w="1177925">
                  <a:extLst>
                    <a:ext uri="{9D8B030D-6E8A-4147-A177-3AD203B41FA5}">
                      <a16:colId xmlns="" xmlns:a16="http://schemas.microsoft.com/office/drawing/2014/main" val="20006"/>
                    </a:ext>
                  </a:extLst>
                </a:gridCol>
              </a:tblGrid>
              <a:tr h="762442">
                <a:tc>
                  <a:txBody>
                    <a:bodyPr/>
                    <a:lstStyle/>
                    <a:p>
                      <a:pPr algn="ctr"/>
                      <a:r>
                        <a:rPr lang="en-US" sz="1600" dirty="0"/>
                        <a:t>2016-17</a:t>
                      </a:r>
                      <a:br>
                        <a:rPr lang="en-US" sz="1600" dirty="0"/>
                      </a:br>
                      <a:r>
                        <a:rPr lang="en-US" sz="1600" dirty="0"/>
                        <a:t>Baseline </a:t>
                      </a:r>
                      <a:r>
                        <a:rPr lang="en-US" sz="1200" dirty="0"/>
                        <a:t>(# students)</a:t>
                      </a:r>
                      <a:endParaRPr lang="en-US" sz="1600" dirty="0"/>
                    </a:p>
                  </a:txBody>
                  <a:tcPr marL="91445" marR="91445" marT="45713" marB="45713" anchor="ctr"/>
                </a:tc>
                <a:tc>
                  <a:txBody>
                    <a:bodyPr/>
                    <a:lstStyle/>
                    <a:p>
                      <a:pPr algn="ctr"/>
                      <a:r>
                        <a:rPr lang="en-US" sz="1600" dirty="0"/>
                        <a:t>2017-18</a:t>
                      </a:r>
                    </a:p>
                  </a:txBody>
                  <a:tcPr marL="91445" marR="91445" marT="45713" marB="45713" anchor="ctr"/>
                </a:tc>
                <a:tc>
                  <a:txBody>
                    <a:bodyPr/>
                    <a:lstStyle/>
                    <a:p>
                      <a:pPr algn="ctr"/>
                      <a:r>
                        <a:rPr lang="en-US" sz="1600" dirty="0"/>
                        <a:t>2018-19</a:t>
                      </a:r>
                    </a:p>
                  </a:txBody>
                  <a:tcPr marL="91445" marR="91445" marT="45713" marB="45713" anchor="ctr">
                    <a:solidFill>
                      <a:schemeClr val="accent1">
                        <a:lumMod val="40000"/>
                        <a:lumOff val="60000"/>
                      </a:schemeClr>
                    </a:solidFill>
                  </a:tcPr>
                </a:tc>
                <a:tc>
                  <a:txBody>
                    <a:bodyPr/>
                    <a:lstStyle/>
                    <a:p>
                      <a:pPr algn="ctr"/>
                      <a:r>
                        <a:rPr lang="en-US" sz="1600" dirty="0"/>
                        <a:t>2019-20</a:t>
                      </a:r>
                    </a:p>
                  </a:txBody>
                  <a:tcPr marL="91445" marR="91445" marT="45713" marB="45713" anchor="ctr">
                    <a:solidFill>
                      <a:schemeClr val="accent1">
                        <a:lumMod val="40000"/>
                        <a:lumOff val="60000"/>
                      </a:schemeClr>
                    </a:solidFill>
                  </a:tcPr>
                </a:tc>
                <a:tc>
                  <a:txBody>
                    <a:bodyPr/>
                    <a:lstStyle/>
                    <a:p>
                      <a:pPr algn="ctr"/>
                      <a:r>
                        <a:rPr lang="en-US" sz="1600" dirty="0"/>
                        <a:t>2020-21</a:t>
                      </a:r>
                    </a:p>
                  </a:txBody>
                  <a:tcPr marL="91445" marR="91445" marT="45713" marB="45713" anchor="ctr">
                    <a:solidFill>
                      <a:schemeClr val="accent1">
                        <a:lumMod val="40000"/>
                        <a:lumOff val="60000"/>
                      </a:schemeClr>
                    </a:solidFill>
                  </a:tcPr>
                </a:tc>
                <a:tc>
                  <a:txBody>
                    <a:bodyPr/>
                    <a:lstStyle/>
                    <a:p>
                      <a:pPr algn="ctr"/>
                      <a:r>
                        <a:rPr lang="en-US" sz="1600" dirty="0"/>
                        <a:t>2021-22</a:t>
                      </a:r>
                      <a:br>
                        <a:rPr lang="en-US" sz="1600" dirty="0"/>
                      </a:br>
                      <a:r>
                        <a:rPr lang="en-US" sz="1600" dirty="0"/>
                        <a:t>Goal</a:t>
                      </a:r>
                    </a:p>
                  </a:txBody>
                  <a:tcPr marL="91445" marR="91445" marT="45713" marB="45713" anchor="ctr"/>
                </a:tc>
                <a:tc>
                  <a:txBody>
                    <a:bodyPr/>
                    <a:lstStyle/>
                    <a:p>
                      <a:pPr algn="ctr"/>
                      <a:r>
                        <a:rPr lang="en-US" sz="1300" dirty="0"/>
                        <a:t>% Increase</a:t>
                      </a:r>
                      <a:br>
                        <a:rPr lang="en-US" sz="1300" dirty="0"/>
                      </a:br>
                      <a:r>
                        <a:rPr lang="en-US" sz="1300" dirty="0"/>
                        <a:t>Proposed</a:t>
                      </a:r>
                    </a:p>
                  </a:txBody>
                  <a:tcPr marL="91445" marR="91445" marT="45713" marB="45713" anchor="ctr"/>
                </a:tc>
                <a:extLst>
                  <a:ext uri="{0D108BD9-81ED-4DB2-BD59-A6C34878D82A}">
                    <a16:rowId xmlns="" xmlns:a16="http://schemas.microsoft.com/office/drawing/2014/main" val="10000"/>
                  </a:ext>
                </a:extLst>
              </a:tr>
              <a:tr h="396433">
                <a:tc>
                  <a:txBody>
                    <a:bodyPr/>
                    <a:lstStyle/>
                    <a:p>
                      <a:pPr algn="ctr"/>
                      <a:r>
                        <a:rPr lang="en-US" sz="2000" b="1" dirty="0"/>
                        <a:t>997</a:t>
                      </a:r>
                    </a:p>
                  </a:txBody>
                  <a:tcPr marL="91445" marR="91445" marT="45713" marB="45713" anchor="ctr"/>
                </a:tc>
                <a:tc>
                  <a:txBody>
                    <a:bodyPr/>
                    <a:lstStyle/>
                    <a:p>
                      <a:pPr algn="ctr"/>
                      <a:r>
                        <a:rPr lang="en-US" sz="1600" dirty="0"/>
                        <a:t>944</a:t>
                      </a:r>
                    </a:p>
                  </a:txBody>
                  <a:tcPr marL="91445" marR="91445" marT="45713" marB="45713" anchor="ctr"/>
                </a:tc>
                <a:tc>
                  <a:txBody>
                    <a:bodyPr/>
                    <a:lstStyle/>
                    <a:p>
                      <a:pPr algn="ctr"/>
                      <a:r>
                        <a:rPr lang="en-US" sz="1600" dirty="0"/>
                        <a:t>1,020</a:t>
                      </a:r>
                    </a:p>
                  </a:txBody>
                  <a:tcPr marL="91445" marR="91445" marT="45713" marB="45713" anchor="ctr">
                    <a:solidFill>
                      <a:schemeClr val="accent1">
                        <a:lumMod val="20000"/>
                        <a:lumOff val="80000"/>
                      </a:schemeClr>
                    </a:solidFill>
                  </a:tcPr>
                </a:tc>
                <a:tc>
                  <a:txBody>
                    <a:bodyPr/>
                    <a:lstStyle/>
                    <a:p>
                      <a:pPr algn="ctr"/>
                      <a:r>
                        <a:rPr lang="en-US" sz="1600" dirty="0"/>
                        <a:t>1,095</a:t>
                      </a:r>
                    </a:p>
                  </a:txBody>
                  <a:tcPr marL="91445" marR="91445" marT="45713" marB="45713" anchor="ctr">
                    <a:solidFill>
                      <a:schemeClr val="accent1">
                        <a:lumMod val="20000"/>
                        <a:lumOff val="80000"/>
                      </a:schemeClr>
                    </a:solidFill>
                  </a:tcPr>
                </a:tc>
                <a:tc>
                  <a:txBody>
                    <a:bodyPr/>
                    <a:lstStyle/>
                    <a:p>
                      <a:pPr algn="ctr"/>
                      <a:r>
                        <a:rPr lang="en-US" sz="1600" dirty="0"/>
                        <a:t>1,171</a:t>
                      </a:r>
                    </a:p>
                  </a:txBody>
                  <a:tcPr marL="91445" marR="91445" marT="45713" marB="45713" anchor="ctr">
                    <a:solidFill>
                      <a:schemeClr val="accent1">
                        <a:lumMod val="20000"/>
                        <a:lumOff val="80000"/>
                      </a:schemeClr>
                    </a:solidFill>
                  </a:tcPr>
                </a:tc>
                <a:tc>
                  <a:txBody>
                    <a:bodyPr/>
                    <a:lstStyle/>
                    <a:p>
                      <a:pPr algn="ctr"/>
                      <a:r>
                        <a:rPr lang="en-US" sz="2000" b="1" dirty="0"/>
                        <a:t>1,246</a:t>
                      </a:r>
                    </a:p>
                  </a:txBody>
                  <a:tcPr marL="91445" marR="91445" marT="45713" marB="45713" anchor="ctr"/>
                </a:tc>
                <a:tc>
                  <a:txBody>
                    <a:bodyPr/>
                    <a:lstStyle/>
                    <a:p>
                      <a:pPr algn="ctr"/>
                      <a:r>
                        <a:rPr lang="en-US" sz="2000" b="1" dirty="0"/>
                        <a:t>25%</a:t>
                      </a:r>
                    </a:p>
                  </a:txBody>
                  <a:tcPr marL="91445" marR="91445" marT="45713" marB="45713" anchor="ctr"/>
                </a:tc>
                <a:extLst>
                  <a:ext uri="{0D108BD9-81ED-4DB2-BD59-A6C34878D82A}">
                    <a16:rowId xmlns="" xmlns:a16="http://schemas.microsoft.com/office/drawing/2014/main" val="10001"/>
                  </a:ext>
                </a:extLst>
              </a:tr>
            </a:tbl>
          </a:graphicData>
        </a:graphic>
      </p:graphicFrame>
      <p:sp>
        <p:nvSpPr>
          <p:cNvPr id="28701" name="Content Placeholder 2"/>
          <p:cNvSpPr txBox="1">
            <a:spLocks/>
          </p:cNvSpPr>
          <p:nvPr/>
        </p:nvSpPr>
        <p:spPr bwMode="auto">
          <a:xfrm>
            <a:off x="449263" y="5651500"/>
            <a:ext cx="8245475" cy="1157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257175" indent="-257175" defTabSz="342900">
              <a:defRPr>
                <a:solidFill>
                  <a:schemeClr val="tx1"/>
                </a:solidFill>
                <a:latin typeface="Century Gothic" panose="020B0502020202020204" pitchFamily="34" charset="0"/>
                <a:ea typeface="MS PGothic" panose="020B0600070205080204" pitchFamily="34" charset="-128"/>
              </a:defRPr>
            </a:lvl1pPr>
            <a:lvl2pPr marL="742950" indent="-285750" defTabSz="342900">
              <a:defRPr>
                <a:solidFill>
                  <a:schemeClr val="tx1"/>
                </a:solidFill>
                <a:latin typeface="Century Gothic" panose="020B0502020202020204" pitchFamily="34" charset="0"/>
                <a:ea typeface="MS PGothic" panose="020B0600070205080204" pitchFamily="34" charset="-128"/>
              </a:defRPr>
            </a:lvl2pPr>
            <a:lvl3pPr marL="1143000" indent="-228600" defTabSz="342900">
              <a:defRPr>
                <a:solidFill>
                  <a:schemeClr val="tx1"/>
                </a:solidFill>
                <a:latin typeface="Century Gothic" panose="020B0502020202020204" pitchFamily="34" charset="0"/>
                <a:ea typeface="MS PGothic" panose="020B0600070205080204" pitchFamily="34" charset="-128"/>
              </a:defRPr>
            </a:lvl3pPr>
            <a:lvl4pPr marL="1600200" indent="-228600" defTabSz="342900">
              <a:defRPr>
                <a:solidFill>
                  <a:schemeClr val="tx1"/>
                </a:solidFill>
                <a:latin typeface="Century Gothic" panose="020B0502020202020204" pitchFamily="34" charset="0"/>
                <a:ea typeface="MS PGothic" panose="020B0600070205080204" pitchFamily="34" charset="-128"/>
              </a:defRPr>
            </a:lvl4pPr>
            <a:lvl5pPr marL="2057400" indent="-228600" defTabSz="342900">
              <a:defRPr>
                <a:solidFill>
                  <a:schemeClr val="tx1"/>
                </a:solidFill>
                <a:latin typeface="Century Gothic" panose="020B0502020202020204" pitchFamily="34" charset="0"/>
                <a:ea typeface="MS PGothic" panose="020B0600070205080204" pitchFamily="34" charset="-128"/>
              </a:defRPr>
            </a:lvl5pPr>
            <a:lvl6pPr marL="2514600" indent="-228600" defTabSz="3429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6pPr>
            <a:lvl7pPr marL="2971800" indent="-228600" defTabSz="3429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7pPr>
            <a:lvl8pPr marL="3429000" indent="-228600" defTabSz="3429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8pPr>
            <a:lvl9pPr marL="3886200" indent="-228600" defTabSz="3429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9pPr>
          </a:lstStyle>
          <a:p>
            <a:pPr eaLnBrk="1" hangingPunct="1">
              <a:spcAft>
                <a:spcPts val="1200"/>
              </a:spcAft>
              <a:buClr>
                <a:schemeClr val="accent2"/>
              </a:buClr>
              <a:buSzPct val="100000"/>
              <a:buFont typeface="Arial" panose="020B0604020202020204" pitchFamily="34" charset="0"/>
              <a:buChar char="•"/>
            </a:pPr>
            <a:r>
              <a:rPr lang="en-US" altLang="en-US" sz="2400"/>
              <a:t>Context: From 2016-17 to 2017-18 we were down </a:t>
            </a:r>
            <a:r>
              <a:rPr lang="en-US" altLang="en-US" sz="2400" b="1">
                <a:solidFill>
                  <a:srgbClr val="FFBD47"/>
                </a:solidFill>
              </a:rPr>
              <a:t>-5%</a:t>
            </a:r>
          </a:p>
        </p:txBody>
      </p:sp>
      <p:sp>
        <p:nvSpPr>
          <p:cNvPr id="28702" name="TextBox 7"/>
          <p:cNvSpPr txBox="1">
            <a:spLocks noChangeArrowheads="1"/>
          </p:cNvSpPr>
          <p:nvPr/>
        </p:nvSpPr>
        <p:spPr bwMode="auto">
          <a:xfrm>
            <a:off x="244475" y="6335713"/>
            <a:ext cx="21780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entury Gothic" panose="020B0502020202020204" pitchFamily="34" charset="0"/>
                <a:ea typeface="MS PGothic" panose="020B0600070205080204" pitchFamily="34" charset="-128"/>
              </a:defRPr>
            </a:lvl1pPr>
            <a:lvl2pPr marL="742950" indent="-285750">
              <a:defRPr>
                <a:solidFill>
                  <a:schemeClr val="tx1"/>
                </a:solidFill>
                <a:latin typeface="Century Gothic" panose="020B0502020202020204" pitchFamily="34" charset="0"/>
                <a:ea typeface="MS PGothic" panose="020B0600070205080204" pitchFamily="34" charset="-128"/>
              </a:defRPr>
            </a:lvl2pPr>
            <a:lvl3pPr marL="1143000" indent="-228600">
              <a:defRPr>
                <a:solidFill>
                  <a:schemeClr val="tx1"/>
                </a:solidFill>
                <a:latin typeface="Century Gothic" panose="020B0502020202020204" pitchFamily="34" charset="0"/>
                <a:ea typeface="MS PGothic" panose="020B0600070205080204" pitchFamily="34" charset="-128"/>
              </a:defRPr>
            </a:lvl3pPr>
            <a:lvl4pPr marL="1600200" indent="-228600">
              <a:defRPr>
                <a:solidFill>
                  <a:schemeClr val="tx1"/>
                </a:solidFill>
                <a:latin typeface="Century Gothic" panose="020B0502020202020204" pitchFamily="34" charset="0"/>
                <a:ea typeface="MS PGothic" panose="020B0600070205080204" pitchFamily="34" charset="-128"/>
              </a:defRPr>
            </a:lvl4pPr>
            <a:lvl5pPr marL="2057400" indent="-228600">
              <a:defRPr>
                <a:solidFill>
                  <a:schemeClr val="tx1"/>
                </a:solidFill>
                <a:latin typeface="Century Gothic" panose="020B050202020202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9pPr>
          </a:lstStyle>
          <a:p>
            <a:pPr eaLnBrk="1" hangingPunct="1"/>
            <a:r>
              <a:rPr lang="en-US" altLang="en-US" sz="2000"/>
              <a:t>*including AD-Ts</a:t>
            </a:r>
          </a:p>
        </p:txBody>
      </p:sp>
      <p:sp>
        <p:nvSpPr>
          <p:cNvPr id="9" name="Rectangular Callout 8">
            <a:extLst/>
          </p:cNvPr>
          <p:cNvSpPr/>
          <p:nvPr/>
        </p:nvSpPr>
        <p:spPr>
          <a:xfrm>
            <a:off x="3281363" y="4252913"/>
            <a:ext cx="5413375" cy="1158875"/>
          </a:xfrm>
          <a:prstGeom prst="wedgeRectCallout">
            <a:avLst>
              <a:gd name="adj1" fmla="val 32037"/>
              <a:gd name="adj2" fmla="val -97669"/>
            </a:avLst>
          </a:prstGeom>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Century Gothic" panose="020B0502020202020204" pitchFamily="34" charset="0"/>
                <a:ea typeface="MS PGothic" panose="020B0600070205080204" pitchFamily="34" charset="-128"/>
              </a:defRPr>
            </a:lvl1pPr>
            <a:lvl2pPr marL="742950" indent="-285750" eaLnBrk="0" hangingPunct="0">
              <a:defRPr sz="2400">
                <a:solidFill>
                  <a:schemeClr val="tx1"/>
                </a:solidFill>
                <a:latin typeface="Century Gothic" panose="020B0502020202020204" pitchFamily="34" charset="0"/>
                <a:ea typeface="MS PGothic" panose="020B0600070205080204" pitchFamily="34" charset="-128"/>
              </a:defRPr>
            </a:lvl2pPr>
            <a:lvl3pPr marL="1143000" indent="-228600" eaLnBrk="0" hangingPunct="0">
              <a:defRPr sz="2400">
                <a:solidFill>
                  <a:schemeClr val="tx1"/>
                </a:solidFill>
                <a:latin typeface="Century Gothic" panose="020B0502020202020204" pitchFamily="34" charset="0"/>
                <a:ea typeface="MS PGothic" panose="020B0600070205080204" pitchFamily="34" charset="-128"/>
              </a:defRPr>
            </a:lvl3pPr>
            <a:lvl4pPr marL="1600200" indent="-228600" eaLnBrk="0" hangingPunct="0">
              <a:defRPr sz="2400">
                <a:solidFill>
                  <a:schemeClr val="tx1"/>
                </a:solidFill>
                <a:latin typeface="Century Gothic" panose="020B0502020202020204" pitchFamily="34" charset="0"/>
                <a:ea typeface="MS PGothic" panose="020B0600070205080204" pitchFamily="34" charset="-128"/>
              </a:defRPr>
            </a:lvl4pPr>
            <a:lvl5pPr marL="2057400" indent="-228600" eaLnBrk="0" hangingPunct="0">
              <a:defRPr sz="2400">
                <a:solidFill>
                  <a:schemeClr val="tx1"/>
                </a:solidFill>
                <a:latin typeface="Century Gothic" panose="020B0502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entury Gothic" panose="020B0502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entury Gothic" panose="020B0502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entury Gothic" panose="020B0502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entury Gothic" panose="020B0502020202020204" pitchFamily="34" charset="0"/>
                <a:ea typeface="MS PGothic" panose="020B0600070205080204" pitchFamily="34" charset="-128"/>
              </a:defRPr>
            </a:lvl9pPr>
          </a:lstStyle>
          <a:p>
            <a:pPr eaLnBrk="1" hangingPunct="1">
              <a:spcAft>
                <a:spcPts val="1200"/>
              </a:spcAft>
              <a:defRPr/>
            </a:pPr>
            <a:r>
              <a:rPr lang="en-US" altLang="en-US" dirty="0" smtClean="0">
                <a:solidFill>
                  <a:srgbClr val="FFFFFF"/>
                </a:solidFill>
              </a:rPr>
              <a:t>To meet  goal of +25% we’d need to increase by </a:t>
            </a:r>
            <a:r>
              <a:rPr lang="en-US" altLang="en-US" dirty="0" smtClean="0">
                <a:solidFill>
                  <a:schemeClr val="accent2"/>
                </a:solidFill>
              </a:rPr>
              <a:t>~</a:t>
            </a:r>
            <a:r>
              <a:rPr lang="en-US" altLang="en-US" b="1" dirty="0" smtClean="0">
                <a:solidFill>
                  <a:schemeClr val="accent2"/>
                </a:solidFill>
              </a:rPr>
              <a:t>76 students </a:t>
            </a:r>
            <a:r>
              <a:rPr lang="en-US" altLang="en-US" dirty="0" smtClean="0">
                <a:solidFill>
                  <a:srgbClr val="FFFFFF"/>
                </a:solidFill>
              </a:rPr>
              <a:t>annually</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bwMode="auto">
          <a:xfrm>
            <a:off x="457200" y="447675"/>
            <a:ext cx="8245475" cy="12319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pPr eaLnBrk="1" hangingPunct="1"/>
            <a:r>
              <a:rPr lang="en-US" altLang="en-US" sz="3200" smtClean="0">
                <a:ea typeface="MS PGothic" panose="020B0600070205080204" pitchFamily="34" charset="-128"/>
              </a:rPr>
              <a:t>VfS (Completion) Goal 1B: Increase # of Students Earning a CO-approved Certificate by </a:t>
            </a:r>
            <a:r>
              <a:rPr lang="en-US" altLang="en-US" sz="3200" smtClean="0">
                <a:solidFill>
                  <a:schemeClr val="accent2"/>
                </a:solidFill>
                <a:ea typeface="MS PGothic" panose="020B0600070205080204" pitchFamily="34" charset="-128"/>
              </a:rPr>
              <a:t>50%</a:t>
            </a:r>
          </a:p>
        </p:txBody>
      </p:sp>
      <p:graphicFrame>
        <p:nvGraphicFramePr>
          <p:cNvPr id="4" name="Table 3"/>
          <p:cNvGraphicFramePr>
            <a:graphicFrameLocks noGrp="1"/>
          </p:cNvGraphicFramePr>
          <p:nvPr/>
        </p:nvGraphicFramePr>
        <p:xfrm>
          <a:off x="457200" y="3802063"/>
          <a:ext cx="8245475" cy="975064"/>
        </p:xfrm>
        <a:graphic>
          <a:graphicData uri="http://schemas.openxmlformats.org/drawingml/2006/table">
            <a:tbl>
              <a:tblPr firstRow="1" bandRow="1">
                <a:tableStyleId>{5C22544A-7EE6-4342-B048-85BDC9FD1C3A}</a:tableStyleId>
              </a:tblPr>
              <a:tblGrid>
                <a:gridCol w="1177925">
                  <a:extLst>
                    <a:ext uri="{9D8B030D-6E8A-4147-A177-3AD203B41FA5}">
                      <a16:colId xmlns="" xmlns:a16="http://schemas.microsoft.com/office/drawing/2014/main" val="20000"/>
                    </a:ext>
                  </a:extLst>
                </a:gridCol>
                <a:gridCol w="1177925">
                  <a:extLst>
                    <a:ext uri="{9D8B030D-6E8A-4147-A177-3AD203B41FA5}">
                      <a16:colId xmlns="" xmlns:a16="http://schemas.microsoft.com/office/drawing/2014/main" val="20001"/>
                    </a:ext>
                  </a:extLst>
                </a:gridCol>
                <a:gridCol w="1177925">
                  <a:extLst>
                    <a:ext uri="{9D8B030D-6E8A-4147-A177-3AD203B41FA5}">
                      <a16:colId xmlns="" xmlns:a16="http://schemas.microsoft.com/office/drawing/2014/main" val="20002"/>
                    </a:ext>
                  </a:extLst>
                </a:gridCol>
                <a:gridCol w="1177925">
                  <a:extLst>
                    <a:ext uri="{9D8B030D-6E8A-4147-A177-3AD203B41FA5}">
                      <a16:colId xmlns="" xmlns:a16="http://schemas.microsoft.com/office/drawing/2014/main" val="20003"/>
                    </a:ext>
                  </a:extLst>
                </a:gridCol>
                <a:gridCol w="1177925">
                  <a:extLst>
                    <a:ext uri="{9D8B030D-6E8A-4147-A177-3AD203B41FA5}">
                      <a16:colId xmlns="" xmlns:a16="http://schemas.microsoft.com/office/drawing/2014/main" val="20004"/>
                    </a:ext>
                  </a:extLst>
                </a:gridCol>
                <a:gridCol w="1177925">
                  <a:extLst>
                    <a:ext uri="{9D8B030D-6E8A-4147-A177-3AD203B41FA5}">
                      <a16:colId xmlns="" xmlns:a16="http://schemas.microsoft.com/office/drawing/2014/main" val="20005"/>
                    </a:ext>
                  </a:extLst>
                </a:gridCol>
                <a:gridCol w="1177925">
                  <a:extLst>
                    <a:ext uri="{9D8B030D-6E8A-4147-A177-3AD203B41FA5}">
                      <a16:colId xmlns="" xmlns:a16="http://schemas.microsoft.com/office/drawing/2014/main" val="20006"/>
                    </a:ext>
                  </a:extLst>
                </a:gridCol>
              </a:tblGrid>
              <a:tr h="578763">
                <a:tc>
                  <a:txBody>
                    <a:bodyPr/>
                    <a:lstStyle/>
                    <a:p>
                      <a:pPr algn="ctr"/>
                      <a:r>
                        <a:rPr lang="en-US" sz="1600" dirty="0"/>
                        <a:t>2016-17</a:t>
                      </a:r>
                      <a:br>
                        <a:rPr lang="en-US" sz="1600" dirty="0"/>
                      </a:br>
                      <a:r>
                        <a:rPr lang="en-US" sz="1600" dirty="0"/>
                        <a:t>Baseline</a:t>
                      </a:r>
                    </a:p>
                  </a:txBody>
                  <a:tcPr marL="91445" marR="91445" marT="45646" marB="45646" anchor="ctr"/>
                </a:tc>
                <a:tc>
                  <a:txBody>
                    <a:bodyPr/>
                    <a:lstStyle/>
                    <a:p>
                      <a:pPr algn="ctr"/>
                      <a:r>
                        <a:rPr lang="en-US" sz="1600" dirty="0"/>
                        <a:t>2017-18</a:t>
                      </a:r>
                    </a:p>
                  </a:txBody>
                  <a:tcPr marL="91445" marR="91445" marT="45646" marB="45646" anchor="ctr"/>
                </a:tc>
                <a:tc>
                  <a:txBody>
                    <a:bodyPr/>
                    <a:lstStyle/>
                    <a:p>
                      <a:pPr algn="ctr"/>
                      <a:r>
                        <a:rPr lang="en-US" sz="1600" dirty="0"/>
                        <a:t>2018-19</a:t>
                      </a:r>
                    </a:p>
                  </a:txBody>
                  <a:tcPr marL="91445" marR="91445" marT="45646" marB="45646" anchor="ctr">
                    <a:solidFill>
                      <a:schemeClr val="accent1">
                        <a:lumMod val="40000"/>
                        <a:lumOff val="60000"/>
                      </a:schemeClr>
                    </a:solidFill>
                  </a:tcPr>
                </a:tc>
                <a:tc>
                  <a:txBody>
                    <a:bodyPr/>
                    <a:lstStyle/>
                    <a:p>
                      <a:pPr algn="ctr"/>
                      <a:r>
                        <a:rPr lang="en-US" sz="1600" dirty="0"/>
                        <a:t>2019-20</a:t>
                      </a:r>
                    </a:p>
                  </a:txBody>
                  <a:tcPr marL="91445" marR="91445" marT="45646" marB="45646" anchor="ctr">
                    <a:solidFill>
                      <a:schemeClr val="accent1">
                        <a:lumMod val="40000"/>
                        <a:lumOff val="60000"/>
                      </a:schemeClr>
                    </a:solidFill>
                  </a:tcPr>
                </a:tc>
                <a:tc>
                  <a:txBody>
                    <a:bodyPr/>
                    <a:lstStyle/>
                    <a:p>
                      <a:pPr algn="ctr"/>
                      <a:r>
                        <a:rPr lang="en-US" sz="1600" dirty="0"/>
                        <a:t>2020-21</a:t>
                      </a:r>
                    </a:p>
                  </a:txBody>
                  <a:tcPr marL="91445" marR="91445" marT="45646" marB="45646" anchor="ctr">
                    <a:solidFill>
                      <a:schemeClr val="accent1">
                        <a:lumMod val="40000"/>
                        <a:lumOff val="60000"/>
                      </a:schemeClr>
                    </a:solidFill>
                  </a:tcPr>
                </a:tc>
                <a:tc>
                  <a:txBody>
                    <a:bodyPr/>
                    <a:lstStyle/>
                    <a:p>
                      <a:pPr algn="ctr"/>
                      <a:r>
                        <a:rPr lang="en-US" sz="1600" dirty="0"/>
                        <a:t>2021-22</a:t>
                      </a:r>
                      <a:br>
                        <a:rPr lang="en-US" sz="1600" dirty="0"/>
                      </a:br>
                      <a:r>
                        <a:rPr lang="en-US" sz="1600" dirty="0"/>
                        <a:t>Goal</a:t>
                      </a:r>
                    </a:p>
                  </a:txBody>
                  <a:tcPr marL="91445" marR="91445" marT="45646" marB="45646" anchor="ctr"/>
                </a:tc>
                <a:tc>
                  <a:txBody>
                    <a:bodyPr/>
                    <a:lstStyle/>
                    <a:p>
                      <a:pPr algn="ctr"/>
                      <a:r>
                        <a:rPr lang="en-US" sz="1300" dirty="0"/>
                        <a:t>% Increase</a:t>
                      </a:r>
                      <a:br>
                        <a:rPr lang="en-US" sz="1300" dirty="0"/>
                      </a:br>
                      <a:r>
                        <a:rPr lang="en-US" sz="1300" dirty="0"/>
                        <a:t>Proposed</a:t>
                      </a:r>
                    </a:p>
                  </a:txBody>
                  <a:tcPr marL="91445" marR="91445" marT="45646" marB="45646" anchor="ctr"/>
                </a:tc>
                <a:extLst>
                  <a:ext uri="{0D108BD9-81ED-4DB2-BD59-A6C34878D82A}">
                    <a16:rowId xmlns="" xmlns:a16="http://schemas.microsoft.com/office/drawing/2014/main" val="10000"/>
                  </a:ext>
                </a:extLst>
              </a:tr>
              <a:tr h="395962">
                <a:tc>
                  <a:txBody>
                    <a:bodyPr/>
                    <a:lstStyle/>
                    <a:p>
                      <a:pPr algn="ctr"/>
                      <a:r>
                        <a:rPr lang="en-US" sz="2000" b="1" dirty="0"/>
                        <a:t>572</a:t>
                      </a:r>
                    </a:p>
                  </a:txBody>
                  <a:tcPr marL="91445" marR="91445" marT="45646" marB="45646" anchor="ctr"/>
                </a:tc>
                <a:tc>
                  <a:txBody>
                    <a:bodyPr/>
                    <a:lstStyle/>
                    <a:p>
                      <a:pPr algn="ctr"/>
                      <a:r>
                        <a:rPr lang="en-US" sz="1600" dirty="0"/>
                        <a:t>812</a:t>
                      </a:r>
                    </a:p>
                  </a:txBody>
                  <a:tcPr marL="91445" marR="91445" marT="45646" marB="45646" anchor="ctr"/>
                </a:tc>
                <a:tc>
                  <a:txBody>
                    <a:bodyPr/>
                    <a:lstStyle/>
                    <a:p>
                      <a:pPr algn="ctr"/>
                      <a:r>
                        <a:rPr lang="en-US" sz="1600" dirty="0"/>
                        <a:t>824</a:t>
                      </a:r>
                    </a:p>
                  </a:txBody>
                  <a:tcPr marL="91445" marR="91445" marT="45646" marB="45646" anchor="ctr">
                    <a:solidFill>
                      <a:schemeClr val="accent1">
                        <a:lumMod val="20000"/>
                        <a:lumOff val="80000"/>
                      </a:schemeClr>
                    </a:solidFill>
                  </a:tcPr>
                </a:tc>
                <a:tc>
                  <a:txBody>
                    <a:bodyPr/>
                    <a:lstStyle/>
                    <a:p>
                      <a:pPr algn="ctr"/>
                      <a:r>
                        <a:rPr lang="en-US" sz="1600" dirty="0"/>
                        <a:t>835</a:t>
                      </a:r>
                    </a:p>
                  </a:txBody>
                  <a:tcPr marL="91445" marR="91445" marT="45646" marB="45646" anchor="ctr">
                    <a:solidFill>
                      <a:schemeClr val="accent1">
                        <a:lumMod val="20000"/>
                        <a:lumOff val="80000"/>
                      </a:schemeClr>
                    </a:solidFill>
                  </a:tcPr>
                </a:tc>
                <a:tc>
                  <a:txBody>
                    <a:bodyPr/>
                    <a:lstStyle/>
                    <a:p>
                      <a:pPr algn="ctr"/>
                      <a:r>
                        <a:rPr lang="en-US" sz="1600" dirty="0"/>
                        <a:t>847</a:t>
                      </a:r>
                    </a:p>
                  </a:txBody>
                  <a:tcPr marL="91445" marR="91445" marT="45646" marB="45646" anchor="ctr">
                    <a:solidFill>
                      <a:schemeClr val="accent1">
                        <a:lumMod val="20000"/>
                        <a:lumOff val="80000"/>
                      </a:schemeClr>
                    </a:solidFill>
                  </a:tcPr>
                </a:tc>
                <a:tc>
                  <a:txBody>
                    <a:bodyPr/>
                    <a:lstStyle/>
                    <a:p>
                      <a:pPr algn="ctr"/>
                      <a:r>
                        <a:rPr lang="en-US" sz="2000" b="1" dirty="0"/>
                        <a:t>860</a:t>
                      </a:r>
                    </a:p>
                  </a:txBody>
                  <a:tcPr marL="91445" marR="91445" marT="45646" marB="45646" anchor="ctr"/>
                </a:tc>
                <a:tc>
                  <a:txBody>
                    <a:bodyPr/>
                    <a:lstStyle/>
                    <a:p>
                      <a:pPr algn="ctr"/>
                      <a:r>
                        <a:rPr lang="en-US" sz="2000" b="1" dirty="0"/>
                        <a:t>50%</a:t>
                      </a:r>
                    </a:p>
                  </a:txBody>
                  <a:tcPr marL="91445" marR="91445" marT="45646" marB="45646" anchor="ctr"/>
                </a:tc>
                <a:extLst>
                  <a:ext uri="{0D108BD9-81ED-4DB2-BD59-A6C34878D82A}">
                    <a16:rowId xmlns="" xmlns:a16="http://schemas.microsoft.com/office/drawing/2014/main" val="10001"/>
                  </a:ext>
                </a:extLst>
              </a:tr>
            </a:tbl>
          </a:graphicData>
        </a:graphic>
      </p:graphicFrame>
      <p:sp>
        <p:nvSpPr>
          <p:cNvPr id="34845" name="Content Placeholder 2"/>
          <p:cNvSpPr txBox="1">
            <a:spLocks/>
          </p:cNvSpPr>
          <p:nvPr/>
        </p:nvSpPr>
        <p:spPr bwMode="auto">
          <a:xfrm>
            <a:off x="449263" y="4967288"/>
            <a:ext cx="8694737" cy="153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257175" indent="-257175" defTabSz="342900">
              <a:defRPr>
                <a:solidFill>
                  <a:schemeClr val="tx1"/>
                </a:solidFill>
                <a:latin typeface="Century Gothic" panose="020B0502020202020204" pitchFamily="34" charset="0"/>
                <a:ea typeface="MS PGothic" panose="020B0600070205080204" pitchFamily="34" charset="-128"/>
              </a:defRPr>
            </a:lvl1pPr>
            <a:lvl2pPr marL="742950" indent="-285750" defTabSz="342900">
              <a:defRPr>
                <a:solidFill>
                  <a:schemeClr val="tx1"/>
                </a:solidFill>
                <a:latin typeface="Century Gothic" panose="020B0502020202020204" pitchFamily="34" charset="0"/>
                <a:ea typeface="MS PGothic" panose="020B0600070205080204" pitchFamily="34" charset="-128"/>
              </a:defRPr>
            </a:lvl2pPr>
            <a:lvl3pPr marL="1143000" indent="-228600" defTabSz="342900">
              <a:defRPr>
                <a:solidFill>
                  <a:schemeClr val="tx1"/>
                </a:solidFill>
                <a:latin typeface="Century Gothic" panose="020B0502020202020204" pitchFamily="34" charset="0"/>
                <a:ea typeface="MS PGothic" panose="020B0600070205080204" pitchFamily="34" charset="-128"/>
              </a:defRPr>
            </a:lvl3pPr>
            <a:lvl4pPr marL="1600200" indent="-228600" defTabSz="342900">
              <a:defRPr>
                <a:solidFill>
                  <a:schemeClr val="tx1"/>
                </a:solidFill>
                <a:latin typeface="Century Gothic" panose="020B0502020202020204" pitchFamily="34" charset="0"/>
                <a:ea typeface="MS PGothic" panose="020B0600070205080204" pitchFamily="34" charset="-128"/>
              </a:defRPr>
            </a:lvl4pPr>
            <a:lvl5pPr marL="2057400" indent="-228600" defTabSz="342900">
              <a:defRPr>
                <a:solidFill>
                  <a:schemeClr val="tx1"/>
                </a:solidFill>
                <a:latin typeface="Century Gothic" panose="020B0502020202020204" pitchFamily="34" charset="0"/>
                <a:ea typeface="MS PGothic" panose="020B0600070205080204" pitchFamily="34" charset="-128"/>
              </a:defRPr>
            </a:lvl5pPr>
            <a:lvl6pPr marL="2514600" indent="-228600" defTabSz="3429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6pPr>
            <a:lvl7pPr marL="2971800" indent="-228600" defTabSz="3429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7pPr>
            <a:lvl8pPr marL="3429000" indent="-228600" defTabSz="3429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8pPr>
            <a:lvl9pPr marL="3886200" indent="-228600" defTabSz="3429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9pPr>
          </a:lstStyle>
          <a:p>
            <a:pPr eaLnBrk="1" hangingPunct="1">
              <a:spcBef>
                <a:spcPct val="20000"/>
              </a:spcBef>
              <a:spcAft>
                <a:spcPts val="450"/>
              </a:spcAft>
              <a:buClr>
                <a:schemeClr val="accent2"/>
              </a:buClr>
              <a:buSzPct val="100000"/>
              <a:buFont typeface="Arial" panose="020B0604020202020204" pitchFamily="34" charset="0"/>
              <a:buChar char="•"/>
            </a:pPr>
            <a:r>
              <a:rPr lang="en-US" altLang="en-US" sz="3200"/>
              <a:t>Context: from 2016-17 to 2017-18 we were up </a:t>
            </a:r>
            <a:r>
              <a:rPr lang="en-US" altLang="en-US" sz="3200" b="1">
                <a:solidFill>
                  <a:srgbClr val="FFBD47"/>
                </a:solidFill>
              </a:rPr>
              <a:t>+42%</a:t>
            </a:r>
          </a:p>
        </p:txBody>
      </p:sp>
      <p:sp>
        <p:nvSpPr>
          <p:cNvPr id="34846" name="Rectangle 5"/>
          <p:cNvSpPr>
            <a:spLocks noChangeArrowheads="1"/>
          </p:cNvSpPr>
          <p:nvPr/>
        </p:nvSpPr>
        <p:spPr bwMode="auto">
          <a:xfrm>
            <a:off x="457200" y="6037263"/>
            <a:ext cx="62865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ea typeface="MS PGothic" panose="020B0600070205080204" pitchFamily="34" charset="-128"/>
              </a:defRPr>
            </a:lvl1pPr>
            <a:lvl2pPr marL="742950" indent="-285750">
              <a:defRPr>
                <a:solidFill>
                  <a:schemeClr val="tx1"/>
                </a:solidFill>
                <a:latin typeface="Century Gothic" panose="020B0502020202020204" pitchFamily="34" charset="0"/>
                <a:ea typeface="MS PGothic" panose="020B0600070205080204" pitchFamily="34" charset="-128"/>
              </a:defRPr>
            </a:lvl2pPr>
            <a:lvl3pPr marL="1143000" indent="-228600">
              <a:defRPr>
                <a:solidFill>
                  <a:schemeClr val="tx1"/>
                </a:solidFill>
                <a:latin typeface="Century Gothic" panose="020B0502020202020204" pitchFamily="34" charset="0"/>
                <a:ea typeface="MS PGothic" panose="020B0600070205080204" pitchFamily="34" charset="-128"/>
              </a:defRPr>
            </a:lvl3pPr>
            <a:lvl4pPr marL="1600200" indent="-228600">
              <a:defRPr>
                <a:solidFill>
                  <a:schemeClr val="tx1"/>
                </a:solidFill>
                <a:latin typeface="Century Gothic" panose="020B0502020202020204" pitchFamily="34" charset="0"/>
                <a:ea typeface="MS PGothic" panose="020B0600070205080204" pitchFamily="34" charset="-128"/>
              </a:defRPr>
            </a:lvl4pPr>
            <a:lvl5pPr marL="2057400" indent="-228600">
              <a:defRPr>
                <a:solidFill>
                  <a:schemeClr val="tx1"/>
                </a:solidFill>
                <a:latin typeface="Century Gothic" panose="020B050202020202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9pPr>
          </a:lstStyle>
          <a:p>
            <a:pPr eaLnBrk="1" hangingPunct="1"/>
            <a:r>
              <a:rPr lang="en-US" altLang="en-US" sz="1600"/>
              <a:t>Note: Certificate increase primarily due to IGETC/CSU Studies, Apprenticeship programs</a:t>
            </a:r>
          </a:p>
        </p:txBody>
      </p:sp>
      <p:sp>
        <p:nvSpPr>
          <p:cNvPr id="9" name="Rectangular Callout 8">
            <a:extLst/>
          </p:cNvPr>
          <p:cNvSpPr/>
          <p:nvPr/>
        </p:nvSpPr>
        <p:spPr>
          <a:xfrm>
            <a:off x="4926013" y="2052638"/>
            <a:ext cx="3776662" cy="1376362"/>
          </a:xfrm>
          <a:prstGeom prst="wedgeRectCallout">
            <a:avLst>
              <a:gd name="adj1" fmla="val 32670"/>
              <a:gd name="adj2" fmla="val 92079"/>
            </a:avLst>
          </a:prstGeom>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Century Gothic" panose="020B0502020202020204" pitchFamily="34" charset="0"/>
                <a:ea typeface="MS PGothic" panose="020B0600070205080204" pitchFamily="34" charset="-128"/>
              </a:defRPr>
            </a:lvl1pPr>
            <a:lvl2pPr marL="742950" indent="-285750" eaLnBrk="0" hangingPunct="0">
              <a:defRPr sz="2400">
                <a:solidFill>
                  <a:schemeClr val="tx1"/>
                </a:solidFill>
                <a:latin typeface="Century Gothic" panose="020B0502020202020204" pitchFamily="34" charset="0"/>
                <a:ea typeface="MS PGothic" panose="020B0600070205080204" pitchFamily="34" charset="-128"/>
              </a:defRPr>
            </a:lvl2pPr>
            <a:lvl3pPr marL="1143000" indent="-228600" eaLnBrk="0" hangingPunct="0">
              <a:defRPr sz="2400">
                <a:solidFill>
                  <a:schemeClr val="tx1"/>
                </a:solidFill>
                <a:latin typeface="Century Gothic" panose="020B0502020202020204" pitchFamily="34" charset="0"/>
                <a:ea typeface="MS PGothic" panose="020B0600070205080204" pitchFamily="34" charset="-128"/>
              </a:defRPr>
            </a:lvl3pPr>
            <a:lvl4pPr marL="1600200" indent="-228600" eaLnBrk="0" hangingPunct="0">
              <a:defRPr sz="2400">
                <a:solidFill>
                  <a:schemeClr val="tx1"/>
                </a:solidFill>
                <a:latin typeface="Century Gothic" panose="020B0502020202020204" pitchFamily="34" charset="0"/>
                <a:ea typeface="MS PGothic" panose="020B0600070205080204" pitchFamily="34" charset="-128"/>
              </a:defRPr>
            </a:lvl4pPr>
            <a:lvl5pPr marL="2057400" indent="-228600" eaLnBrk="0" hangingPunct="0">
              <a:defRPr sz="2400">
                <a:solidFill>
                  <a:schemeClr val="tx1"/>
                </a:solidFill>
                <a:latin typeface="Century Gothic" panose="020B0502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entury Gothic" panose="020B0502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entury Gothic" panose="020B0502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entury Gothic" panose="020B0502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entury Gothic" panose="020B0502020202020204" pitchFamily="34" charset="0"/>
                <a:ea typeface="MS PGothic" panose="020B0600070205080204" pitchFamily="34" charset="-128"/>
              </a:defRPr>
            </a:lvl9pPr>
          </a:lstStyle>
          <a:p>
            <a:pPr algn="ctr" eaLnBrk="1" hangingPunct="1">
              <a:spcAft>
                <a:spcPts val="1200"/>
              </a:spcAft>
              <a:defRPr/>
            </a:pPr>
            <a:r>
              <a:rPr lang="en-US" altLang="en-US" dirty="0" smtClean="0">
                <a:solidFill>
                  <a:srgbClr val="FFFFFF"/>
                </a:solidFill>
              </a:rPr>
              <a:t>We’d need to increase by </a:t>
            </a:r>
            <a:r>
              <a:rPr lang="en-US" altLang="en-US" dirty="0" smtClean="0">
                <a:solidFill>
                  <a:schemeClr val="accent2"/>
                </a:solidFill>
              </a:rPr>
              <a:t>~</a:t>
            </a:r>
            <a:r>
              <a:rPr lang="en-US" altLang="en-US" b="1" dirty="0" smtClean="0">
                <a:solidFill>
                  <a:schemeClr val="accent2"/>
                </a:solidFill>
              </a:rPr>
              <a:t>12 students </a:t>
            </a:r>
            <a:r>
              <a:rPr lang="en-US" altLang="en-US" dirty="0" smtClean="0">
                <a:solidFill>
                  <a:srgbClr val="FFFFFF"/>
                </a:solidFill>
              </a:rPr>
              <a:t>annually</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bwMode="auto">
          <a:xfrm>
            <a:off x="457200" y="447675"/>
            <a:ext cx="8432800" cy="9699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pPr eaLnBrk="1" hangingPunct="1"/>
            <a:r>
              <a:rPr lang="en-US" altLang="en-US" sz="3600" smtClean="0">
                <a:ea typeface="MS PGothic" panose="020B0600070205080204" pitchFamily="34" charset="-128"/>
              </a:rPr>
              <a:t>VfS Goal 1C: Increase # students who attain “Vision Goal Completion Definition” by </a:t>
            </a:r>
            <a:r>
              <a:rPr lang="en-US" altLang="en-US" sz="3600" smtClean="0">
                <a:solidFill>
                  <a:schemeClr val="accent2"/>
                </a:solidFill>
                <a:ea typeface="MS PGothic" panose="020B0600070205080204" pitchFamily="34" charset="-128"/>
              </a:rPr>
              <a:t>25%</a:t>
            </a:r>
          </a:p>
        </p:txBody>
      </p:sp>
      <p:graphicFrame>
        <p:nvGraphicFramePr>
          <p:cNvPr id="4" name="Table 3"/>
          <p:cNvGraphicFramePr>
            <a:graphicFrameLocks noGrp="1"/>
          </p:cNvGraphicFramePr>
          <p:nvPr/>
        </p:nvGraphicFramePr>
        <p:xfrm>
          <a:off x="457200" y="3835400"/>
          <a:ext cx="8245475" cy="976313"/>
        </p:xfrm>
        <a:graphic>
          <a:graphicData uri="http://schemas.openxmlformats.org/drawingml/2006/table">
            <a:tbl>
              <a:tblPr firstRow="1" bandRow="1">
                <a:tableStyleId>{5C22544A-7EE6-4342-B048-85BDC9FD1C3A}</a:tableStyleId>
              </a:tblPr>
              <a:tblGrid>
                <a:gridCol w="1177925">
                  <a:extLst>
                    <a:ext uri="{9D8B030D-6E8A-4147-A177-3AD203B41FA5}">
                      <a16:colId xmlns="" xmlns:a16="http://schemas.microsoft.com/office/drawing/2014/main" val="20000"/>
                    </a:ext>
                  </a:extLst>
                </a:gridCol>
                <a:gridCol w="1177925">
                  <a:extLst>
                    <a:ext uri="{9D8B030D-6E8A-4147-A177-3AD203B41FA5}">
                      <a16:colId xmlns="" xmlns:a16="http://schemas.microsoft.com/office/drawing/2014/main" val="20001"/>
                    </a:ext>
                  </a:extLst>
                </a:gridCol>
                <a:gridCol w="1177925">
                  <a:extLst>
                    <a:ext uri="{9D8B030D-6E8A-4147-A177-3AD203B41FA5}">
                      <a16:colId xmlns="" xmlns:a16="http://schemas.microsoft.com/office/drawing/2014/main" val="20002"/>
                    </a:ext>
                  </a:extLst>
                </a:gridCol>
                <a:gridCol w="1177925">
                  <a:extLst>
                    <a:ext uri="{9D8B030D-6E8A-4147-A177-3AD203B41FA5}">
                      <a16:colId xmlns="" xmlns:a16="http://schemas.microsoft.com/office/drawing/2014/main" val="20003"/>
                    </a:ext>
                  </a:extLst>
                </a:gridCol>
                <a:gridCol w="1177925">
                  <a:extLst>
                    <a:ext uri="{9D8B030D-6E8A-4147-A177-3AD203B41FA5}">
                      <a16:colId xmlns="" xmlns:a16="http://schemas.microsoft.com/office/drawing/2014/main" val="20004"/>
                    </a:ext>
                  </a:extLst>
                </a:gridCol>
                <a:gridCol w="1177925">
                  <a:extLst>
                    <a:ext uri="{9D8B030D-6E8A-4147-A177-3AD203B41FA5}">
                      <a16:colId xmlns="" xmlns:a16="http://schemas.microsoft.com/office/drawing/2014/main" val="20005"/>
                    </a:ext>
                  </a:extLst>
                </a:gridCol>
                <a:gridCol w="1177925">
                  <a:extLst>
                    <a:ext uri="{9D8B030D-6E8A-4147-A177-3AD203B41FA5}">
                      <a16:colId xmlns="" xmlns:a16="http://schemas.microsoft.com/office/drawing/2014/main" val="20006"/>
                    </a:ext>
                  </a:extLst>
                </a:gridCol>
              </a:tblGrid>
              <a:tr h="579686">
                <a:tc>
                  <a:txBody>
                    <a:bodyPr/>
                    <a:lstStyle/>
                    <a:p>
                      <a:pPr algn="ctr"/>
                      <a:r>
                        <a:rPr lang="en-US" sz="1600" dirty="0"/>
                        <a:t>2016-17</a:t>
                      </a:r>
                      <a:br>
                        <a:rPr lang="en-US" sz="1600" dirty="0"/>
                      </a:br>
                      <a:r>
                        <a:rPr lang="en-US" sz="1600" dirty="0"/>
                        <a:t>Baseline</a:t>
                      </a:r>
                    </a:p>
                  </a:txBody>
                  <a:tcPr marL="91445" marR="91445" marT="45765" marB="45765" anchor="ctr"/>
                </a:tc>
                <a:tc>
                  <a:txBody>
                    <a:bodyPr/>
                    <a:lstStyle/>
                    <a:p>
                      <a:pPr algn="ctr"/>
                      <a:r>
                        <a:rPr lang="en-US" sz="1600" dirty="0"/>
                        <a:t>2017-18</a:t>
                      </a:r>
                    </a:p>
                  </a:txBody>
                  <a:tcPr marL="91445" marR="91445" marT="45765" marB="45765" anchor="ctr"/>
                </a:tc>
                <a:tc>
                  <a:txBody>
                    <a:bodyPr/>
                    <a:lstStyle/>
                    <a:p>
                      <a:pPr algn="ctr"/>
                      <a:r>
                        <a:rPr lang="en-US" sz="1600" dirty="0"/>
                        <a:t>2018-19</a:t>
                      </a:r>
                    </a:p>
                  </a:txBody>
                  <a:tcPr marL="91445" marR="91445" marT="45765" marB="45765" anchor="ctr">
                    <a:solidFill>
                      <a:schemeClr val="accent1">
                        <a:lumMod val="40000"/>
                        <a:lumOff val="60000"/>
                      </a:schemeClr>
                    </a:solidFill>
                  </a:tcPr>
                </a:tc>
                <a:tc>
                  <a:txBody>
                    <a:bodyPr/>
                    <a:lstStyle/>
                    <a:p>
                      <a:pPr algn="ctr"/>
                      <a:r>
                        <a:rPr lang="en-US" sz="1600" dirty="0"/>
                        <a:t>2019-20</a:t>
                      </a:r>
                    </a:p>
                  </a:txBody>
                  <a:tcPr marL="91445" marR="91445" marT="45765" marB="45765" anchor="ctr">
                    <a:solidFill>
                      <a:schemeClr val="accent1">
                        <a:lumMod val="40000"/>
                        <a:lumOff val="60000"/>
                      </a:schemeClr>
                    </a:solidFill>
                  </a:tcPr>
                </a:tc>
                <a:tc>
                  <a:txBody>
                    <a:bodyPr/>
                    <a:lstStyle/>
                    <a:p>
                      <a:pPr algn="ctr"/>
                      <a:r>
                        <a:rPr lang="en-US" sz="1600" dirty="0"/>
                        <a:t>2020-21</a:t>
                      </a:r>
                    </a:p>
                  </a:txBody>
                  <a:tcPr marL="91445" marR="91445" marT="45765" marB="45765" anchor="ctr">
                    <a:solidFill>
                      <a:schemeClr val="accent1">
                        <a:lumMod val="40000"/>
                        <a:lumOff val="60000"/>
                      </a:schemeClr>
                    </a:solidFill>
                  </a:tcPr>
                </a:tc>
                <a:tc>
                  <a:txBody>
                    <a:bodyPr/>
                    <a:lstStyle/>
                    <a:p>
                      <a:pPr algn="ctr"/>
                      <a:r>
                        <a:rPr lang="en-US" sz="1600" dirty="0"/>
                        <a:t>2021-22</a:t>
                      </a:r>
                      <a:br>
                        <a:rPr lang="en-US" sz="1600" dirty="0"/>
                      </a:br>
                      <a:r>
                        <a:rPr lang="en-US" sz="1600" dirty="0"/>
                        <a:t>Goal</a:t>
                      </a:r>
                    </a:p>
                  </a:txBody>
                  <a:tcPr marL="91445" marR="91445" marT="45765" marB="45765" anchor="ctr"/>
                </a:tc>
                <a:tc>
                  <a:txBody>
                    <a:bodyPr/>
                    <a:lstStyle/>
                    <a:p>
                      <a:pPr algn="ctr"/>
                      <a:r>
                        <a:rPr lang="en-US" sz="1400" dirty="0"/>
                        <a:t>% Increase</a:t>
                      </a:r>
                      <a:br>
                        <a:rPr lang="en-US" sz="1400" dirty="0"/>
                      </a:br>
                      <a:r>
                        <a:rPr lang="en-US" sz="1400" dirty="0"/>
                        <a:t>Proposed</a:t>
                      </a:r>
                    </a:p>
                  </a:txBody>
                  <a:tcPr marL="91445" marR="91445" marT="45765" marB="45765" anchor="ctr"/>
                </a:tc>
                <a:extLst>
                  <a:ext uri="{0D108BD9-81ED-4DB2-BD59-A6C34878D82A}">
                    <a16:rowId xmlns="" xmlns:a16="http://schemas.microsoft.com/office/drawing/2014/main" val="10000"/>
                  </a:ext>
                </a:extLst>
              </a:tr>
              <a:tr h="396627">
                <a:tc>
                  <a:txBody>
                    <a:bodyPr/>
                    <a:lstStyle/>
                    <a:p>
                      <a:pPr algn="ctr"/>
                      <a:r>
                        <a:rPr lang="en-US" sz="2000" b="1" dirty="0"/>
                        <a:t>1,280</a:t>
                      </a:r>
                    </a:p>
                  </a:txBody>
                  <a:tcPr marL="91445" marR="91445" marT="45765" marB="45765" anchor="ctr"/>
                </a:tc>
                <a:tc>
                  <a:txBody>
                    <a:bodyPr/>
                    <a:lstStyle/>
                    <a:p>
                      <a:pPr algn="ctr"/>
                      <a:r>
                        <a:rPr lang="en-US" sz="1600" dirty="0"/>
                        <a:t>1,332</a:t>
                      </a:r>
                    </a:p>
                  </a:txBody>
                  <a:tcPr marL="91445" marR="91445" marT="45765" marB="45765" anchor="ctr"/>
                </a:tc>
                <a:tc>
                  <a:txBody>
                    <a:bodyPr/>
                    <a:lstStyle/>
                    <a:p>
                      <a:pPr algn="ctr"/>
                      <a:r>
                        <a:rPr lang="en-US" sz="1600" dirty="0"/>
                        <a:t>1,399</a:t>
                      </a:r>
                    </a:p>
                  </a:txBody>
                  <a:tcPr marL="91445" marR="91445" marT="45765" marB="45765" anchor="ctr">
                    <a:solidFill>
                      <a:schemeClr val="accent1">
                        <a:lumMod val="20000"/>
                        <a:lumOff val="80000"/>
                      </a:schemeClr>
                    </a:solidFill>
                  </a:tcPr>
                </a:tc>
                <a:tc>
                  <a:txBody>
                    <a:bodyPr/>
                    <a:lstStyle/>
                    <a:p>
                      <a:pPr algn="ctr"/>
                      <a:r>
                        <a:rPr lang="en-US" sz="1600" dirty="0"/>
                        <a:t>1,466</a:t>
                      </a:r>
                    </a:p>
                  </a:txBody>
                  <a:tcPr marL="91445" marR="91445" marT="45765" marB="45765" anchor="ctr">
                    <a:solidFill>
                      <a:schemeClr val="accent1">
                        <a:lumMod val="20000"/>
                        <a:lumOff val="80000"/>
                      </a:schemeClr>
                    </a:solidFill>
                  </a:tcPr>
                </a:tc>
                <a:tc>
                  <a:txBody>
                    <a:bodyPr/>
                    <a:lstStyle/>
                    <a:p>
                      <a:pPr algn="ctr"/>
                      <a:r>
                        <a:rPr lang="en-US" sz="1600" dirty="0"/>
                        <a:t>1,533</a:t>
                      </a:r>
                    </a:p>
                  </a:txBody>
                  <a:tcPr marL="91445" marR="91445" marT="45765" marB="45765" anchor="ctr">
                    <a:solidFill>
                      <a:schemeClr val="accent1">
                        <a:lumMod val="20000"/>
                        <a:lumOff val="80000"/>
                      </a:schemeClr>
                    </a:solidFill>
                  </a:tcPr>
                </a:tc>
                <a:tc>
                  <a:txBody>
                    <a:bodyPr/>
                    <a:lstStyle/>
                    <a:p>
                      <a:pPr algn="ctr"/>
                      <a:r>
                        <a:rPr lang="en-US" sz="2000" b="1" dirty="0"/>
                        <a:t>1,600</a:t>
                      </a:r>
                    </a:p>
                  </a:txBody>
                  <a:tcPr marL="91445" marR="91445" marT="45765" marB="45765" anchor="ctr"/>
                </a:tc>
                <a:tc>
                  <a:txBody>
                    <a:bodyPr/>
                    <a:lstStyle/>
                    <a:p>
                      <a:pPr algn="ctr"/>
                      <a:r>
                        <a:rPr lang="en-US" sz="2000" b="1" dirty="0"/>
                        <a:t>25%</a:t>
                      </a:r>
                    </a:p>
                  </a:txBody>
                  <a:tcPr marL="91445" marR="91445" marT="45765" marB="45765" anchor="ctr"/>
                </a:tc>
                <a:extLst>
                  <a:ext uri="{0D108BD9-81ED-4DB2-BD59-A6C34878D82A}">
                    <a16:rowId xmlns="" xmlns:a16="http://schemas.microsoft.com/office/drawing/2014/main" val="10001"/>
                  </a:ext>
                </a:extLst>
              </a:tr>
            </a:tbl>
          </a:graphicData>
        </a:graphic>
      </p:graphicFrame>
      <p:sp>
        <p:nvSpPr>
          <p:cNvPr id="36893" name="Content Placeholder 2"/>
          <p:cNvSpPr txBox="1">
            <a:spLocks/>
          </p:cNvSpPr>
          <p:nvPr/>
        </p:nvSpPr>
        <p:spPr bwMode="auto">
          <a:xfrm>
            <a:off x="449263" y="6281738"/>
            <a:ext cx="6931025" cy="682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257175" indent="-257175" defTabSz="342900">
              <a:defRPr>
                <a:solidFill>
                  <a:schemeClr val="tx1"/>
                </a:solidFill>
                <a:latin typeface="Century Gothic" panose="020B0502020202020204" pitchFamily="34" charset="0"/>
                <a:ea typeface="MS PGothic" panose="020B0600070205080204" pitchFamily="34" charset="-128"/>
              </a:defRPr>
            </a:lvl1pPr>
            <a:lvl2pPr marL="742950" indent="-285750" defTabSz="342900">
              <a:defRPr>
                <a:solidFill>
                  <a:schemeClr val="tx1"/>
                </a:solidFill>
                <a:latin typeface="Century Gothic" panose="020B0502020202020204" pitchFamily="34" charset="0"/>
                <a:ea typeface="MS PGothic" panose="020B0600070205080204" pitchFamily="34" charset="-128"/>
              </a:defRPr>
            </a:lvl2pPr>
            <a:lvl3pPr marL="1143000" indent="-228600" defTabSz="342900">
              <a:defRPr>
                <a:solidFill>
                  <a:schemeClr val="tx1"/>
                </a:solidFill>
                <a:latin typeface="Century Gothic" panose="020B0502020202020204" pitchFamily="34" charset="0"/>
                <a:ea typeface="MS PGothic" panose="020B0600070205080204" pitchFamily="34" charset="-128"/>
              </a:defRPr>
            </a:lvl3pPr>
            <a:lvl4pPr marL="1600200" indent="-228600" defTabSz="342900">
              <a:defRPr>
                <a:solidFill>
                  <a:schemeClr val="tx1"/>
                </a:solidFill>
                <a:latin typeface="Century Gothic" panose="020B0502020202020204" pitchFamily="34" charset="0"/>
                <a:ea typeface="MS PGothic" panose="020B0600070205080204" pitchFamily="34" charset="-128"/>
              </a:defRPr>
            </a:lvl4pPr>
            <a:lvl5pPr marL="2057400" indent="-228600" defTabSz="342900">
              <a:defRPr>
                <a:solidFill>
                  <a:schemeClr val="tx1"/>
                </a:solidFill>
                <a:latin typeface="Century Gothic" panose="020B0502020202020204" pitchFamily="34" charset="0"/>
                <a:ea typeface="MS PGothic" panose="020B0600070205080204" pitchFamily="34" charset="-128"/>
              </a:defRPr>
            </a:lvl5pPr>
            <a:lvl6pPr marL="2514600" indent="-228600" defTabSz="3429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6pPr>
            <a:lvl7pPr marL="2971800" indent="-228600" defTabSz="3429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7pPr>
            <a:lvl8pPr marL="3429000" indent="-228600" defTabSz="3429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8pPr>
            <a:lvl9pPr marL="3886200" indent="-228600" defTabSz="3429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9pPr>
          </a:lstStyle>
          <a:p>
            <a:pPr eaLnBrk="1" hangingPunct="1">
              <a:spcBef>
                <a:spcPct val="20000"/>
              </a:spcBef>
              <a:spcAft>
                <a:spcPts val="450"/>
              </a:spcAft>
              <a:buClr>
                <a:schemeClr val="accent2"/>
              </a:buClr>
              <a:buSzPct val="100000"/>
              <a:buFont typeface="Arial" panose="020B0604020202020204" pitchFamily="34" charset="0"/>
              <a:buChar char="•"/>
            </a:pPr>
            <a:r>
              <a:rPr lang="en-US" altLang="en-US" sz="2400"/>
              <a:t>Context: from 2016-17 to 2017-18, FH is </a:t>
            </a:r>
            <a:r>
              <a:rPr lang="en-US" altLang="en-US" sz="2400">
                <a:solidFill>
                  <a:srgbClr val="FFBD47"/>
                </a:solidFill>
              </a:rPr>
              <a:t>+4%</a:t>
            </a:r>
          </a:p>
        </p:txBody>
      </p:sp>
      <p:sp>
        <p:nvSpPr>
          <p:cNvPr id="36894" name="TextBox 6"/>
          <p:cNvSpPr txBox="1">
            <a:spLocks noChangeArrowheads="1"/>
          </p:cNvSpPr>
          <p:nvPr/>
        </p:nvSpPr>
        <p:spPr bwMode="auto">
          <a:xfrm>
            <a:off x="449263" y="2205038"/>
            <a:ext cx="8396287" cy="1379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ea typeface="MS PGothic" panose="020B0600070205080204" pitchFamily="34" charset="-128"/>
              </a:defRPr>
            </a:lvl1pPr>
            <a:lvl2pPr marL="742950" indent="-285750">
              <a:defRPr>
                <a:solidFill>
                  <a:schemeClr val="tx1"/>
                </a:solidFill>
                <a:latin typeface="Century Gothic" panose="020B0502020202020204" pitchFamily="34" charset="0"/>
                <a:ea typeface="MS PGothic" panose="020B0600070205080204" pitchFamily="34" charset="-128"/>
              </a:defRPr>
            </a:lvl2pPr>
            <a:lvl3pPr marL="1143000" indent="-228600">
              <a:defRPr>
                <a:solidFill>
                  <a:schemeClr val="tx1"/>
                </a:solidFill>
                <a:latin typeface="Century Gothic" panose="020B0502020202020204" pitchFamily="34" charset="0"/>
                <a:ea typeface="MS PGothic" panose="020B0600070205080204" pitchFamily="34" charset="-128"/>
              </a:defRPr>
            </a:lvl3pPr>
            <a:lvl4pPr marL="1600200" indent="-228600">
              <a:defRPr>
                <a:solidFill>
                  <a:schemeClr val="tx1"/>
                </a:solidFill>
                <a:latin typeface="Century Gothic" panose="020B0502020202020204" pitchFamily="34" charset="0"/>
                <a:ea typeface="MS PGothic" panose="020B0600070205080204" pitchFamily="34" charset="-128"/>
              </a:defRPr>
            </a:lvl4pPr>
            <a:lvl5pPr marL="2057400" indent="-228600">
              <a:defRPr>
                <a:solidFill>
                  <a:schemeClr val="tx1"/>
                </a:solidFill>
                <a:latin typeface="Century Gothic" panose="020B050202020202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9pPr>
          </a:lstStyle>
          <a:p>
            <a:pPr eaLnBrk="1" hangingPunct="1">
              <a:lnSpc>
                <a:spcPct val="120000"/>
              </a:lnSpc>
            </a:pPr>
            <a:r>
              <a:rPr lang="en-US" altLang="en-US" sz="2400"/>
              <a:t>“</a:t>
            </a:r>
            <a:r>
              <a:rPr lang="en-US" altLang="ja-JP" sz="2400" b="1">
                <a:solidFill>
                  <a:srgbClr val="C4BD97"/>
                </a:solidFill>
              </a:rPr>
              <a:t>Vision Goal Completion Definition</a:t>
            </a:r>
            <a:r>
              <a:rPr lang="en-US" altLang="en-US" sz="2400"/>
              <a:t>”</a:t>
            </a:r>
            <a:r>
              <a:rPr lang="en-US" altLang="ja-JP" sz="2400"/>
              <a:t>:  the </a:t>
            </a:r>
            <a:r>
              <a:rPr lang="en-US" altLang="ja-JP" sz="2400">
                <a:solidFill>
                  <a:srgbClr val="C4BD97"/>
                </a:solidFill>
              </a:rPr>
              <a:t>unduplicated</a:t>
            </a:r>
            <a:r>
              <a:rPr lang="en-US" altLang="ja-JP" sz="2400"/>
              <a:t> count of students earning a CO certificate or degree, </a:t>
            </a:r>
            <a:r>
              <a:rPr lang="en-US" altLang="ja-JP" sz="2400">
                <a:solidFill>
                  <a:srgbClr val="C4BD97"/>
                </a:solidFill>
              </a:rPr>
              <a:t>and</a:t>
            </a:r>
            <a:r>
              <a:rPr lang="en-US" altLang="ja-JP" sz="2400"/>
              <a:t> enrolled at FH in </a:t>
            </a:r>
            <a:r>
              <a:rPr lang="en-US" altLang="ja-JP" sz="2400">
                <a:solidFill>
                  <a:srgbClr val="C4BD97"/>
                </a:solidFill>
              </a:rPr>
              <a:t>selected or previous year</a:t>
            </a:r>
            <a:endParaRPr lang="en-US" altLang="en-US" sz="2400">
              <a:solidFill>
                <a:srgbClr val="C4BD97"/>
              </a:solidFill>
            </a:endParaRPr>
          </a:p>
        </p:txBody>
      </p:sp>
      <p:sp>
        <p:nvSpPr>
          <p:cNvPr id="9" name="Rectangular Callout 8">
            <a:extLst/>
          </p:cNvPr>
          <p:cNvSpPr/>
          <p:nvPr/>
        </p:nvSpPr>
        <p:spPr>
          <a:xfrm>
            <a:off x="2579688" y="5062538"/>
            <a:ext cx="5356225" cy="995362"/>
          </a:xfrm>
          <a:prstGeom prst="wedgeRectCallout">
            <a:avLst>
              <a:gd name="adj1" fmla="val 46396"/>
              <a:gd name="adj2" fmla="val -83506"/>
            </a:avLst>
          </a:prstGeom>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Century Gothic" panose="020B0502020202020204" pitchFamily="34" charset="0"/>
                <a:ea typeface="MS PGothic" panose="020B0600070205080204" pitchFamily="34" charset="-128"/>
              </a:defRPr>
            </a:lvl1pPr>
            <a:lvl2pPr marL="742950" indent="-285750" eaLnBrk="0" hangingPunct="0">
              <a:defRPr sz="2400">
                <a:solidFill>
                  <a:schemeClr val="tx1"/>
                </a:solidFill>
                <a:latin typeface="Century Gothic" panose="020B0502020202020204" pitchFamily="34" charset="0"/>
                <a:ea typeface="MS PGothic" panose="020B0600070205080204" pitchFamily="34" charset="-128"/>
              </a:defRPr>
            </a:lvl2pPr>
            <a:lvl3pPr marL="1143000" indent="-228600" eaLnBrk="0" hangingPunct="0">
              <a:defRPr sz="2400">
                <a:solidFill>
                  <a:schemeClr val="tx1"/>
                </a:solidFill>
                <a:latin typeface="Century Gothic" panose="020B0502020202020204" pitchFamily="34" charset="0"/>
                <a:ea typeface="MS PGothic" panose="020B0600070205080204" pitchFamily="34" charset="-128"/>
              </a:defRPr>
            </a:lvl3pPr>
            <a:lvl4pPr marL="1600200" indent="-228600" eaLnBrk="0" hangingPunct="0">
              <a:defRPr sz="2400">
                <a:solidFill>
                  <a:schemeClr val="tx1"/>
                </a:solidFill>
                <a:latin typeface="Century Gothic" panose="020B0502020202020204" pitchFamily="34" charset="0"/>
                <a:ea typeface="MS PGothic" panose="020B0600070205080204" pitchFamily="34" charset="-128"/>
              </a:defRPr>
            </a:lvl4pPr>
            <a:lvl5pPr marL="2057400" indent="-228600" eaLnBrk="0" hangingPunct="0">
              <a:defRPr sz="2400">
                <a:solidFill>
                  <a:schemeClr val="tx1"/>
                </a:solidFill>
                <a:latin typeface="Century Gothic" panose="020B0502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entury Gothic" panose="020B0502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entury Gothic" panose="020B0502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entury Gothic" panose="020B0502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entury Gothic" panose="020B0502020202020204" pitchFamily="34" charset="0"/>
                <a:ea typeface="MS PGothic" panose="020B0600070205080204" pitchFamily="34" charset="-128"/>
              </a:defRPr>
            </a:lvl9pPr>
          </a:lstStyle>
          <a:p>
            <a:pPr algn="ctr" eaLnBrk="1" hangingPunct="1">
              <a:spcAft>
                <a:spcPts val="1200"/>
              </a:spcAft>
              <a:defRPr/>
            </a:pPr>
            <a:r>
              <a:rPr lang="en-US" altLang="en-US" dirty="0" smtClean="0">
                <a:solidFill>
                  <a:srgbClr val="FFFFFF"/>
                </a:solidFill>
              </a:rPr>
              <a:t>To meet this, we’d need to increase by </a:t>
            </a:r>
            <a:r>
              <a:rPr lang="en-US" altLang="en-US" dirty="0" smtClean="0">
                <a:solidFill>
                  <a:schemeClr val="accent2"/>
                </a:solidFill>
              </a:rPr>
              <a:t>~</a:t>
            </a:r>
            <a:r>
              <a:rPr lang="en-US" altLang="en-US" b="1" dirty="0" smtClean="0">
                <a:solidFill>
                  <a:schemeClr val="accent2"/>
                </a:solidFill>
              </a:rPr>
              <a:t>67 students </a:t>
            </a:r>
            <a:r>
              <a:rPr lang="en-US" altLang="en-US" dirty="0" smtClean="0">
                <a:solidFill>
                  <a:srgbClr val="FFFFFF"/>
                </a:solidFill>
              </a:rPr>
              <a:t>annually</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bwMode="auto">
          <a:xfrm>
            <a:off x="457200" y="447675"/>
            <a:ext cx="8115300" cy="9699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pPr eaLnBrk="1" hangingPunct="1"/>
            <a:r>
              <a:rPr lang="en-US" altLang="en-US" smtClean="0">
                <a:ea typeface="MS PGothic" panose="020B0600070205080204" pitchFamily="34" charset="-128"/>
              </a:rPr>
              <a:t>VfS Goal 2: Increase # of Students who Transfer from FH to a UC or CSU</a:t>
            </a:r>
          </a:p>
        </p:txBody>
      </p:sp>
      <p:sp>
        <p:nvSpPr>
          <p:cNvPr id="3" name="Content Placeholder 2"/>
          <p:cNvSpPr>
            <a:spLocks noGrp="1"/>
          </p:cNvSpPr>
          <p:nvPr>
            <p:ph idx="1"/>
          </p:nvPr>
        </p:nvSpPr>
        <p:spPr>
          <a:xfrm>
            <a:off x="457200" y="2633663"/>
            <a:ext cx="8245475" cy="3705225"/>
          </a:xfrm>
        </p:spPr>
        <p:txBody>
          <a:bodyPr>
            <a:normAutofit fontScale="85000" lnSpcReduction="10000"/>
          </a:bodyPr>
          <a:lstStyle/>
          <a:p>
            <a:pPr eaLnBrk="1" fontAlgn="auto" hangingPunct="1">
              <a:lnSpc>
                <a:spcPct val="120000"/>
              </a:lnSpc>
              <a:spcBef>
                <a:spcPts val="0"/>
              </a:spcBef>
              <a:spcAft>
                <a:spcPts val="2400"/>
              </a:spcAft>
              <a:defRPr/>
            </a:pPr>
            <a:r>
              <a:rPr lang="en-US" sz="3200" b="1" u="sng" dirty="0"/>
              <a:t>System goal</a:t>
            </a:r>
            <a:r>
              <a:rPr lang="en-US" sz="3200" u="sng" dirty="0"/>
              <a:t>:</a:t>
            </a:r>
            <a:r>
              <a:rPr lang="en-US" sz="3200" dirty="0"/>
              <a:t> By </a:t>
            </a:r>
            <a:r>
              <a:rPr lang="en-US" sz="3200" dirty="0" smtClean="0"/>
              <a:t>2021-22</a:t>
            </a:r>
            <a:r>
              <a:rPr lang="en-US" sz="3200" dirty="0"/>
              <a:t>, increase number of students who transfer to CSU/UC </a:t>
            </a:r>
            <a:r>
              <a:rPr lang="en-US" sz="3200" dirty="0">
                <a:solidFill>
                  <a:schemeClr val="accent2"/>
                </a:solidFill>
              </a:rPr>
              <a:t>by 35% </a:t>
            </a:r>
          </a:p>
          <a:p>
            <a:pPr eaLnBrk="1" fontAlgn="auto" hangingPunct="1">
              <a:lnSpc>
                <a:spcPct val="120000"/>
              </a:lnSpc>
              <a:spcBef>
                <a:spcPts val="0"/>
              </a:spcBef>
              <a:spcAft>
                <a:spcPts val="2400"/>
              </a:spcAft>
              <a:defRPr/>
            </a:pPr>
            <a:r>
              <a:rPr lang="en-US" sz="3200" b="1" u="sng" dirty="0"/>
              <a:t>Proposed Goals for Foothill</a:t>
            </a:r>
            <a:r>
              <a:rPr lang="en-US" sz="3200" u="sng" dirty="0"/>
              <a:t>:</a:t>
            </a:r>
            <a:r>
              <a:rPr lang="en-US" sz="3200" dirty="0"/>
              <a:t> By </a:t>
            </a:r>
            <a:r>
              <a:rPr lang="en-US" sz="3200" dirty="0" smtClean="0"/>
              <a:t>2021-22</a:t>
            </a:r>
            <a:r>
              <a:rPr lang="en-US" sz="3200" dirty="0"/>
              <a:t>, increase </a:t>
            </a:r>
            <a:r>
              <a:rPr lang="en-US" sz="3200" dirty="0">
                <a:solidFill>
                  <a:schemeClr val="accent2"/>
                </a:solidFill>
              </a:rPr>
              <a:t>by 25%:</a:t>
            </a:r>
          </a:p>
          <a:p>
            <a:pPr lvl="1" eaLnBrk="1" fontAlgn="auto" hangingPunct="1">
              <a:lnSpc>
                <a:spcPct val="120000"/>
              </a:lnSpc>
              <a:spcBef>
                <a:spcPts val="0"/>
              </a:spcBef>
              <a:spcAft>
                <a:spcPts val="600"/>
              </a:spcAft>
              <a:defRPr/>
            </a:pPr>
            <a:r>
              <a:rPr lang="en-US" sz="3000" dirty="0"/>
              <a:t>Number of students earning ADT awards </a:t>
            </a:r>
            <a:r>
              <a:rPr lang="en-US" sz="3000" b="1" i="1" dirty="0">
                <a:solidFill>
                  <a:schemeClr val="accent2"/>
                </a:solidFill>
              </a:rPr>
              <a:t>and</a:t>
            </a:r>
          </a:p>
          <a:p>
            <a:pPr lvl="1" eaLnBrk="1" fontAlgn="auto" hangingPunct="1">
              <a:lnSpc>
                <a:spcPct val="120000"/>
              </a:lnSpc>
              <a:spcBef>
                <a:spcPts val="0"/>
              </a:spcBef>
              <a:spcAft>
                <a:spcPts val="600"/>
              </a:spcAft>
              <a:defRPr/>
            </a:pPr>
            <a:r>
              <a:rPr lang="en-US" sz="3000" dirty="0"/>
              <a:t>Number of students who transfer to CSU/UC</a:t>
            </a:r>
            <a:r>
              <a:rPr lang="en-US" sz="2600" dirty="0"/>
              <a:t>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bwMode="auto">
          <a:xfrm>
            <a:off x="457200" y="447675"/>
            <a:ext cx="8245475" cy="9699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pPr eaLnBrk="1" hangingPunct="1"/>
            <a:r>
              <a:rPr lang="en-US" altLang="en-US" sz="3600" smtClean="0">
                <a:ea typeface="MS PGothic" panose="020B0600070205080204" pitchFamily="34" charset="-128"/>
              </a:rPr>
              <a:t>VfS Goal 2A: Increase number of students who earn an ADT by </a:t>
            </a:r>
            <a:r>
              <a:rPr lang="en-US" altLang="en-US" sz="3600" smtClean="0">
                <a:solidFill>
                  <a:schemeClr val="accent2"/>
                </a:solidFill>
                <a:ea typeface="MS PGothic" panose="020B0600070205080204" pitchFamily="34" charset="-128"/>
              </a:rPr>
              <a:t>25%</a:t>
            </a:r>
          </a:p>
        </p:txBody>
      </p:sp>
      <p:graphicFrame>
        <p:nvGraphicFramePr>
          <p:cNvPr id="4" name="Table 3"/>
          <p:cNvGraphicFramePr>
            <a:graphicFrameLocks noGrp="1"/>
          </p:cNvGraphicFramePr>
          <p:nvPr/>
        </p:nvGraphicFramePr>
        <p:xfrm>
          <a:off x="457200" y="3625850"/>
          <a:ext cx="8245475" cy="1414463"/>
        </p:xfrm>
        <a:graphic>
          <a:graphicData uri="http://schemas.openxmlformats.org/drawingml/2006/table">
            <a:tbl>
              <a:tblPr firstRow="1" bandRow="1">
                <a:tableStyleId>{5C22544A-7EE6-4342-B048-85BDC9FD1C3A}</a:tableStyleId>
              </a:tblPr>
              <a:tblGrid>
                <a:gridCol w="1177925">
                  <a:extLst>
                    <a:ext uri="{9D8B030D-6E8A-4147-A177-3AD203B41FA5}">
                      <a16:colId xmlns="" xmlns:a16="http://schemas.microsoft.com/office/drawing/2014/main" val="20000"/>
                    </a:ext>
                  </a:extLst>
                </a:gridCol>
                <a:gridCol w="1177925">
                  <a:extLst>
                    <a:ext uri="{9D8B030D-6E8A-4147-A177-3AD203B41FA5}">
                      <a16:colId xmlns="" xmlns:a16="http://schemas.microsoft.com/office/drawing/2014/main" val="20001"/>
                    </a:ext>
                  </a:extLst>
                </a:gridCol>
                <a:gridCol w="1177925">
                  <a:extLst>
                    <a:ext uri="{9D8B030D-6E8A-4147-A177-3AD203B41FA5}">
                      <a16:colId xmlns="" xmlns:a16="http://schemas.microsoft.com/office/drawing/2014/main" val="20002"/>
                    </a:ext>
                  </a:extLst>
                </a:gridCol>
                <a:gridCol w="1177925">
                  <a:extLst>
                    <a:ext uri="{9D8B030D-6E8A-4147-A177-3AD203B41FA5}">
                      <a16:colId xmlns="" xmlns:a16="http://schemas.microsoft.com/office/drawing/2014/main" val="20003"/>
                    </a:ext>
                  </a:extLst>
                </a:gridCol>
                <a:gridCol w="1177925">
                  <a:extLst>
                    <a:ext uri="{9D8B030D-6E8A-4147-A177-3AD203B41FA5}">
                      <a16:colId xmlns="" xmlns:a16="http://schemas.microsoft.com/office/drawing/2014/main" val="20004"/>
                    </a:ext>
                  </a:extLst>
                </a:gridCol>
                <a:gridCol w="1177925">
                  <a:extLst>
                    <a:ext uri="{9D8B030D-6E8A-4147-A177-3AD203B41FA5}">
                      <a16:colId xmlns="" xmlns:a16="http://schemas.microsoft.com/office/drawing/2014/main" val="20005"/>
                    </a:ext>
                  </a:extLst>
                </a:gridCol>
                <a:gridCol w="1177925">
                  <a:extLst>
                    <a:ext uri="{9D8B030D-6E8A-4147-A177-3AD203B41FA5}">
                      <a16:colId xmlns="" xmlns:a16="http://schemas.microsoft.com/office/drawing/2014/main" val="20006"/>
                    </a:ext>
                  </a:extLst>
                </a:gridCol>
              </a:tblGrid>
              <a:tr h="839837">
                <a:tc>
                  <a:txBody>
                    <a:bodyPr/>
                    <a:lstStyle/>
                    <a:p>
                      <a:pPr algn="ctr"/>
                      <a:r>
                        <a:rPr lang="en-US" sz="1600" dirty="0"/>
                        <a:t>2016-17</a:t>
                      </a:r>
                      <a:br>
                        <a:rPr lang="en-US" sz="1600" dirty="0"/>
                      </a:br>
                      <a:r>
                        <a:rPr lang="en-US" sz="1600" dirty="0"/>
                        <a:t>Baseline</a:t>
                      </a:r>
                    </a:p>
                  </a:txBody>
                  <a:tcPr marL="91445" marR="91445" marT="45740" marB="45740" anchor="ctr"/>
                </a:tc>
                <a:tc>
                  <a:txBody>
                    <a:bodyPr/>
                    <a:lstStyle/>
                    <a:p>
                      <a:pPr algn="ctr"/>
                      <a:r>
                        <a:rPr lang="en-US" sz="1600" dirty="0"/>
                        <a:t>2017-18</a:t>
                      </a:r>
                    </a:p>
                  </a:txBody>
                  <a:tcPr marL="91445" marR="91445" marT="45740" marB="45740" anchor="ctr"/>
                </a:tc>
                <a:tc>
                  <a:txBody>
                    <a:bodyPr/>
                    <a:lstStyle/>
                    <a:p>
                      <a:pPr algn="ctr"/>
                      <a:r>
                        <a:rPr lang="en-US" sz="1600" dirty="0"/>
                        <a:t>2018-19</a:t>
                      </a:r>
                    </a:p>
                  </a:txBody>
                  <a:tcPr marL="91445" marR="91445" marT="45740" marB="45740" anchor="ctr">
                    <a:solidFill>
                      <a:schemeClr val="accent1">
                        <a:lumMod val="40000"/>
                        <a:lumOff val="60000"/>
                      </a:schemeClr>
                    </a:solidFill>
                  </a:tcPr>
                </a:tc>
                <a:tc>
                  <a:txBody>
                    <a:bodyPr/>
                    <a:lstStyle/>
                    <a:p>
                      <a:pPr algn="ctr"/>
                      <a:r>
                        <a:rPr lang="en-US" sz="1600" dirty="0"/>
                        <a:t>2019-20</a:t>
                      </a:r>
                    </a:p>
                  </a:txBody>
                  <a:tcPr marL="91445" marR="91445" marT="45740" marB="45740" anchor="ctr">
                    <a:solidFill>
                      <a:schemeClr val="accent1">
                        <a:lumMod val="40000"/>
                        <a:lumOff val="60000"/>
                      </a:schemeClr>
                    </a:solidFill>
                  </a:tcPr>
                </a:tc>
                <a:tc>
                  <a:txBody>
                    <a:bodyPr/>
                    <a:lstStyle/>
                    <a:p>
                      <a:pPr algn="ctr"/>
                      <a:r>
                        <a:rPr lang="en-US" sz="1600" dirty="0"/>
                        <a:t>2020-21</a:t>
                      </a:r>
                    </a:p>
                  </a:txBody>
                  <a:tcPr marL="91445" marR="91445" marT="45740" marB="45740" anchor="ctr">
                    <a:solidFill>
                      <a:schemeClr val="accent1">
                        <a:lumMod val="40000"/>
                        <a:lumOff val="60000"/>
                      </a:schemeClr>
                    </a:solidFill>
                  </a:tcPr>
                </a:tc>
                <a:tc>
                  <a:txBody>
                    <a:bodyPr/>
                    <a:lstStyle/>
                    <a:p>
                      <a:pPr algn="ctr"/>
                      <a:r>
                        <a:rPr lang="en-US" sz="1600" dirty="0"/>
                        <a:t>2021-22</a:t>
                      </a:r>
                      <a:br>
                        <a:rPr lang="en-US" sz="1600" dirty="0"/>
                      </a:br>
                      <a:r>
                        <a:rPr lang="en-US" sz="1600" dirty="0"/>
                        <a:t>Goal</a:t>
                      </a:r>
                    </a:p>
                  </a:txBody>
                  <a:tcPr marL="91445" marR="91445" marT="45740" marB="45740" anchor="ctr"/>
                </a:tc>
                <a:tc>
                  <a:txBody>
                    <a:bodyPr/>
                    <a:lstStyle/>
                    <a:p>
                      <a:pPr algn="ctr"/>
                      <a:r>
                        <a:rPr lang="en-US" sz="1400" dirty="0"/>
                        <a:t>% Increase</a:t>
                      </a:r>
                      <a:br>
                        <a:rPr lang="en-US" sz="1400" dirty="0"/>
                      </a:br>
                      <a:r>
                        <a:rPr lang="en-US" sz="1400" dirty="0"/>
                        <a:t>Proposed</a:t>
                      </a:r>
                    </a:p>
                  </a:txBody>
                  <a:tcPr marL="91445" marR="91445" marT="45740" marB="45740" anchor="ctr"/>
                </a:tc>
                <a:extLst>
                  <a:ext uri="{0D108BD9-81ED-4DB2-BD59-A6C34878D82A}">
                    <a16:rowId xmlns="" xmlns:a16="http://schemas.microsoft.com/office/drawing/2014/main" val="10000"/>
                  </a:ext>
                </a:extLst>
              </a:tr>
              <a:tr h="574626">
                <a:tc>
                  <a:txBody>
                    <a:bodyPr/>
                    <a:lstStyle/>
                    <a:p>
                      <a:pPr algn="ctr"/>
                      <a:r>
                        <a:rPr lang="en-US" sz="2000" b="1" dirty="0"/>
                        <a:t>457</a:t>
                      </a:r>
                    </a:p>
                  </a:txBody>
                  <a:tcPr marL="91445" marR="91445" marT="45740" marB="45740" anchor="ctr"/>
                </a:tc>
                <a:tc>
                  <a:txBody>
                    <a:bodyPr/>
                    <a:lstStyle/>
                    <a:p>
                      <a:pPr algn="ctr"/>
                      <a:r>
                        <a:rPr lang="en-US" sz="1600" dirty="0"/>
                        <a:t>478</a:t>
                      </a:r>
                    </a:p>
                  </a:txBody>
                  <a:tcPr marL="91445" marR="91445" marT="45740" marB="45740" anchor="ctr"/>
                </a:tc>
                <a:tc>
                  <a:txBody>
                    <a:bodyPr/>
                    <a:lstStyle/>
                    <a:p>
                      <a:pPr algn="ctr"/>
                      <a:r>
                        <a:rPr lang="en-US" sz="1600" dirty="0"/>
                        <a:t>501</a:t>
                      </a:r>
                    </a:p>
                  </a:txBody>
                  <a:tcPr marL="91445" marR="91445" marT="45740" marB="45740" anchor="ctr">
                    <a:solidFill>
                      <a:schemeClr val="accent1">
                        <a:lumMod val="20000"/>
                        <a:lumOff val="80000"/>
                      </a:schemeClr>
                    </a:solidFill>
                  </a:tcPr>
                </a:tc>
                <a:tc>
                  <a:txBody>
                    <a:bodyPr/>
                    <a:lstStyle/>
                    <a:p>
                      <a:pPr algn="ctr"/>
                      <a:r>
                        <a:rPr lang="en-US" sz="1600" dirty="0"/>
                        <a:t>525</a:t>
                      </a:r>
                    </a:p>
                  </a:txBody>
                  <a:tcPr marL="91445" marR="91445" marT="45740" marB="45740" anchor="ctr">
                    <a:solidFill>
                      <a:schemeClr val="accent1">
                        <a:lumMod val="20000"/>
                        <a:lumOff val="80000"/>
                      </a:schemeClr>
                    </a:solidFill>
                  </a:tcPr>
                </a:tc>
                <a:tc>
                  <a:txBody>
                    <a:bodyPr/>
                    <a:lstStyle/>
                    <a:p>
                      <a:pPr algn="ctr"/>
                      <a:r>
                        <a:rPr lang="en-US" sz="1600" dirty="0"/>
                        <a:t>548</a:t>
                      </a:r>
                    </a:p>
                  </a:txBody>
                  <a:tcPr marL="91445" marR="91445" marT="45740" marB="45740" anchor="ctr">
                    <a:solidFill>
                      <a:schemeClr val="accent1">
                        <a:lumMod val="20000"/>
                        <a:lumOff val="80000"/>
                      </a:schemeClr>
                    </a:solidFill>
                  </a:tcPr>
                </a:tc>
                <a:tc>
                  <a:txBody>
                    <a:bodyPr/>
                    <a:lstStyle/>
                    <a:p>
                      <a:pPr algn="ctr"/>
                      <a:r>
                        <a:rPr lang="en-US" sz="2000" b="1" dirty="0"/>
                        <a:t>571</a:t>
                      </a:r>
                    </a:p>
                  </a:txBody>
                  <a:tcPr marL="91445" marR="91445" marT="45740" marB="45740" anchor="ctr"/>
                </a:tc>
                <a:tc>
                  <a:txBody>
                    <a:bodyPr/>
                    <a:lstStyle/>
                    <a:p>
                      <a:pPr algn="ctr"/>
                      <a:r>
                        <a:rPr lang="en-US" sz="2000" b="1" dirty="0"/>
                        <a:t>25%</a:t>
                      </a:r>
                    </a:p>
                  </a:txBody>
                  <a:tcPr marL="91445" marR="91445" marT="45740" marB="45740" anchor="ctr"/>
                </a:tc>
                <a:extLst>
                  <a:ext uri="{0D108BD9-81ED-4DB2-BD59-A6C34878D82A}">
                    <a16:rowId xmlns="" xmlns:a16="http://schemas.microsoft.com/office/drawing/2014/main" val="10001"/>
                  </a:ext>
                </a:extLst>
              </a:tr>
            </a:tbl>
          </a:graphicData>
        </a:graphic>
      </p:graphicFrame>
      <p:sp>
        <p:nvSpPr>
          <p:cNvPr id="45085" name="Content Placeholder 2"/>
          <p:cNvSpPr txBox="1">
            <a:spLocks/>
          </p:cNvSpPr>
          <p:nvPr/>
        </p:nvSpPr>
        <p:spPr bwMode="auto">
          <a:xfrm>
            <a:off x="449263" y="5526088"/>
            <a:ext cx="8694737"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257175" indent="-257175" defTabSz="342900">
              <a:defRPr>
                <a:solidFill>
                  <a:schemeClr val="tx1"/>
                </a:solidFill>
                <a:latin typeface="Century Gothic" panose="020B0502020202020204" pitchFamily="34" charset="0"/>
                <a:ea typeface="MS PGothic" panose="020B0600070205080204" pitchFamily="34" charset="-128"/>
              </a:defRPr>
            </a:lvl1pPr>
            <a:lvl2pPr marL="742950" indent="-285750" defTabSz="342900">
              <a:defRPr>
                <a:solidFill>
                  <a:schemeClr val="tx1"/>
                </a:solidFill>
                <a:latin typeface="Century Gothic" panose="020B0502020202020204" pitchFamily="34" charset="0"/>
                <a:ea typeface="MS PGothic" panose="020B0600070205080204" pitchFamily="34" charset="-128"/>
              </a:defRPr>
            </a:lvl2pPr>
            <a:lvl3pPr marL="1143000" indent="-228600" defTabSz="342900">
              <a:defRPr>
                <a:solidFill>
                  <a:schemeClr val="tx1"/>
                </a:solidFill>
                <a:latin typeface="Century Gothic" panose="020B0502020202020204" pitchFamily="34" charset="0"/>
                <a:ea typeface="MS PGothic" panose="020B0600070205080204" pitchFamily="34" charset="-128"/>
              </a:defRPr>
            </a:lvl3pPr>
            <a:lvl4pPr marL="1600200" indent="-228600" defTabSz="342900">
              <a:defRPr>
                <a:solidFill>
                  <a:schemeClr val="tx1"/>
                </a:solidFill>
                <a:latin typeface="Century Gothic" panose="020B0502020202020204" pitchFamily="34" charset="0"/>
                <a:ea typeface="MS PGothic" panose="020B0600070205080204" pitchFamily="34" charset="-128"/>
              </a:defRPr>
            </a:lvl4pPr>
            <a:lvl5pPr marL="2057400" indent="-228600" defTabSz="342900">
              <a:defRPr>
                <a:solidFill>
                  <a:schemeClr val="tx1"/>
                </a:solidFill>
                <a:latin typeface="Century Gothic" panose="020B0502020202020204" pitchFamily="34" charset="0"/>
                <a:ea typeface="MS PGothic" panose="020B0600070205080204" pitchFamily="34" charset="-128"/>
              </a:defRPr>
            </a:lvl5pPr>
            <a:lvl6pPr marL="2514600" indent="-228600" defTabSz="3429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6pPr>
            <a:lvl7pPr marL="2971800" indent="-228600" defTabSz="3429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7pPr>
            <a:lvl8pPr marL="3429000" indent="-228600" defTabSz="3429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8pPr>
            <a:lvl9pPr marL="3886200" indent="-228600" defTabSz="3429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9pPr>
          </a:lstStyle>
          <a:p>
            <a:pPr eaLnBrk="1" hangingPunct="1">
              <a:spcBef>
                <a:spcPct val="20000"/>
              </a:spcBef>
              <a:spcAft>
                <a:spcPts val="450"/>
              </a:spcAft>
              <a:buClr>
                <a:schemeClr val="accent2"/>
              </a:buClr>
              <a:buSzPct val="100000"/>
              <a:buFont typeface="Arial" panose="020B0604020202020204" pitchFamily="34" charset="0"/>
              <a:buChar char="•"/>
            </a:pPr>
            <a:r>
              <a:rPr lang="en-US" altLang="en-US" sz="2800"/>
              <a:t>Context: From 2016-17 to 2017-18 FH was </a:t>
            </a:r>
            <a:r>
              <a:rPr lang="en-US" altLang="en-US" sz="2800" b="1">
                <a:solidFill>
                  <a:srgbClr val="FFBD47"/>
                </a:solidFill>
              </a:rPr>
              <a:t>+5%</a:t>
            </a:r>
          </a:p>
        </p:txBody>
      </p:sp>
      <p:sp>
        <p:nvSpPr>
          <p:cNvPr id="8" name="Rectangular Callout 7">
            <a:extLst/>
          </p:cNvPr>
          <p:cNvSpPr/>
          <p:nvPr/>
        </p:nvSpPr>
        <p:spPr>
          <a:xfrm>
            <a:off x="4478338" y="2362200"/>
            <a:ext cx="3908425" cy="971550"/>
          </a:xfrm>
          <a:prstGeom prst="wedgeRectCallout">
            <a:avLst>
              <a:gd name="adj1" fmla="val 36988"/>
              <a:gd name="adj2" fmla="val 91637"/>
            </a:avLst>
          </a:prstGeom>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Century Gothic" panose="020B0502020202020204" pitchFamily="34" charset="0"/>
                <a:ea typeface="MS PGothic" panose="020B0600070205080204" pitchFamily="34" charset="-128"/>
              </a:defRPr>
            </a:lvl1pPr>
            <a:lvl2pPr marL="742950" indent="-285750" eaLnBrk="0" hangingPunct="0">
              <a:defRPr sz="2400">
                <a:solidFill>
                  <a:schemeClr val="tx1"/>
                </a:solidFill>
                <a:latin typeface="Century Gothic" panose="020B0502020202020204" pitchFamily="34" charset="0"/>
                <a:ea typeface="MS PGothic" panose="020B0600070205080204" pitchFamily="34" charset="-128"/>
              </a:defRPr>
            </a:lvl2pPr>
            <a:lvl3pPr marL="1143000" indent="-228600" eaLnBrk="0" hangingPunct="0">
              <a:defRPr sz="2400">
                <a:solidFill>
                  <a:schemeClr val="tx1"/>
                </a:solidFill>
                <a:latin typeface="Century Gothic" panose="020B0502020202020204" pitchFamily="34" charset="0"/>
                <a:ea typeface="MS PGothic" panose="020B0600070205080204" pitchFamily="34" charset="-128"/>
              </a:defRPr>
            </a:lvl3pPr>
            <a:lvl4pPr marL="1600200" indent="-228600" eaLnBrk="0" hangingPunct="0">
              <a:defRPr sz="2400">
                <a:solidFill>
                  <a:schemeClr val="tx1"/>
                </a:solidFill>
                <a:latin typeface="Century Gothic" panose="020B0502020202020204" pitchFamily="34" charset="0"/>
                <a:ea typeface="MS PGothic" panose="020B0600070205080204" pitchFamily="34" charset="-128"/>
              </a:defRPr>
            </a:lvl4pPr>
            <a:lvl5pPr marL="2057400" indent="-228600" eaLnBrk="0" hangingPunct="0">
              <a:defRPr sz="2400">
                <a:solidFill>
                  <a:schemeClr val="tx1"/>
                </a:solidFill>
                <a:latin typeface="Century Gothic" panose="020B0502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entury Gothic" panose="020B0502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entury Gothic" panose="020B0502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entury Gothic" panose="020B0502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entury Gothic" panose="020B0502020202020204" pitchFamily="34" charset="0"/>
                <a:ea typeface="MS PGothic" panose="020B0600070205080204" pitchFamily="34" charset="-128"/>
              </a:defRPr>
            </a:lvl9pPr>
          </a:lstStyle>
          <a:p>
            <a:pPr algn="ctr" eaLnBrk="1" hangingPunct="1">
              <a:defRPr/>
            </a:pPr>
            <a:r>
              <a:rPr lang="en-US" altLang="en-US" smtClean="0">
                <a:solidFill>
                  <a:srgbClr val="FFFFFF"/>
                </a:solidFill>
              </a:rPr>
              <a:t>We’d need to add </a:t>
            </a:r>
            <a:r>
              <a:rPr lang="en-US" altLang="en-US" b="1" smtClean="0">
                <a:solidFill>
                  <a:schemeClr val="accent2"/>
                </a:solidFill>
              </a:rPr>
              <a:t>~23 students</a:t>
            </a:r>
            <a:r>
              <a:rPr lang="en-US" altLang="en-US" b="1" smtClean="0">
                <a:solidFill>
                  <a:srgbClr val="FFFFFF"/>
                </a:solidFill>
              </a:rPr>
              <a:t> </a:t>
            </a:r>
            <a:r>
              <a:rPr lang="en-US" altLang="en-US" smtClean="0"/>
              <a:t>annually</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bwMode="auto">
          <a:xfrm>
            <a:off x="457200" y="447675"/>
            <a:ext cx="8245475" cy="12525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pPr eaLnBrk="1" hangingPunct="1">
              <a:lnSpc>
                <a:spcPct val="110000"/>
              </a:lnSpc>
            </a:pPr>
            <a:r>
              <a:rPr lang="en-US" altLang="en-US" sz="3600" smtClean="0">
                <a:ea typeface="MS PGothic" panose="020B0600070205080204" pitchFamily="34" charset="-128"/>
              </a:rPr>
              <a:t>VfS Goal 2B: Increase # of Students who Transfer to CSU/UC </a:t>
            </a:r>
            <a:r>
              <a:rPr lang="en-US" altLang="en-US" sz="3600" smtClean="0">
                <a:solidFill>
                  <a:schemeClr val="accent2"/>
                </a:solidFill>
                <a:ea typeface="MS PGothic" panose="020B0600070205080204" pitchFamily="34" charset="-128"/>
              </a:rPr>
              <a:t>by 25%</a:t>
            </a:r>
          </a:p>
        </p:txBody>
      </p:sp>
      <p:graphicFrame>
        <p:nvGraphicFramePr>
          <p:cNvPr id="4" name="Table 3"/>
          <p:cNvGraphicFramePr>
            <a:graphicFrameLocks noGrp="1"/>
          </p:cNvGraphicFramePr>
          <p:nvPr/>
        </p:nvGraphicFramePr>
        <p:xfrm>
          <a:off x="265113" y="3429000"/>
          <a:ext cx="8564562" cy="976313"/>
        </p:xfrm>
        <a:graphic>
          <a:graphicData uri="http://schemas.openxmlformats.org/drawingml/2006/table">
            <a:tbl>
              <a:tblPr/>
              <a:tblGrid>
                <a:gridCol w="1223962">
                  <a:extLst>
                    <a:ext uri="{9D8B030D-6E8A-4147-A177-3AD203B41FA5}">
                      <a16:colId xmlns="" xmlns:a16="http://schemas.microsoft.com/office/drawing/2014/main" val="2177581493"/>
                    </a:ext>
                  </a:extLst>
                </a:gridCol>
                <a:gridCol w="1222375">
                  <a:extLst>
                    <a:ext uri="{9D8B030D-6E8A-4147-A177-3AD203B41FA5}">
                      <a16:colId xmlns="" xmlns:a16="http://schemas.microsoft.com/office/drawing/2014/main" val="3750709188"/>
                    </a:ext>
                  </a:extLst>
                </a:gridCol>
                <a:gridCol w="1223963">
                  <a:extLst>
                    <a:ext uri="{9D8B030D-6E8A-4147-A177-3AD203B41FA5}">
                      <a16:colId xmlns="" xmlns:a16="http://schemas.microsoft.com/office/drawing/2014/main" val="1232981250"/>
                    </a:ext>
                  </a:extLst>
                </a:gridCol>
                <a:gridCol w="1223962">
                  <a:extLst>
                    <a:ext uri="{9D8B030D-6E8A-4147-A177-3AD203B41FA5}">
                      <a16:colId xmlns="" xmlns:a16="http://schemas.microsoft.com/office/drawing/2014/main" val="2343367987"/>
                    </a:ext>
                  </a:extLst>
                </a:gridCol>
                <a:gridCol w="1223963">
                  <a:extLst>
                    <a:ext uri="{9D8B030D-6E8A-4147-A177-3AD203B41FA5}">
                      <a16:colId xmlns="" xmlns:a16="http://schemas.microsoft.com/office/drawing/2014/main" val="1501029912"/>
                    </a:ext>
                  </a:extLst>
                </a:gridCol>
                <a:gridCol w="1222375">
                  <a:extLst>
                    <a:ext uri="{9D8B030D-6E8A-4147-A177-3AD203B41FA5}">
                      <a16:colId xmlns="" xmlns:a16="http://schemas.microsoft.com/office/drawing/2014/main" val="1373238918"/>
                    </a:ext>
                  </a:extLst>
                </a:gridCol>
                <a:gridCol w="1223962">
                  <a:extLst>
                    <a:ext uri="{9D8B030D-6E8A-4147-A177-3AD203B41FA5}">
                      <a16:colId xmlns="" xmlns:a16="http://schemas.microsoft.com/office/drawing/2014/main" val="1289425136"/>
                    </a:ext>
                  </a:extLst>
                </a:gridCol>
              </a:tblGrid>
              <a:tr h="579851">
                <a:tc>
                  <a:txBody>
                    <a:bodyPr/>
                    <a:lstStyle>
                      <a:lvl1pPr defTabSz="342900" eaLnBrk="0" hangingPunct="0">
                        <a:spcBef>
                          <a:spcPct val="20000"/>
                        </a:spcBef>
                        <a:spcAft>
                          <a:spcPts val="450"/>
                        </a:spcAft>
                        <a:buClr>
                          <a:schemeClr val="accent1"/>
                        </a:buClr>
                        <a:buFont typeface="Wingdings 2" panose="05020102010507070707" pitchFamily="18" charset="2"/>
                        <a:defRPr sz="1100">
                          <a:solidFill>
                            <a:schemeClr val="tx1"/>
                          </a:solidFill>
                          <a:latin typeface="Century Gothic" panose="020B0502020202020204" pitchFamily="34" charset="0"/>
                          <a:ea typeface="MS PGothic" panose="020B0600070205080204" pitchFamily="34" charset="-128"/>
                        </a:defRPr>
                      </a:lvl1pPr>
                      <a:lvl2pPr marL="742950" indent="-285750" defTabSz="342900" eaLnBrk="0" hangingPunct="0">
                        <a:spcBef>
                          <a:spcPct val="20000"/>
                        </a:spcBef>
                        <a:spcAft>
                          <a:spcPts val="450"/>
                        </a:spcAft>
                        <a:buClr>
                          <a:schemeClr val="accent1"/>
                        </a:buClr>
                        <a:buFont typeface="Wingdings 2" panose="05020102010507070707" pitchFamily="18" charset="2"/>
                        <a:defRPr sz="1000">
                          <a:solidFill>
                            <a:schemeClr val="tx1"/>
                          </a:solidFill>
                          <a:latin typeface="Century Gothic" panose="020B0502020202020204" pitchFamily="34" charset="0"/>
                          <a:ea typeface="MS PGothic" panose="020B0600070205080204" pitchFamily="34" charset="-128"/>
                        </a:defRPr>
                      </a:lvl2pPr>
                      <a:lvl3pPr marL="1143000" indent="-228600" defTabSz="342900" eaLnBrk="0" hangingPunct="0">
                        <a:spcBef>
                          <a:spcPct val="20000"/>
                        </a:spcBef>
                        <a:spcAft>
                          <a:spcPts val="450"/>
                        </a:spcAft>
                        <a:buClr>
                          <a:schemeClr val="accent1"/>
                        </a:buClr>
                        <a:buFont typeface="Wingdings 2" panose="05020102010507070707" pitchFamily="18" charset="2"/>
                        <a:defRPr sz="900">
                          <a:solidFill>
                            <a:schemeClr val="tx1"/>
                          </a:solidFill>
                          <a:latin typeface="Century Gothic" panose="020B0502020202020204" pitchFamily="34" charset="0"/>
                          <a:ea typeface="MS PGothic" panose="020B0600070205080204" pitchFamily="34" charset="-128"/>
                        </a:defRPr>
                      </a:lvl3pPr>
                      <a:lvl4pPr marL="1600200" indent="-228600" defTabSz="342900" eaLnBrk="0"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4pPr>
                      <a:lvl5pPr marL="2057400" indent="-228600" defTabSz="342900" eaLnBrk="0"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5pPr>
                      <a:lvl6pPr marL="25146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6pPr>
                      <a:lvl7pPr marL="29718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7pPr>
                      <a:lvl8pPr marL="34290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8pPr>
                      <a:lvl9pPr marL="38862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9pPr>
                    </a:lstStyle>
                    <a:p>
                      <a:pPr marL="0" marR="0" lvl="0" indent="0" algn="ctr" defTabSz="3429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smtClean="0">
                          <a:ln>
                            <a:noFill/>
                          </a:ln>
                          <a:solidFill>
                            <a:srgbClr val="FFFFFF"/>
                          </a:solidFill>
                          <a:effectLst/>
                          <a:latin typeface="Century Gothic" panose="020B0502020202020204" pitchFamily="34" charset="0"/>
                          <a:ea typeface="MS PGothic" panose="020B0600070205080204" pitchFamily="34" charset="-128"/>
                        </a:rPr>
                        <a:t>2016-17</a:t>
                      </a:r>
                      <a:br>
                        <a:rPr kumimoji="0" lang="en-US" altLang="en-US" sz="1600" b="1" i="0" u="none" strike="noStrike" cap="none" normalizeH="0" baseline="0" smtClean="0">
                          <a:ln>
                            <a:noFill/>
                          </a:ln>
                          <a:solidFill>
                            <a:srgbClr val="FFFFFF"/>
                          </a:solidFill>
                          <a:effectLst/>
                          <a:latin typeface="Century Gothic" panose="020B0502020202020204" pitchFamily="34" charset="0"/>
                          <a:ea typeface="MS PGothic" panose="020B0600070205080204" pitchFamily="34" charset="-128"/>
                        </a:rPr>
                      </a:br>
                      <a:r>
                        <a:rPr kumimoji="0" lang="en-US" altLang="en-US" sz="1600" b="1" i="0" u="none" strike="noStrike" cap="none" normalizeH="0" baseline="0" smtClean="0">
                          <a:ln>
                            <a:noFill/>
                          </a:ln>
                          <a:solidFill>
                            <a:srgbClr val="FFFFFF"/>
                          </a:solidFill>
                          <a:effectLst/>
                          <a:latin typeface="Century Gothic" panose="020B0502020202020204" pitchFamily="34" charset="0"/>
                          <a:ea typeface="MS PGothic" panose="020B0600070205080204" pitchFamily="34" charset="-128"/>
                        </a:rPr>
                        <a:t>“Baseline”</a:t>
                      </a:r>
                    </a:p>
                  </a:txBody>
                  <a:tcPr marL="91447" marR="91447"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defTabSz="342900" eaLnBrk="0" hangingPunct="0">
                        <a:spcBef>
                          <a:spcPct val="20000"/>
                        </a:spcBef>
                        <a:spcAft>
                          <a:spcPts val="450"/>
                        </a:spcAft>
                        <a:buClr>
                          <a:schemeClr val="accent1"/>
                        </a:buClr>
                        <a:buFont typeface="Wingdings 2" panose="05020102010507070707" pitchFamily="18" charset="2"/>
                        <a:defRPr sz="1100">
                          <a:solidFill>
                            <a:schemeClr val="tx1"/>
                          </a:solidFill>
                          <a:latin typeface="Century Gothic" panose="020B0502020202020204" pitchFamily="34" charset="0"/>
                          <a:ea typeface="MS PGothic" panose="020B0600070205080204" pitchFamily="34" charset="-128"/>
                        </a:defRPr>
                      </a:lvl1pPr>
                      <a:lvl2pPr marL="742950" indent="-285750" defTabSz="342900" eaLnBrk="0" hangingPunct="0">
                        <a:spcBef>
                          <a:spcPct val="20000"/>
                        </a:spcBef>
                        <a:spcAft>
                          <a:spcPts val="450"/>
                        </a:spcAft>
                        <a:buClr>
                          <a:schemeClr val="accent1"/>
                        </a:buClr>
                        <a:buFont typeface="Wingdings 2" panose="05020102010507070707" pitchFamily="18" charset="2"/>
                        <a:defRPr sz="1000">
                          <a:solidFill>
                            <a:schemeClr val="tx1"/>
                          </a:solidFill>
                          <a:latin typeface="Century Gothic" panose="020B0502020202020204" pitchFamily="34" charset="0"/>
                          <a:ea typeface="MS PGothic" panose="020B0600070205080204" pitchFamily="34" charset="-128"/>
                        </a:defRPr>
                      </a:lvl2pPr>
                      <a:lvl3pPr marL="1143000" indent="-228600" defTabSz="342900" eaLnBrk="0" hangingPunct="0">
                        <a:spcBef>
                          <a:spcPct val="20000"/>
                        </a:spcBef>
                        <a:spcAft>
                          <a:spcPts val="450"/>
                        </a:spcAft>
                        <a:buClr>
                          <a:schemeClr val="accent1"/>
                        </a:buClr>
                        <a:buFont typeface="Wingdings 2" panose="05020102010507070707" pitchFamily="18" charset="2"/>
                        <a:defRPr sz="900">
                          <a:solidFill>
                            <a:schemeClr val="tx1"/>
                          </a:solidFill>
                          <a:latin typeface="Century Gothic" panose="020B0502020202020204" pitchFamily="34" charset="0"/>
                          <a:ea typeface="MS PGothic" panose="020B0600070205080204" pitchFamily="34" charset="-128"/>
                        </a:defRPr>
                      </a:lvl3pPr>
                      <a:lvl4pPr marL="1600200" indent="-228600" defTabSz="342900" eaLnBrk="0"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4pPr>
                      <a:lvl5pPr marL="2057400" indent="-228600" defTabSz="342900" eaLnBrk="0"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5pPr>
                      <a:lvl6pPr marL="25146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6pPr>
                      <a:lvl7pPr marL="29718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7pPr>
                      <a:lvl8pPr marL="34290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8pPr>
                      <a:lvl9pPr marL="38862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9pPr>
                    </a:lstStyle>
                    <a:p>
                      <a:pPr marL="0" marR="0" lvl="0" indent="0" algn="ctr" defTabSz="3429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smtClean="0">
                          <a:ln>
                            <a:noFill/>
                          </a:ln>
                          <a:solidFill>
                            <a:srgbClr val="FFFFFF"/>
                          </a:solidFill>
                          <a:effectLst/>
                          <a:latin typeface="Century Gothic" panose="020B0502020202020204" pitchFamily="34" charset="0"/>
                          <a:ea typeface="MS PGothic" panose="020B0600070205080204" pitchFamily="34" charset="-128"/>
                        </a:rPr>
                        <a:t>2017-18</a:t>
                      </a:r>
                    </a:p>
                  </a:txBody>
                  <a:tcPr marL="91447" marR="91447"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defTabSz="342900" eaLnBrk="0" hangingPunct="0">
                        <a:spcBef>
                          <a:spcPct val="20000"/>
                        </a:spcBef>
                        <a:spcAft>
                          <a:spcPts val="450"/>
                        </a:spcAft>
                        <a:buClr>
                          <a:schemeClr val="accent1"/>
                        </a:buClr>
                        <a:buFont typeface="Wingdings 2" panose="05020102010507070707" pitchFamily="18" charset="2"/>
                        <a:defRPr sz="1100">
                          <a:solidFill>
                            <a:schemeClr val="tx1"/>
                          </a:solidFill>
                          <a:latin typeface="Century Gothic" panose="020B0502020202020204" pitchFamily="34" charset="0"/>
                          <a:ea typeface="MS PGothic" panose="020B0600070205080204" pitchFamily="34" charset="-128"/>
                        </a:defRPr>
                      </a:lvl1pPr>
                      <a:lvl2pPr marL="742950" indent="-285750" defTabSz="342900" eaLnBrk="0" hangingPunct="0">
                        <a:spcBef>
                          <a:spcPct val="20000"/>
                        </a:spcBef>
                        <a:spcAft>
                          <a:spcPts val="450"/>
                        </a:spcAft>
                        <a:buClr>
                          <a:schemeClr val="accent1"/>
                        </a:buClr>
                        <a:buFont typeface="Wingdings 2" panose="05020102010507070707" pitchFamily="18" charset="2"/>
                        <a:defRPr sz="1000">
                          <a:solidFill>
                            <a:schemeClr val="tx1"/>
                          </a:solidFill>
                          <a:latin typeface="Century Gothic" panose="020B0502020202020204" pitchFamily="34" charset="0"/>
                          <a:ea typeface="MS PGothic" panose="020B0600070205080204" pitchFamily="34" charset="-128"/>
                        </a:defRPr>
                      </a:lvl2pPr>
                      <a:lvl3pPr marL="1143000" indent="-228600" defTabSz="342900" eaLnBrk="0" hangingPunct="0">
                        <a:spcBef>
                          <a:spcPct val="20000"/>
                        </a:spcBef>
                        <a:spcAft>
                          <a:spcPts val="450"/>
                        </a:spcAft>
                        <a:buClr>
                          <a:schemeClr val="accent1"/>
                        </a:buClr>
                        <a:buFont typeface="Wingdings 2" panose="05020102010507070707" pitchFamily="18" charset="2"/>
                        <a:defRPr sz="900">
                          <a:solidFill>
                            <a:schemeClr val="tx1"/>
                          </a:solidFill>
                          <a:latin typeface="Century Gothic" panose="020B0502020202020204" pitchFamily="34" charset="0"/>
                          <a:ea typeface="MS PGothic" panose="020B0600070205080204" pitchFamily="34" charset="-128"/>
                        </a:defRPr>
                      </a:lvl3pPr>
                      <a:lvl4pPr marL="1600200" indent="-228600" defTabSz="342900" eaLnBrk="0"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4pPr>
                      <a:lvl5pPr marL="2057400" indent="-228600" defTabSz="342900" eaLnBrk="0"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5pPr>
                      <a:lvl6pPr marL="25146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6pPr>
                      <a:lvl7pPr marL="29718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7pPr>
                      <a:lvl8pPr marL="34290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8pPr>
                      <a:lvl9pPr marL="38862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9pPr>
                    </a:lstStyle>
                    <a:p>
                      <a:pPr marL="0" marR="0" lvl="0" indent="0" algn="ctr" defTabSz="3429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smtClean="0">
                          <a:ln>
                            <a:noFill/>
                          </a:ln>
                          <a:solidFill>
                            <a:srgbClr val="FFFFFF"/>
                          </a:solidFill>
                          <a:effectLst/>
                          <a:latin typeface="Century Gothic" panose="020B0502020202020204" pitchFamily="34" charset="0"/>
                          <a:ea typeface="MS PGothic" panose="020B0600070205080204" pitchFamily="34" charset="-128"/>
                        </a:rPr>
                        <a:t>2018-19</a:t>
                      </a:r>
                    </a:p>
                  </a:txBody>
                  <a:tcPr marL="91447" marR="91447"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rgbClr val="E8A6AD"/>
                    </a:solidFill>
                  </a:tcPr>
                </a:tc>
                <a:tc>
                  <a:txBody>
                    <a:bodyPr/>
                    <a:lstStyle>
                      <a:lvl1pPr defTabSz="342900" eaLnBrk="0" hangingPunct="0">
                        <a:spcBef>
                          <a:spcPct val="20000"/>
                        </a:spcBef>
                        <a:spcAft>
                          <a:spcPts val="450"/>
                        </a:spcAft>
                        <a:buClr>
                          <a:schemeClr val="accent1"/>
                        </a:buClr>
                        <a:buFont typeface="Wingdings 2" panose="05020102010507070707" pitchFamily="18" charset="2"/>
                        <a:defRPr sz="1100">
                          <a:solidFill>
                            <a:schemeClr val="tx1"/>
                          </a:solidFill>
                          <a:latin typeface="Century Gothic" panose="020B0502020202020204" pitchFamily="34" charset="0"/>
                          <a:ea typeface="MS PGothic" panose="020B0600070205080204" pitchFamily="34" charset="-128"/>
                        </a:defRPr>
                      </a:lvl1pPr>
                      <a:lvl2pPr marL="742950" indent="-285750" defTabSz="342900" eaLnBrk="0" hangingPunct="0">
                        <a:spcBef>
                          <a:spcPct val="20000"/>
                        </a:spcBef>
                        <a:spcAft>
                          <a:spcPts val="450"/>
                        </a:spcAft>
                        <a:buClr>
                          <a:schemeClr val="accent1"/>
                        </a:buClr>
                        <a:buFont typeface="Wingdings 2" panose="05020102010507070707" pitchFamily="18" charset="2"/>
                        <a:defRPr sz="1000">
                          <a:solidFill>
                            <a:schemeClr val="tx1"/>
                          </a:solidFill>
                          <a:latin typeface="Century Gothic" panose="020B0502020202020204" pitchFamily="34" charset="0"/>
                          <a:ea typeface="MS PGothic" panose="020B0600070205080204" pitchFamily="34" charset="-128"/>
                        </a:defRPr>
                      </a:lvl2pPr>
                      <a:lvl3pPr marL="1143000" indent="-228600" defTabSz="342900" eaLnBrk="0" hangingPunct="0">
                        <a:spcBef>
                          <a:spcPct val="20000"/>
                        </a:spcBef>
                        <a:spcAft>
                          <a:spcPts val="450"/>
                        </a:spcAft>
                        <a:buClr>
                          <a:schemeClr val="accent1"/>
                        </a:buClr>
                        <a:buFont typeface="Wingdings 2" panose="05020102010507070707" pitchFamily="18" charset="2"/>
                        <a:defRPr sz="900">
                          <a:solidFill>
                            <a:schemeClr val="tx1"/>
                          </a:solidFill>
                          <a:latin typeface="Century Gothic" panose="020B0502020202020204" pitchFamily="34" charset="0"/>
                          <a:ea typeface="MS PGothic" panose="020B0600070205080204" pitchFamily="34" charset="-128"/>
                        </a:defRPr>
                      </a:lvl3pPr>
                      <a:lvl4pPr marL="1600200" indent="-228600" defTabSz="342900" eaLnBrk="0"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4pPr>
                      <a:lvl5pPr marL="2057400" indent="-228600" defTabSz="342900" eaLnBrk="0"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5pPr>
                      <a:lvl6pPr marL="25146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6pPr>
                      <a:lvl7pPr marL="29718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7pPr>
                      <a:lvl8pPr marL="34290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8pPr>
                      <a:lvl9pPr marL="38862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9pPr>
                    </a:lstStyle>
                    <a:p>
                      <a:pPr marL="0" marR="0" lvl="0" indent="0" algn="ctr" defTabSz="3429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smtClean="0">
                          <a:ln>
                            <a:noFill/>
                          </a:ln>
                          <a:solidFill>
                            <a:srgbClr val="FFFFFF"/>
                          </a:solidFill>
                          <a:effectLst/>
                          <a:latin typeface="Century Gothic" panose="020B0502020202020204" pitchFamily="34" charset="0"/>
                          <a:ea typeface="MS PGothic" panose="020B0600070205080204" pitchFamily="34" charset="-128"/>
                        </a:rPr>
                        <a:t>2019-20</a:t>
                      </a:r>
                    </a:p>
                  </a:txBody>
                  <a:tcPr marL="91447" marR="91447"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rgbClr val="E8A6AD"/>
                    </a:solidFill>
                  </a:tcPr>
                </a:tc>
                <a:tc>
                  <a:txBody>
                    <a:bodyPr/>
                    <a:lstStyle>
                      <a:lvl1pPr defTabSz="342900" eaLnBrk="0" hangingPunct="0">
                        <a:spcBef>
                          <a:spcPct val="20000"/>
                        </a:spcBef>
                        <a:spcAft>
                          <a:spcPts val="450"/>
                        </a:spcAft>
                        <a:buClr>
                          <a:schemeClr val="accent1"/>
                        </a:buClr>
                        <a:buFont typeface="Wingdings 2" panose="05020102010507070707" pitchFamily="18" charset="2"/>
                        <a:defRPr sz="1100">
                          <a:solidFill>
                            <a:schemeClr val="tx1"/>
                          </a:solidFill>
                          <a:latin typeface="Century Gothic" panose="020B0502020202020204" pitchFamily="34" charset="0"/>
                          <a:ea typeface="MS PGothic" panose="020B0600070205080204" pitchFamily="34" charset="-128"/>
                        </a:defRPr>
                      </a:lvl1pPr>
                      <a:lvl2pPr marL="742950" indent="-285750" defTabSz="342900" eaLnBrk="0" hangingPunct="0">
                        <a:spcBef>
                          <a:spcPct val="20000"/>
                        </a:spcBef>
                        <a:spcAft>
                          <a:spcPts val="450"/>
                        </a:spcAft>
                        <a:buClr>
                          <a:schemeClr val="accent1"/>
                        </a:buClr>
                        <a:buFont typeface="Wingdings 2" panose="05020102010507070707" pitchFamily="18" charset="2"/>
                        <a:defRPr sz="1000">
                          <a:solidFill>
                            <a:schemeClr val="tx1"/>
                          </a:solidFill>
                          <a:latin typeface="Century Gothic" panose="020B0502020202020204" pitchFamily="34" charset="0"/>
                          <a:ea typeface="MS PGothic" panose="020B0600070205080204" pitchFamily="34" charset="-128"/>
                        </a:defRPr>
                      </a:lvl2pPr>
                      <a:lvl3pPr marL="1143000" indent="-228600" defTabSz="342900" eaLnBrk="0" hangingPunct="0">
                        <a:spcBef>
                          <a:spcPct val="20000"/>
                        </a:spcBef>
                        <a:spcAft>
                          <a:spcPts val="450"/>
                        </a:spcAft>
                        <a:buClr>
                          <a:schemeClr val="accent1"/>
                        </a:buClr>
                        <a:buFont typeface="Wingdings 2" panose="05020102010507070707" pitchFamily="18" charset="2"/>
                        <a:defRPr sz="900">
                          <a:solidFill>
                            <a:schemeClr val="tx1"/>
                          </a:solidFill>
                          <a:latin typeface="Century Gothic" panose="020B0502020202020204" pitchFamily="34" charset="0"/>
                          <a:ea typeface="MS PGothic" panose="020B0600070205080204" pitchFamily="34" charset="-128"/>
                        </a:defRPr>
                      </a:lvl3pPr>
                      <a:lvl4pPr marL="1600200" indent="-228600" defTabSz="342900" eaLnBrk="0"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4pPr>
                      <a:lvl5pPr marL="2057400" indent="-228600" defTabSz="342900" eaLnBrk="0"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5pPr>
                      <a:lvl6pPr marL="25146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6pPr>
                      <a:lvl7pPr marL="29718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7pPr>
                      <a:lvl8pPr marL="34290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8pPr>
                      <a:lvl9pPr marL="38862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9pPr>
                    </a:lstStyle>
                    <a:p>
                      <a:pPr marL="0" marR="0" lvl="0" indent="0" algn="ctr" defTabSz="3429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smtClean="0">
                          <a:ln>
                            <a:noFill/>
                          </a:ln>
                          <a:solidFill>
                            <a:srgbClr val="FFFFFF"/>
                          </a:solidFill>
                          <a:effectLst/>
                          <a:latin typeface="Century Gothic" panose="020B0502020202020204" pitchFamily="34" charset="0"/>
                          <a:ea typeface="MS PGothic" panose="020B0600070205080204" pitchFamily="34" charset="-128"/>
                        </a:rPr>
                        <a:t>2020-21</a:t>
                      </a:r>
                    </a:p>
                  </a:txBody>
                  <a:tcPr marL="91447" marR="91447"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rgbClr val="E8A6AD"/>
                    </a:solidFill>
                  </a:tcPr>
                </a:tc>
                <a:tc>
                  <a:txBody>
                    <a:bodyPr/>
                    <a:lstStyle>
                      <a:lvl1pPr defTabSz="342900" eaLnBrk="0" hangingPunct="0">
                        <a:spcBef>
                          <a:spcPct val="20000"/>
                        </a:spcBef>
                        <a:spcAft>
                          <a:spcPts val="450"/>
                        </a:spcAft>
                        <a:buClr>
                          <a:schemeClr val="accent1"/>
                        </a:buClr>
                        <a:buFont typeface="Wingdings 2" panose="05020102010507070707" pitchFamily="18" charset="2"/>
                        <a:defRPr sz="1100">
                          <a:solidFill>
                            <a:schemeClr val="tx1"/>
                          </a:solidFill>
                          <a:latin typeface="Century Gothic" panose="020B0502020202020204" pitchFamily="34" charset="0"/>
                          <a:ea typeface="MS PGothic" panose="020B0600070205080204" pitchFamily="34" charset="-128"/>
                        </a:defRPr>
                      </a:lvl1pPr>
                      <a:lvl2pPr marL="742950" indent="-285750" defTabSz="342900" eaLnBrk="0" hangingPunct="0">
                        <a:spcBef>
                          <a:spcPct val="20000"/>
                        </a:spcBef>
                        <a:spcAft>
                          <a:spcPts val="450"/>
                        </a:spcAft>
                        <a:buClr>
                          <a:schemeClr val="accent1"/>
                        </a:buClr>
                        <a:buFont typeface="Wingdings 2" panose="05020102010507070707" pitchFamily="18" charset="2"/>
                        <a:defRPr sz="1000">
                          <a:solidFill>
                            <a:schemeClr val="tx1"/>
                          </a:solidFill>
                          <a:latin typeface="Century Gothic" panose="020B0502020202020204" pitchFamily="34" charset="0"/>
                          <a:ea typeface="MS PGothic" panose="020B0600070205080204" pitchFamily="34" charset="-128"/>
                        </a:defRPr>
                      </a:lvl2pPr>
                      <a:lvl3pPr marL="1143000" indent="-228600" defTabSz="342900" eaLnBrk="0" hangingPunct="0">
                        <a:spcBef>
                          <a:spcPct val="20000"/>
                        </a:spcBef>
                        <a:spcAft>
                          <a:spcPts val="450"/>
                        </a:spcAft>
                        <a:buClr>
                          <a:schemeClr val="accent1"/>
                        </a:buClr>
                        <a:buFont typeface="Wingdings 2" panose="05020102010507070707" pitchFamily="18" charset="2"/>
                        <a:defRPr sz="900">
                          <a:solidFill>
                            <a:schemeClr val="tx1"/>
                          </a:solidFill>
                          <a:latin typeface="Century Gothic" panose="020B0502020202020204" pitchFamily="34" charset="0"/>
                          <a:ea typeface="MS PGothic" panose="020B0600070205080204" pitchFamily="34" charset="-128"/>
                        </a:defRPr>
                      </a:lvl3pPr>
                      <a:lvl4pPr marL="1600200" indent="-228600" defTabSz="342900" eaLnBrk="0"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4pPr>
                      <a:lvl5pPr marL="2057400" indent="-228600" defTabSz="342900" eaLnBrk="0"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5pPr>
                      <a:lvl6pPr marL="25146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6pPr>
                      <a:lvl7pPr marL="29718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7pPr>
                      <a:lvl8pPr marL="34290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8pPr>
                      <a:lvl9pPr marL="38862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9pPr>
                    </a:lstStyle>
                    <a:p>
                      <a:pPr marL="0" marR="0" lvl="0" indent="0" algn="ctr" defTabSz="3429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smtClean="0">
                          <a:ln>
                            <a:noFill/>
                          </a:ln>
                          <a:solidFill>
                            <a:srgbClr val="FFFFFF"/>
                          </a:solidFill>
                          <a:effectLst/>
                          <a:latin typeface="Century Gothic" panose="020B0502020202020204" pitchFamily="34" charset="0"/>
                          <a:ea typeface="MS PGothic" panose="020B0600070205080204" pitchFamily="34" charset="-128"/>
                        </a:rPr>
                        <a:t>2021-22</a:t>
                      </a:r>
                      <a:br>
                        <a:rPr kumimoji="0" lang="en-US" altLang="en-US" sz="1600" b="1" i="0" u="none" strike="noStrike" cap="none" normalizeH="0" baseline="0" smtClean="0">
                          <a:ln>
                            <a:noFill/>
                          </a:ln>
                          <a:solidFill>
                            <a:srgbClr val="FFFFFF"/>
                          </a:solidFill>
                          <a:effectLst/>
                          <a:latin typeface="Century Gothic" panose="020B0502020202020204" pitchFamily="34" charset="0"/>
                          <a:ea typeface="MS PGothic" panose="020B0600070205080204" pitchFamily="34" charset="-128"/>
                        </a:rPr>
                      </a:br>
                      <a:r>
                        <a:rPr kumimoji="0" lang="en-US" altLang="en-US" sz="1600" b="1" i="0" u="none" strike="noStrike" cap="none" normalizeH="0" baseline="0" smtClean="0">
                          <a:ln>
                            <a:noFill/>
                          </a:ln>
                          <a:solidFill>
                            <a:srgbClr val="FFFFFF"/>
                          </a:solidFill>
                          <a:effectLst/>
                          <a:latin typeface="Century Gothic" panose="020B0502020202020204" pitchFamily="34" charset="0"/>
                          <a:ea typeface="MS PGothic" panose="020B0600070205080204" pitchFamily="34" charset="-128"/>
                        </a:rPr>
                        <a:t>Goal</a:t>
                      </a:r>
                    </a:p>
                  </a:txBody>
                  <a:tcPr marL="91447" marR="91447"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defTabSz="342900" eaLnBrk="0" hangingPunct="0">
                        <a:spcBef>
                          <a:spcPct val="20000"/>
                        </a:spcBef>
                        <a:spcAft>
                          <a:spcPts val="450"/>
                        </a:spcAft>
                        <a:buClr>
                          <a:schemeClr val="accent1"/>
                        </a:buClr>
                        <a:buFont typeface="Wingdings 2" panose="05020102010507070707" pitchFamily="18" charset="2"/>
                        <a:defRPr sz="1100">
                          <a:solidFill>
                            <a:schemeClr val="tx1"/>
                          </a:solidFill>
                          <a:latin typeface="Century Gothic" panose="020B0502020202020204" pitchFamily="34" charset="0"/>
                          <a:ea typeface="MS PGothic" panose="020B0600070205080204" pitchFamily="34" charset="-128"/>
                        </a:defRPr>
                      </a:lvl1pPr>
                      <a:lvl2pPr marL="742950" indent="-285750" defTabSz="342900" eaLnBrk="0" hangingPunct="0">
                        <a:spcBef>
                          <a:spcPct val="20000"/>
                        </a:spcBef>
                        <a:spcAft>
                          <a:spcPts val="450"/>
                        </a:spcAft>
                        <a:buClr>
                          <a:schemeClr val="accent1"/>
                        </a:buClr>
                        <a:buFont typeface="Wingdings 2" panose="05020102010507070707" pitchFamily="18" charset="2"/>
                        <a:defRPr sz="1000">
                          <a:solidFill>
                            <a:schemeClr val="tx1"/>
                          </a:solidFill>
                          <a:latin typeface="Century Gothic" panose="020B0502020202020204" pitchFamily="34" charset="0"/>
                          <a:ea typeface="MS PGothic" panose="020B0600070205080204" pitchFamily="34" charset="-128"/>
                        </a:defRPr>
                      </a:lvl2pPr>
                      <a:lvl3pPr marL="1143000" indent="-228600" defTabSz="342900" eaLnBrk="0" hangingPunct="0">
                        <a:spcBef>
                          <a:spcPct val="20000"/>
                        </a:spcBef>
                        <a:spcAft>
                          <a:spcPts val="450"/>
                        </a:spcAft>
                        <a:buClr>
                          <a:schemeClr val="accent1"/>
                        </a:buClr>
                        <a:buFont typeface="Wingdings 2" panose="05020102010507070707" pitchFamily="18" charset="2"/>
                        <a:defRPr sz="900">
                          <a:solidFill>
                            <a:schemeClr val="tx1"/>
                          </a:solidFill>
                          <a:latin typeface="Century Gothic" panose="020B0502020202020204" pitchFamily="34" charset="0"/>
                          <a:ea typeface="MS PGothic" panose="020B0600070205080204" pitchFamily="34" charset="-128"/>
                        </a:defRPr>
                      </a:lvl3pPr>
                      <a:lvl4pPr marL="1600200" indent="-228600" defTabSz="342900" eaLnBrk="0"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4pPr>
                      <a:lvl5pPr marL="2057400" indent="-228600" defTabSz="342900" eaLnBrk="0"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5pPr>
                      <a:lvl6pPr marL="25146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6pPr>
                      <a:lvl7pPr marL="29718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7pPr>
                      <a:lvl8pPr marL="34290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8pPr>
                      <a:lvl9pPr marL="38862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9pPr>
                    </a:lstStyle>
                    <a:p>
                      <a:pPr marL="0" marR="0" lvl="0" indent="0" algn="ctr" defTabSz="342900" rtl="0" eaLnBrk="1" fontAlgn="base" latinLnBrk="0" hangingPunct="1">
                        <a:lnSpc>
                          <a:spcPct val="100000"/>
                        </a:lnSpc>
                        <a:spcBef>
                          <a:spcPct val="0"/>
                        </a:spcBef>
                        <a:spcAft>
                          <a:spcPct val="0"/>
                        </a:spcAft>
                        <a:buClrTx/>
                        <a:buSzTx/>
                        <a:buFontTx/>
                        <a:buNone/>
                        <a:tabLst/>
                      </a:pPr>
                      <a:r>
                        <a:rPr kumimoji="0" lang="en-US" altLang="en-US" sz="1300" b="1" i="0" u="none" strike="noStrike" cap="none" normalizeH="0" baseline="0" smtClean="0">
                          <a:ln>
                            <a:noFill/>
                          </a:ln>
                          <a:solidFill>
                            <a:srgbClr val="FFFFFF"/>
                          </a:solidFill>
                          <a:effectLst/>
                          <a:latin typeface="Century Gothic" panose="020B0502020202020204" pitchFamily="34" charset="0"/>
                          <a:ea typeface="MS PGothic" panose="020B0600070205080204" pitchFamily="34" charset="-128"/>
                        </a:rPr>
                        <a:t>% Increase</a:t>
                      </a:r>
                      <a:br>
                        <a:rPr kumimoji="0" lang="en-US" altLang="en-US" sz="1300" b="1" i="0" u="none" strike="noStrike" cap="none" normalizeH="0" baseline="0" smtClean="0">
                          <a:ln>
                            <a:noFill/>
                          </a:ln>
                          <a:solidFill>
                            <a:srgbClr val="FFFFFF"/>
                          </a:solidFill>
                          <a:effectLst/>
                          <a:latin typeface="Century Gothic" panose="020B0502020202020204" pitchFamily="34" charset="0"/>
                          <a:ea typeface="MS PGothic" panose="020B0600070205080204" pitchFamily="34" charset="-128"/>
                        </a:rPr>
                      </a:br>
                      <a:r>
                        <a:rPr kumimoji="0" lang="en-US" altLang="en-US" sz="1300" b="1" i="0" u="none" strike="noStrike" cap="none" normalizeH="0" baseline="0" smtClean="0">
                          <a:ln>
                            <a:noFill/>
                          </a:ln>
                          <a:solidFill>
                            <a:srgbClr val="FFFFFF"/>
                          </a:solidFill>
                          <a:effectLst/>
                          <a:latin typeface="Century Gothic" panose="020B0502020202020204" pitchFamily="34" charset="0"/>
                          <a:ea typeface="MS PGothic" panose="020B0600070205080204" pitchFamily="34" charset="-128"/>
                        </a:rPr>
                        <a:t>Proposed</a:t>
                      </a:r>
                    </a:p>
                  </a:txBody>
                  <a:tcPr marL="91447" marR="91447"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extLst>
                  <a:ext uri="{0D108BD9-81ED-4DB2-BD59-A6C34878D82A}">
                    <a16:rowId xmlns="" xmlns:a16="http://schemas.microsoft.com/office/drawing/2014/main" val="1031388174"/>
                  </a:ext>
                </a:extLst>
              </a:tr>
              <a:tr h="396462">
                <a:tc>
                  <a:txBody>
                    <a:bodyPr/>
                    <a:lstStyle>
                      <a:lvl1pPr defTabSz="342900" eaLnBrk="0" hangingPunct="0">
                        <a:spcBef>
                          <a:spcPct val="20000"/>
                        </a:spcBef>
                        <a:spcAft>
                          <a:spcPts val="450"/>
                        </a:spcAft>
                        <a:buClr>
                          <a:schemeClr val="accent1"/>
                        </a:buClr>
                        <a:buFont typeface="Wingdings 2" panose="05020102010507070707" pitchFamily="18" charset="2"/>
                        <a:defRPr sz="1100">
                          <a:solidFill>
                            <a:schemeClr val="tx1"/>
                          </a:solidFill>
                          <a:latin typeface="Century Gothic" panose="020B0502020202020204" pitchFamily="34" charset="0"/>
                          <a:ea typeface="MS PGothic" panose="020B0600070205080204" pitchFamily="34" charset="-128"/>
                        </a:defRPr>
                      </a:lvl1pPr>
                      <a:lvl2pPr marL="742950" indent="-285750" defTabSz="342900" eaLnBrk="0" hangingPunct="0">
                        <a:spcBef>
                          <a:spcPct val="20000"/>
                        </a:spcBef>
                        <a:spcAft>
                          <a:spcPts val="450"/>
                        </a:spcAft>
                        <a:buClr>
                          <a:schemeClr val="accent1"/>
                        </a:buClr>
                        <a:buFont typeface="Wingdings 2" panose="05020102010507070707" pitchFamily="18" charset="2"/>
                        <a:defRPr sz="1000">
                          <a:solidFill>
                            <a:schemeClr val="tx1"/>
                          </a:solidFill>
                          <a:latin typeface="Century Gothic" panose="020B0502020202020204" pitchFamily="34" charset="0"/>
                          <a:ea typeface="MS PGothic" panose="020B0600070205080204" pitchFamily="34" charset="-128"/>
                        </a:defRPr>
                      </a:lvl2pPr>
                      <a:lvl3pPr marL="1143000" indent="-228600" defTabSz="342900" eaLnBrk="0" hangingPunct="0">
                        <a:spcBef>
                          <a:spcPct val="20000"/>
                        </a:spcBef>
                        <a:spcAft>
                          <a:spcPts val="450"/>
                        </a:spcAft>
                        <a:buClr>
                          <a:schemeClr val="accent1"/>
                        </a:buClr>
                        <a:buFont typeface="Wingdings 2" panose="05020102010507070707" pitchFamily="18" charset="2"/>
                        <a:defRPr sz="900">
                          <a:solidFill>
                            <a:schemeClr val="tx1"/>
                          </a:solidFill>
                          <a:latin typeface="Century Gothic" panose="020B0502020202020204" pitchFamily="34" charset="0"/>
                          <a:ea typeface="MS PGothic" panose="020B0600070205080204" pitchFamily="34" charset="-128"/>
                        </a:defRPr>
                      </a:lvl3pPr>
                      <a:lvl4pPr marL="1600200" indent="-228600" defTabSz="342900" eaLnBrk="0"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4pPr>
                      <a:lvl5pPr marL="2057400" indent="-228600" defTabSz="342900" eaLnBrk="0"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5pPr>
                      <a:lvl6pPr marL="25146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6pPr>
                      <a:lvl7pPr marL="29718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7pPr>
                      <a:lvl8pPr marL="34290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8pPr>
                      <a:lvl9pPr marL="38862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9pPr>
                    </a:lstStyle>
                    <a:p>
                      <a:pPr marL="0" marR="0" lvl="0" indent="0" algn="ctr" defTabSz="342900" rtl="0" eaLnBrk="1" fontAlgn="base" latinLnBrk="0" hangingPunct="1">
                        <a:lnSpc>
                          <a:spcPct val="100000"/>
                        </a:lnSpc>
                        <a:spcBef>
                          <a:spcPct val="0"/>
                        </a:spcBef>
                        <a:spcAft>
                          <a:spcPct val="0"/>
                        </a:spcAft>
                        <a:buClrTx/>
                        <a:buSzTx/>
                        <a:buFontTx/>
                        <a:buNone/>
                        <a:tabLst/>
                      </a:pPr>
                      <a:r>
                        <a:rPr kumimoji="0" lang="en-US" altLang="en-US" sz="2000" b="1" i="0" u="none" strike="noStrike" cap="none" normalizeH="0" baseline="0" smtClean="0">
                          <a:ln>
                            <a:noFill/>
                          </a:ln>
                          <a:solidFill>
                            <a:srgbClr val="000000"/>
                          </a:solidFill>
                          <a:effectLst/>
                          <a:latin typeface="Century Gothic" panose="020B0502020202020204" pitchFamily="34" charset="0"/>
                          <a:ea typeface="MS PGothic" panose="020B0600070205080204" pitchFamily="34" charset="-128"/>
                        </a:rPr>
                        <a:t>1,602</a:t>
                      </a:r>
                    </a:p>
                  </a:txBody>
                  <a:tcPr marL="91447" marR="91447"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5CDCE"/>
                    </a:solidFill>
                  </a:tcPr>
                </a:tc>
                <a:tc>
                  <a:txBody>
                    <a:bodyPr/>
                    <a:lstStyle>
                      <a:lvl1pPr defTabSz="342900" eaLnBrk="0" hangingPunct="0">
                        <a:spcBef>
                          <a:spcPct val="20000"/>
                        </a:spcBef>
                        <a:spcAft>
                          <a:spcPts val="450"/>
                        </a:spcAft>
                        <a:buClr>
                          <a:schemeClr val="accent1"/>
                        </a:buClr>
                        <a:buFont typeface="Wingdings 2" panose="05020102010507070707" pitchFamily="18" charset="2"/>
                        <a:defRPr sz="1100">
                          <a:solidFill>
                            <a:schemeClr val="tx1"/>
                          </a:solidFill>
                          <a:latin typeface="Century Gothic" panose="020B0502020202020204" pitchFamily="34" charset="0"/>
                          <a:ea typeface="MS PGothic" panose="020B0600070205080204" pitchFamily="34" charset="-128"/>
                        </a:defRPr>
                      </a:lvl1pPr>
                      <a:lvl2pPr marL="742950" indent="-285750" defTabSz="342900" eaLnBrk="0" hangingPunct="0">
                        <a:spcBef>
                          <a:spcPct val="20000"/>
                        </a:spcBef>
                        <a:spcAft>
                          <a:spcPts val="450"/>
                        </a:spcAft>
                        <a:buClr>
                          <a:schemeClr val="accent1"/>
                        </a:buClr>
                        <a:buFont typeface="Wingdings 2" panose="05020102010507070707" pitchFamily="18" charset="2"/>
                        <a:defRPr sz="1000">
                          <a:solidFill>
                            <a:schemeClr val="tx1"/>
                          </a:solidFill>
                          <a:latin typeface="Century Gothic" panose="020B0502020202020204" pitchFamily="34" charset="0"/>
                          <a:ea typeface="MS PGothic" panose="020B0600070205080204" pitchFamily="34" charset="-128"/>
                        </a:defRPr>
                      </a:lvl2pPr>
                      <a:lvl3pPr marL="1143000" indent="-228600" defTabSz="342900" eaLnBrk="0" hangingPunct="0">
                        <a:spcBef>
                          <a:spcPct val="20000"/>
                        </a:spcBef>
                        <a:spcAft>
                          <a:spcPts val="450"/>
                        </a:spcAft>
                        <a:buClr>
                          <a:schemeClr val="accent1"/>
                        </a:buClr>
                        <a:buFont typeface="Wingdings 2" panose="05020102010507070707" pitchFamily="18" charset="2"/>
                        <a:defRPr sz="900">
                          <a:solidFill>
                            <a:schemeClr val="tx1"/>
                          </a:solidFill>
                          <a:latin typeface="Century Gothic" panose="020B0502020202020204" pitchFamily="34" charset="0"/>
                          <a:ea typeface="MS PGothic" panose="020B0600070205080204" pitchFamily="34" charset="-128"/>
                        </a:defRPr>
                      </a:lvl3pPr>
                      <a:lvl4pPr marL="1600200" indent="-228600" defTabSz="342900" eaLnBrk="0"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4pPr>
                      <a:lvl5pPr marL="2057400" indent="-228600" defTabSz="342900" eaLnBrk="0"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5pPr>
                      <a:lvl6pPr marL="25146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6pPr>
                      <a:lvl7pPr marL="29718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7pPr>
                      <a:lvl8pPr marL="34290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8pPr>
                      <a:lvl9pPr marL="38862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9pPr>
                    </a:lstStyle>
                    <a:p>
                      <a:pPr marL="0" marR="0" lvl="0" indent="0" algn="ctr" defTabSz="3429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Century Gothic" panose="020B0502020202020204" pitchFamily="34" charset="0"/>
                          <a:ea typeface="MS PGothic" panose="020B0600070205080204" pitchFamily="34" charset="-128"/>
                        </a:rPr>
                        <a:t>1,827</a:t>
                      </a:r>
                    </a:p>
                  </a:txBody>
                  <a:tcPr marL="91447" marR="91447"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5CDCE"/>
                    </a:solidFill>
                  </a:tcPr>
                </a:tc>
                <a:tc>
                  <a:txBody>
                    <a:bodyPr/>
                    <a:lstStyle>
                      <a:lvl1pPr defTabSz="342900" eaLnBrk="0" hangingPunct="0">
                        <a:spcBef>
                          <a:spcPct val="20000"/>
                        </a:spcBef>
                        <a:spcAft>
                          <a:spcPts val="450"/>
                        </a:spcAft>
                        <a:buClr>
                          <a:schemeClr val="accent1"/>
                        </a:buClr>
                        <a:buFont typeface="Wingdings 2" panose="05020102010507070707" pitchFamily="18" charset="2"/>
                        <a:defRPr sz="1100">
                          <a:solidFill>
                            <a:schemeClr val="tx1"/>
                          </a:solidFill>
                          <a:latin typeface="Century Gothic" panose="020B0502020202020204" pitchFamily="34" charset="0"/>
                          <a:ea typeface="MS PGothic" panose="020B0600070205080204" pitchFamily="34" charset="-128"/>
                        </a:defRPr>
                      </a:lvl1pPr>
                      <a:lvl2pPr marL="742950" indent="-285750" defTabSz="342900" eaLnBrk="0" hangingPunct="0">
                        <a:spcBef>
                          <a:spcPct val="20000"/>
                        </a:spcBef>
                        <a:spcAft>
                          <a:spcPts val="450"/>
                        </a:spcAft>
                        <a:buClr>
                          <a:schemeClr val="accent1"/>
                        </a:buClr>
                        <a:buFont typeface="Wingdings 2" panose="05020102010507070707" pitchFamily="18" charset="2"/>
                        <a:defRPr sz="1000">
                          <a:solidFill>
                            <a:schemeClr val="tx1"/>
                          </a:solidFill>
                          <a:latin typeface="Century Gothic" panose="020B0502020202020204" pitchFamily="34" charset="0"/>
                          <a:ea typeface="MS PGothic" panose="020B0600070205080204" pitchFamily="34" charset="-128"/>
                        </a:defRPr>
                      </a:lvl2pPr>
                      <a:lvl3pPr marL="1143000" indent="-228600" defTabSz="342900" eaLnBrk="0" hangingPunct="0">
                        <a:spcBef>
                          <a:spcPct val="20000"/>
                        </a:spcBef>
                        <a:spcAft>
                          <a:spcPts val="450"/>
                        </a:spcAft>
                        <a:buClr>
                          <a:schemeClr val="accent1"/>
                        </a:buClr>
                        <a:buFont typeface="Wingdings 2" panose="05020102010507070707" pitchFamily="18" charset="2"/>
                        <a:defRPr sz="900">
                          <a:solidFill>
                            <a:schemeClr val="tx1"/>
                          </a:solidFill>
                          <a:latin typeface="Century Gothic" panose="020B0502020202020204" pitchFamily="34" charset="0"/>
                          <a:ea typeface="MS PGothic" panose="020B0600070205080204" pitchFamily="34" charset="-128"/>
                        </a:defRPr>
                      </a:lvl3pPr>
                      <a:lvl4pPr marL="1600200" indent="-228600" defTabSz="342900" eaLnBrk="0"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4pPr>
                      <a:lvl5pPr marL="2057400" indent="-228600" defTabSz="342900" eaLnBrk="0"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5pPr>
                      <a:lvl6pPr marL="25146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6pPr>
                      <a:lvl7pPr marL="29718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7pPr>
                      <a:lvl8pPr marL="34290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8pPr>
                      <a:lvl9pPr marL="38862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9pPr>
                    </a:lstStyle>
                    <a:p>
                      <a:pPr marL="0" marR="0" lvl="0" indent="0" algn="ctr" defTabSz="3429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Century Gothic" panose="020B0502020202020204" pitchFamily="34" charset="0"/>
                          <a:ea typeface="MS PGothic" panose="020B0600070205080204" pitchFamily="34" charset="-128"/>
                        </a:rPr>
                        <a:t>1,871</a:t>
                      </a:r>
                    </a:p>
                  </a:txBody>
                  <a:tcPr marL="91447" marR="91447"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D3D6"/>
                    </a:solidFill>
                  </a:tcPr>
                </a:tc>
                <a:tc>
                  <a:txBody>
                    <a:bodyPr/>
                    <a:lstStyle>
                      <a:lvl1pPr defTabSz="342900" eaLnBrk="0" hangingPunct="0">
                        <a:spcBef>
                          <a:spcPct val="20000"/>
                        </a:spcBef>
                        <a:spcAft>
                          <a:spcPts val="450"/>
                        </a:spcAft>
                        <a:buClr>
                          <a:schemeClr val="accent1"/>
                        </a:buClr>
                        <a:buFont typeface="Wingdings 2" panose="05020102010507070707" pitchFamily="18" charset="2"/>
                        <a:defRPr sz="1100">
                          <a:solidFill>
                            <a:schemeClr val="tx1"/>
                          </a:solidFill>
                          <a:latin typeface="Century Gothic" panose="020B0502020202020204" pitchFamily="34" charset="0"/>
                          <a:ea typeface="MS PGothic" panose="020B0600070205080204" pitchFamily="34" charset="-128"/>
                        </a:defRPr>
                      </a:lvl1pPr>
                      <a:lvl2pPr marL="742950" indent="-285750" defTabSz="342900" eaLnBrk="0" hangingPunct="0">
                        <a:spcBef>
                          <a:spcPct val="20000"/>
                        </a:spcBef>
                        <a:spcAft>
                          <a:spcPts val="450"/>
                        </a:spcAft>
                        <a:buClr>
                          <a:schemeClr val="accent1"/>
                        </a:buClr>
                        <a:buFont typeface="Wingdings 2" panose="05020102010507070707" pitchFamily="18" charset="2"/>
                        <a:defRPr sz="1000">
                          <a:solidFill>
                            <a:schemeClr val="tx1"/>
                          </a:solidFill>
                          <a:latin typeface="Century Gothic" panose="020B0502020202020204" pitchFamily="34" charset="0"/>
                          <a:ea typeface="MS PGothic" panose="020B0600070205080204" pitchFamily="34" charset="-128"/>
                        </a:defRPr>
                      </a:lvl2pPr>
                      <a:lvl3pPr marL="1143000" indent="-228600" defTabSz="342900" eaLnBrk="0" hangingPunct="0">
                        <a:spcBef>
                          <a:spcPct val="20000"/>
                        </a:spcBef>
                        <a:spcAft>
                          <a:spcPts val="450"/>
                        </a:spcAft>
                        <a:buClr>
                          <a:schemeClr val="accent1"/>
                        </a:buClr>
                        <a:buFont typeface="Wingdings 2" panose="05020102010507070707" pitchFamily="18" charset="2"/>
                        <a:defRPr sz="900">
                          <a:solidFill>
                            <a:schemeClr val="tx1"/>
                          </a:solidFill>
                          <a:latin typeface="Century Gothic" panose="020B0502020202020204" pitchFamily="34" charset="0"/>
                          <a:ea typeface="MS PGothic" panose="020B0600070205080204" pitchFamily="34" charset="-128"/>
                        </a:defRPr>
                      </a:lvl3pPr>
                      <a:lvl4pPr marL="1600200" indent="-228600" defTabSz="342900" eaLnBrk="0"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4pPr>
                      <a:lvl5pPr marL="2057400" indent="-228600" defTabSz="342900" eaLnBrk="0"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5pPr>
                      <a:lvl6pPr marL="25146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6pPr>
                      <a:lvl7pPr marL="29718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7pPr>
                      <a:lvl8pPr marL="34290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8pPr>
                      <a:lvl9pPr marL="38862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9pPr>
                    </a:lstStyle>
                    <a:p>
                      <a:pPr marL="0" marR="0" lvl="0" indent="0" algn="ctr" defTabSz="3429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Century Gothic" panose="020B0502020202020204" pitchFamily="34" charset="0"/>
                          <a:ea typeface="MS PGothic" panose="020B0600070205080204" pitchFamily="34" charset="-128"/>
                        </a:rPr>
                        <a:t>1,915</a:t>
                      </a:r>
                    </a:p>
                  </a:txBody>
                  <a:tcPr marL="91447" marR="91447"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D3D6"/>
                    </a:solidFill>
                  </a:tcPr>
                </a:tc>
                <a:tc>
                  <a:txBody>
                    <a:bodyPr/>
                    <a:lstStyle>
                      <a:lvl1pPr defTabSz="342900" eaLnBrk="0" hangingPunct="0">
                        <a:spcBef>
                          <a:spcPct val="20000"/>
                        </a:spcBef>
                        <a:spcAft>
                          <a:spcPts val="450"/>
                        </a:spcAft>
                        <a:buClr>
                          <a:schemeClr val="accent1"/>
                        </a:buClr>
                        <a:buFont typeface="Wingdings 2" panose="05020102010507070707" pitchFamily="18" charset="2"/>
                        <a:defRPr sz="1100">
                          <a:solidFill>
                            <a:schemeClr val="tx1"/>
                          </a:solidFill>
                          <a:latin typeface="Century Gothic" panose="020B0502020202020204" pitchFamily="34" charset="0"/>
                          <a:ea typeface="MS PGothic" panose="020B0600070205080204" pitchFamily="34" charset="-128"/>
                        </a:defRPr>
                      </a:lvl1pPr>
                      <a:lvl2pPr marL="742950" indent="-285750" defTabSz="342900" eaLnBrk="0" hangingPunct="0">
                        <a:spcBef>
                          <a:spcPct val="20000"/>
                        </a:spcBef>
                        <a:spcAft>
                          <a:spcPts val="450"/>
                        </a:spcAft>
                        <a:buClr>
                          <a:schemeClr val="accent1"/>
                        </a:buClr>
                        <a:buFont typeface="Wingdings 2" panose="05020102010507070707" pitchFamily="18" charset="2"/>
                        <a:defRPr sz="1000">
                          <a:solidFill>
                            <a:schemeClr val="tx1"/>
                          </a:solidFill>
                          <a:latin typeface="Century Gothic" panose="020B0502020202020204" pitchFamily="34" charset="0"/>
                          <a:ea typeface="MS PGothic" panose="020B0600070205080204" pitchFamily="34" charset="-128"/>
                        </a:defRPr>
                      </a:lvl2pPr>
                      <a:lvl3pPr marL="1143000" indent="-228600" defTabSz="342900" eaLnBrk="0" hangingPunct="0">
                        <a:spcBef>
                          <a:spcPct val="20000"/>
                        </a:spcBef>
                        <a:spcAft>
                          <a:spcPts val="450"/>
                        </a:spcAft>
                        <a:buClr>
                          <a:schemeClr val="accent1"/>
                        </a:buClr>
                        <a:buFont typeface="Wingdings 2" panose="05020102010507070707" pitchFamily="18" charset="2"/>
                        <a:defRPr sz="900">
                          <a:solidFill>
                            <a:schemeClr val="tx1"/>
                          </a:solidFill>
                          <a:latin typeface="Century Gothic" panose="020B0502020202020204" pitchFamily="34" charset="0"/>
                          <a:ea typeface="MS PGothic" panose="020B0600070205080204" pitchFamily="34" charset="-128"/>
                        </a:defRPr>
                      </a:lvl3pPr>
                      <a:lvl4pPr marL="1600200" indent="-228600" defTabSz="342900" eaLnBrk="0"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4pPr>
                      <a:lvl5pPr marL="2057400" indent="-228600" defTabSz="342900" eaLnBrk="0"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5pPr>
                      <a:lvl6pPr marL="25146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6pPr>
                      <a:lvl7pPr marL="29718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7pPr>
                      <a:lvl8pPr marL="34290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8pPr>
                      <a:lvl9pPr marL="38862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9pPr>
                    </a:lstStyle>
                    <a:p>
                      <a:pPr marL="0" marR="0" lvl="0" indent="0" algn="ctr" defTabSz="3429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Century Gothic" panose="020B0502020202020204" pitchFamily="34" charset="0"/>
                          <a:ea typeface="MS PGothic" panose="020B0600070205080204" pitchFamily="34" charset="-128"/>
                        </a:rPr>
                        <a:t>1,959</a:t>
                      </a:r>
                    </a:p>
                  </a:txBody>
                  <a:tcPr marL="91447" marR="91447"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D3D6"/>
                    </a:solidFill>
                  </a:tcPr>
                </a:tc>
                <a:tc>
                  <a:txBody>
                    <a:bodyPr/>
                    <a:lstStyle>
                      <a:lvl1pPr defTabSz="342900" eaLnBrk="0" hangingPunct="0">
                        <a:spcBef>
                          <a:spcPct val="20000"/>
                        </a:spcBef>
                        <a:spcAft>
                          <a:spcPts val="450"/>
                        </a:spcAft>
                        <a:buClr>
                          <a:schemeClr val="accent1"/>
                        </a:buClr>
                        <a:buFont typeface="Wingdings 2" panose="05020102010507070707" pitchFamily="18" charset="2"/>
                        <a:defRPr sz="1100">
                          <a:solidFill>
                            <a:schemeClr val="tx1"/>
                          </a:solidFill>
                          <a:latin typeface="Century Gothic" panose="020B0502020202020204" pitchFamily="34" charset="0"/>
                          <a:ea typeface="MS PGothic" panose="020B0600070205080204" pitchFamily="34" charset="-128"/>
                        </a:defRPr>
                      </a:lvl1pPr>
                      <a:lvl2pPr marL="742950" indent="-285750" defTabSz="342900" eaLnBrk="0" hangingPunct="0">
                        <a:spcBef>
                          <a:spcPct val="20000"/>
                        </a:spcBef>
                        <a:spcAft>
                          <a:spcPts val="450"/>
                        </a:spcAft>
                        <a:buClr>
                          <a:schemeClr val="accent1"/>
                        </a:buClr>
                        <a:buFont typeface="Wingdings 2" panose="05020102010507070707" pitchFamily="18" charset="2"/>
                        <a:defRPr sz="1000">
                          <a:solidFill>
                            <a:schemeClr val="tx1"/>
                          </a:solidFill>
                          <a:latin typeface="Century Gothic" panose="020B0502020202020204" pitchFamily="34" charset="0"/>
                          <a:ea typeface="MS PGothic" panose="020B0600070205080204" pitchFamily="34" charset="-128"/>
                        </a:defRPr>
                      </a:lvl2pPr>
                      <a:lvl3pPr marL="1143000" indent="-228600" defTabSz="342900" eaLnBrk="0" hangingPunct="0">
                        <a:spcBef>
                          <a:spcPct val="20000"/>
                        </a:spcBef>
                        <a:spcAft>
                          <a:spcPts val="450"/>
                        </a:spcAft>
                        <a:buClr>
                          <a:schemeClr val="accent1"/>
                        </a:buClr>
                        <a:buFont typeface="Wingdings 2" panose="05020102010507070707" pitchFamily="18" charset="2"/>
                        <a:defRPr sz="900">
                          <a:solidFill>
                            <a:schemeClr val="tx1"/>
                          </a:solidFill>
                          <a:latin typeface="Century Gothic" panose="020B0502020202020204" pitchFamily="34" charset="0"/>
                          <a:ea typeface="MS PGothic" panose="020B0600070205080204" pitchFamily="34" charset="-128"/>
                        </a:defRPr>
                      </a:lvl3pPr>
                      <a:lvl4pPr marL="1600200" indent="-228600" defTabSz="342900" eaLnBrk="0"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4pPr>
                      <a:lvl5pPr marL="2057400" indent="-228600" defTabSz="342900" eaLnBrk="0"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5pPr>
                      <a:lvl6pPr marL="25146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6pPr>
                      <a:lvl7pPr marL="29718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7pPr>
                      <a:lvl8pPr marL="34290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8pPr>
                      <a:lvl9pPr marL="38862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9pPr>
                    </a:lstStyle>
                    <a:p>
                      <a:pPr marL="0" marR="0" lvl="0" indent="0" algn="ctr" defTabSz="342900" rtl="0" eaLnBrk="1" fontAlgn="base" latinLnBrk="0" hangingPunct="1">
                        <a:lnSpc>
                          <a:spcPct val="100000"/>
                        </a:lnSpc>
                        <a:spcBef>
                          <a:spcPct val="0"/>
                        </a:spcBef>
                        <a:spcAft>
                          <a:spcPct val="0"/>
                        </a:spcAft>
                        <a:buClrTx/>
                        <a:buSzTx/>
                        <a:buFontTx/>
                        <a:buNone/>
                        <a:tabLst/>
                      </a:pPr>
                      <a:r>
                        <a:rPr kumimoji="0" lang="en-US" altLang="en-US" sz="2000" b="1" i="0" u="none" strike="noStrike" cap="none" normalizeH="0" baseline="0" smtClean="0">
                          <a:ln>
                            <a:noFill/>
                          </a:ln>
                          <a:solidFill>
                            <a:srgbClr val="000000"/>
                          </a:solidFill>
                          <a:effectLst/>
                          <a:latin typeface="Century Gothic" panose="020B0502020202020204" pitchFamily="34" charset="0"/>
                          <a:ea typeface="MS PGothic" panose="020B0600070205080204" pitchFamily="34" charset="-128"/>
                        </a:rPr>
                        <a:t>2,003</a:t>
                      </a:r>
                    </a:p>
                  </a:txBody>
                  <a:tcPr marL="91447" marR="91447"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5CDCE"/>
                    </a:solidFill>
                  </a:tcPr>
                </a:tc>
                <a:tc>
                  <a:txBody>
                    <a:bodyPr/>
                    <a:lstStyle>
                      <a:lvl1pPr defTabSz="342900" eaLnBrk="0" hangingPunct="0">
                        <a:spcBef>
                          <a:spcPct val="20000"/>
                        </a:spcBef>
                        <a:spcAft>
                          <a:spcPts val="450"/>
                        </a:spcAft>
                        <a:buClr>
                          <a:schemeClr val="accent1"/>
                        </a:buClr>
                        <a:buFont typeface="Wingdings 2" panose="05020102010507070707" pitchFamily="18" charset="2"/>
                        <a:defRPr sz="1100">
                          <a:solidFill>
                            <a:schemeClr val="tx1"/>
                          </a:solidFill>
                          <a:latin typeface="Century Gothic" panose="020B0502020202020204" pitchFamily="34" charset="0"/>
                          <a:ea typeface="MS PGothic" panose="020B0600070205080204" pitchFamily="34" charset="-128"/>
                        </a:defRPr>
                      </a:lvl1pPr>
                      <a:lvl2pPr marL="742950" indent="-285750" defTabSz="342900" eaLnBrk="0" hangingPunct="0">
                        <a:spcBef>
                          <a:spcPct val="20000"/>
                        </a:spcBef>
                        <a:spcAft>
                          <a:spcPts val="450"/>
                        </a:spcAft>
                        <a:buClr>
                          <a:schemeClr val="accent1"/>
                        </a:buClr>
                        <a:buFont typeface="Wingdings 2" panose="05020102010507070707" pitchFamily="18" charset="2"/>
                        <a:defRPr sz="1000">
                          <a:solidFill>
                            <a:schemeClr val="tx1"/>
                          </a:solidFill>
                          <a:latin typeface="Century Gothic" panose="020B0502020202020204" pitchFamily="34" charset="0"/>
                          <a:ea typeface="MS PGothic" panose="020B0600070205080204" pitchFamily="34" charset="-128"/>
                        </a:defRPr>
                      </a:lvl2pPr>
                      <a:lvl3pPr marL="1143000" indent="-228600" defTabSz="342900" eaLnBrk="0" hangingPunct="0">
                        <a:spcBef>
                          <a:spcPct val="20000"/>
                        </a:spcBef>
                        <a:spcAft>
                          <a:spcPts val="450"/>
                        </a:spcAft>
                        <a:buClr>
                          <a:schemeClr val="accent1"/>
                        </a:buClr>
                        <a:buFont typeface="Wingdings 2" panose="05020102010507070707" pitchFamily="18" charset="2"/>
                        <a:defRPr sz="900">
                          <a:solidFill>
                            <a:schemeClr val="tx1"/>
                          </a:solidFill>
                          <a:latin typeface="Century Gothic" panose="020B0502020202020204" pitchFamily="34" charset="0"/>
                          <a:ea typeface="MS PGothic" panose="020B0600070205080204" pitchFamily="34" charset="-128"/>
                        </a:defRPr>
                      </a:lvl3pPr>
                      <a:lvl4pPr marL="1600200" indent="-228600" defTabSz="342900" eaLnBrk="0"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4pPr>
                      <a:lvl5pPr marL="2057400" indent="-228600" defTabSz="342900" eaLnBrk="0"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5pPr>
                      <a:lvl6pPr marL="25146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6pPr>
                      <a:lvl7pPr marL="29718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7pPr>
                      <a:lvl8pPr marL="34290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8pPr>
                      <a:lvl9pPr marL="38862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9pPr>
                    </a:lstStyle>
                    <a:p>
                      <a:pPr marL="0" marR="0" lvl="0" indent="0" algn="ctr" defTabSz="342900" rtl="0" eaLnBrk="1" fontAlgn="base" latinLnBrk="0" hangingPunct="1">
                        <a:lnSpc>
                          <a:spcPct val="100000"/>
                        </a:lnSpc>
                        <a:spcBef>
                          <a:spcPct val="0"/>
                        </a:spcBef>
                        <a:spcAft>
                          <a:spcPct val="0"/>
                        </a:spcAft>
                        <a:buClrTx/>
                        <a:buSzTx/>
                        <a:buFontTx/>
                        <a:buNone/>
                        <a:tabLst/>
                      </a:pPr>
                      <a:r>
                        <a:rPr kumimoji="0" lang="en-US" altLang="en-US" sz="2000" b="1" i="0" u="none" strike="noStrike" cap="none" normalizeH="0" baseline="0" smtClean="0">
                          <a:ln>
                            <a:noFill/>
                          </a:ln>
                          <a:solidFill>
                            <a:srgbClr val="000000"/>
                          </a:solidFill>
                          <a:effectLst/>
                          <a:latin typeface="Century Gothic" panose="020B0502020202020204" pitchFamily="34" charset="0"/>
                          <a:ea typeface="MS PGothic" panose="020B0600070205080204" pitchFamily="34" charset="-128"/>
                        </a:rPr>
                        <a:t>25%</a:t>
                      </a:r>
                    </a:p>
                  </a:txBody>
                  <a:tcPr marL="91447" marR="91447"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5CDCE"/>
                    </a:solidFill>
                  </a:tcPr>
                </a:tc>
                <a:extLst>
                  <a:ext uri="{0D108BD9-81ED-4DB2-BD59-A6C34878D82A}">
                    <a16:rowId xmlns="" xmlns:a16="http://schemas.microsoft.com/office/drawing/2014/main" val="1996669503"/>
                  </a:ext>
                </a:extLst>
              </a:tr>
            </a:tbl>
          </a:graphicData>
        </a:graphic>
      </p:graphicFrame>
      <p:sp>
        <p:nvSpPr>
          <p:cNvPr id="49181" name="Content Placeholder 2"/>
          <p:cNvSpPr txBox="1">
            <a:spLocks/>
          </p:cNvSpPr>
          <p:nvPr/>
        </p:nvSpPr>
        <p:spPr bwMode="auto">
          <a:xfrm>
            <a:off x="449263" y="5127625"/>
            <a:ext cx="8694737" cy="974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257175" indent="-257175" defTabSz="342900">
              <a:defRPr>
                <a:solidFill>
                  <a:schemeClr val="tx1"/>
                </a:solidFill>
                <a:latin typeface="Century Gothic" panose="020B0502020202020204" pitchFamily="34" charset="0"/>
                <a:ea typeface="MS PGothic" panose="020B0600070205080204" pitchFamily="34" charset="-128"/>
              </a:defRPr>
            </a:lvl1pPr>
            <a:lvl2pPr marL="742950" indent="-285750" defTabSz="342900">
              <a:defRPr>
                <a:solidFill>
                  <a:schemeClr val="tx1"/>
                </a:solidFill>
                <a:latin typeface="Century Gothic" panose="020B0502020202020204" pitchFamily="34" charset="0"/>
                <a:ea typeface="MS PGothic" panose="020B0600070205080204" pitchFamily="34" charset="-128"/>
              </a:defRPr>
            </a:lvl2pPr>
            <a:lvl3pPr marL="1143000" indent="-228600" defTabSz="342900">
              <a:defRPr>
                <a:solidFill>
                  <a:schemeClr val="tx1"/>
                </a:solidFill>
                <a:latin typeface="Century Gothic" panose="020B0502020202020204" pitchFamily="34" charset="0"/>
                <a:ea typeface="MS PGothic" panose="020B0600070205080204" pitchFamily="34" charset="-128"/>
              </a:defRPr>
            </a:lvl3pPr>
            <a:lvl4pPr marL="1600200" indent="-228600" defTabSz="342900">
              <a:defRPr>
                <a:solidFill>
                  <a:schemeClr val="tx1"/>
                </a:solidFill>
                <a:latin typeface="Century Gothic" panose="020B0502020202020204" pitchFamily="34" charset="0"/>
                <a:ea typeface="MS PGothic" panose="020B0600070205080204" pitchFamily="34" charset="-128"/>
              </a:defRPr>
            </a:lvl4pPr>
            <a:lvl5pPr marL="2057400" indent="-228600" defTabSz="342900">
              <a:defRPr>
                <a:solidFill>
                  <a:schemeClr val="tx1"/>
                </a:solidFill>
                <a:latin typeface="Century Gothic" panose="020B0502020202020204" pitchFamily="34" charset="0"/>
                <a:ea typeface="MS PGothic" panose="020B0600070205080204" pitchFamily="34" charset="-128"/>
              </a:defRPr>
            </a:lvl5pPr>
            <a:lvl6pPr marL="2514600" indent="-228600" defTabSz="3429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6pPr>
            <a:lvl7pPr marL="2971800" indent="-228600" defTabSz="3429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7pPr>
            <a:lvl8pPr marL="3429000" indent="-228600" defTabSz="3429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8pPr>
            <a:lvl9pPr marL="3886200" indent="-228600" defTabSz="3429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9pPr>
          </a:lstStyle>
          <a:p>
            <a:pPr eaLnBrk="1" hangingPunct="1">
              <a:spcBef>
                <a:spcPct val="20000"/>
              </a:spcBef>
              <a:spcAft>
                <a:spcPts val="450"/>
              </a:spcAft>
              <a:buClr>
                <a:schemeClr val="accent2"/>
              </a:buClr>
              <a:buSzPct val="100000"/>
              <a:buFont typeface="Arial" panose="020B0604020202020204" pitchFamily="34" charset="0"/>
              <a:buChar char="•"/>
            </a:pPr>
            <a:r>
              <a:rPr lang="en-US" altLang="en-US" sz="2800"/>
              <a:t>Context: From 2016-17 to 2017-18 FH was </a:t>
            </a:r>
            <a:r>
              <a:rPr lang="en-US" altLang="en-US" sz="2800" b="1">
                <a:solidFill>
                  <a:schemeClr val="accent2"/>
                </a:solidFill>
              </a:rPr>
              <a:t>+14%</a:t>
            </a:r>
          </a:p>
        </p:txBody>
      </p:sp>
      <p:sp>
        <p:nvSpPr>
          <p:cNvPr id="49182" name="Rectangle 5"/>
          <p:cNvSpPr>
            <a:spLocks noChangeArrowheads="1"/>
          </p:cNvSpPr>
          <p:nvPr/>
        </p:nvSpPr>
        <p:spPr bwMode="auto">
          <a:xfrm>
            <a:off x="449263" y="5888038"/>
            <a:ext cx="6842125"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ea typeface="MS PGothic" panose="020B0600070205080204" pitchFamily="34" charset="-128"/>
              </a:defRPr>
            </a:lvl1pPr>
            <a:lvl2pPr marL="742950" indent="-285750">
              <a:defRPr>
                <a:solidFill>
                  <a:schemeClr val="tx1"/>
                </a:solidFill>
                <a:latin typeface="Century Gothic" panose="020B0502020202020204" pitchFamily="34" charset="0"/>
                <a:ea typeface="MS PGothic" panose="020B0600070205080204" pitchFamily="34" charset="-128"/>
              </a:defRPr>
            </a:lvl2pPr>
            <a:lvl3pPr marL="1143000" indent="-228600">
              <a:defRPr>
                <a:solidFill>
                  <a:schemeClr val="tx1"/>
                </a:solidFill>
                <a:latin typeface="Century Gothic" panose="020B0502020202020204" pitchFamily="34" charset="0"/>
                <a:ea typeface="MS PGothic" panose="020B0600070205080204" pitchFamily="34" charset="-128"/>
              </a:defRPr>
            </a:lvl3pPr>
            <a:lvl4pPr marL="1600200" indent="-228600">
              <a:defRPr>
                <a:solidFill>
                  <a:schemeClr val="tx1"/>
                </a:solidFill>
                <a:latin typeface="Century Gothic" panose="020B0502020202020204" pitchFamily="34" charset="0"/>
                <a:ea typeface="MS PGothic" panose="020B0600070205080204" pitchFamily="34" charset="-128"/>
              </a:defRPr>
            </a:lvl4pPr>
            <a:lvl5pPr marL="2057400" indent="-228600">
              <a:defRPr>
                <a:solidFill>
                  <a:schemeClr val="tx1"/>
                </a:solidFill>
                <a:latin typeface="Century Gothic" panose="020B050202020202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9pPr>
          </a:lstStyle>
          <a:p>
            <a:pPr eaLnBrk="1" hangingPunct="1"/>
            <a:r>
              <a:rPr lang="en-US" altLang="en-US" sz="1400"/>
              <a:t>Note: NOVA lists 2016-17 as baseline but system will be relying on 2015-16 for baseline due to the lag in transfer data.</a:t>
            </a:r>
          </a:p>
        </p:txBody>
      </p:sp>
      <p:sp>
        <p:nvSpPr>
          <p:cNvPr id="9" name="Rectangular Callout 8">
            <a:extLst/>
          </p:cNvPr>
          <p:cNvSpPr/>
          <p:nvPr/>
        </p:nvSpPr>
        <p:spPr>
          <a:xfrm>
            <a:off x="4478338" y="2362200"/>
            <a:ext cx="3908425" cy="971550"/>
          </a:xfrm>
          <a:prstGeom prst="wedgeRectCallout">
            <a:avLst>
              <a:gd name="adj1" fmla="val 32775"/>
              <a:gd name="adj2" fmla="val 108597"/>
            </a:avLst>
          </a:prstGeom>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Century Gothic" panose="020B0502020202020204" pitchFamily="34" charset="0"/>
                <a:ea typeface="MS PGothic" panose="020B0600070205080204" pitchFamily="34" charset="-128"/>
              </a:defRPr>
            </a:lvl1pPr>
            <a:lvl2pPr marL="742950" indent="-285750" eaLnBrk="0" hangingPunct="0">
              <a:defRPr sz="2400">
                <a:solidFill>
                  <a:schemeClr val="tx1"/>
                </a:solidFill>
                <a:latin typeface="Century Gothic" panose="020B0502020202020204" pitchFamily="34" charset="0"/>
                <a:ea typeface="MS PGothic" panose="020B0600070205080204" pitchFamily="34" charset="-128"/>
              </a:defRPr>
            </a:lvl2pPr>
            <a:lvl3pPr marL="1143000" indent="-228600" eaLnBrk="0" hangingPunct="0">
              <a:defRPr sz="2400">
                <a:solidFill>
                  <a:schemeClr val="tx1"/>
                </a:solidFill>
                <a:latin typeface="Century Gothic" panose="020B0502020202020204" pitchFamily="34" charset="0"/>
                <a:ea typeface="MS PGothic" panose="020B0600070205080204" pitchFamily="34" charset="-128"/>
              </a:defRPr>
            </a:lvl3pPr>
            <a:lvl4pPr marL="1600200" indent="-228600" eaLnBrk="0" hangingPunct="0">
              <a:defRPr sz="2400">
                <a:solidFill>
                  <a:schemeClr val="tx1"/>
                </a:solidFill>
                <a:latin typeface="Century Gothic" panose="020B0502020202020204" pitchFamily="34" charset="0"/>
                <a:ea typeface="MS PGothic" panose="020B0600070205080204" pitchFamily="34" charset="-128"/>
              </a:defRPr>
            </a:lvl4pPr>
            <a:lvl5pPr marL="2057400" indent="-228600" eaLnBrk="0" hangingPunct="0">
              <a:defRPr sz="2400">
                <a:solidFill>
                  <a:schemeClr val="tx1"/>
                </a:solidFill>
                <a:latin typeface="Century Gothic" panose="020B0502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entury Gothic" panose="020B0502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entury Gothic" panose="020B0502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entury Gothic" panose="020B0502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entury Gothic" panose="020B0502020202020204" pitchFamily="34" charset="0"/>
                <a:ea typeface="MS PGothic" panose="020B0600070205080204" pitchFamily="34" charset="-128"/>
              </a:defRPr>
            </a:lvl9pPr>
          </a:lstStyle>
          <a:p>
            <a:pPr algn="ctr" eaLnBrk="1" hangingPunct="1">
              <a:defRPr/>
            </a:pPr>
            <a:r>
              <a:rPr lang="en-US" altLang="en-US" smtClean="0">
                <a:solidFill>
                  <a:srgbClr val="FFFFFF"/>
                </a:solidFill>
              </a:rPr>
              <a:t>We’d need to add </a:t>
            </a:r>
            <a:r>
              <a:rPr lang="en-US" altLang="en-US" b="1" smtClean="0">
                <a:solidFill>
                  <a:schemeClr val="accent2"/>
                </a:solidFill>
              </a:rPr>
              <a:t>~44 students</a:t>
            </a:r>
            <a:r>
              <a:rPr lang="en-US" altLang="en-US" b="1" smtClean="0">
                <a:solidFill>
                  <a:srgbClr val="FFFFFF"/>
                </a:solidFill>
              </a:rPr>
              <a:t> </a:t>
            </a:r>
            <a:r>
              <a:rPr lang="en-US" altLang="en-US" smtClean="0"/>
              <a:t>annually</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p:cNvSpPr>
            <a:spLocks noGrp="1"/>
          </p:cNvSpPr>
          <p:nvPr>
            <p:ph type="title"/>
          </p:nvPr>
        </p:nvSpPr>
        <p:spPr bwMode="auto">
          <a:xfrm>
            <a:off x="457200" y="447675"/>
            <a:ext cx="7929563" cy="11620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pPr eaLnBrk="1" hangingPunct="1"/>
            <a:r>
              <a:rPr lang="en-US" altLang="en-US" sz="3600" smtClean="0">
                <a:ea typeface="MS PGothic" panose="020B0600070205080204" pitchFamily="34" charset="-128"/>
              </a:rPr>
              <a:t>VfS Goal 3: Decrease Number of Units Accumulated by AD Earners</a:t>
            </a:r>
          </a:p>
        </p:txBody>
      </p:sp>
      <p:sp>
        <p:nvSpPr>
          <p:cNvPr id="55299" name="Content Placeholder 2"/>
          <p:cNvSpPr>
            <a:spLocks noGrp="1"/>
          </p:cNvSpPr>
          <p:nvPr>
            <p:ph idx="1"/>
          </p:nvPr>
        </p:nvSpPr>
        <p:spPr bwMode="auto">
          <a:xfrm>
            <a:off x="668338" y="2500313"/>
            <a:ext cx="7929562" cy="3705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pPr eaLnBrk="1" hangingPunct="1">
              <a:lnSpc>
                <a:spcPct val="110000"/>
              </a:lnSpc>
              <a:spcBef>
                <a:spcPct val="0"/>
              </a:spcBef>
              <a:spcAft>
                <a:spcPts val="3600"/>
              </a:spcAft>
              <a:buSzTx/>
              <a:buFont typeface="Arial" panose="020B0604020202020204" pitchFamily="34" charset="0"/>
              <a:buChar char="•"/>
            </a:pPr>
            <a:r>
              <a:rPr lang="en-US" altLang="en-US" sz="3200" b="1" u="sng" dirty="0" smtClean="0">
                <a:ea typeface="MS PGothic" panose="020B0600070205080204" pitchFamily="34" charset="-128"/>
              </a:rPr>
              <a:t>System goal</a:t>
            </a:r>
            <a:r>
              <a:rPr lang="en-US" altLang="en-US" sz="3200" u="sng" dirty="0" smtClean="0">
                <a:ea typeface="MS PGothic" panose="020B0600070205080204" pitchFamily="34" charset="-128"/>
              </a:rPr>
              <a:t>:</a:t>
            </a:r>
            <a:r>
              <a:rPr lang="en-US" altLang="en-US" sz="3200" dirty="0" smtClean="0">
                <a:ea typeface="MS PGothic" panose="020B0600070205080204" pitchFamily="34" charset="-128"/>
              </a:rPr>
              <a:t> Decrease </a:t>
            </a:r>
            <a:r>
              <a:rPr lang="en-US" altLang="en-US" sz="3200" dirty="0" err="1" smtClean="0">
                <a:ea typeface="MS PGothic" panose="020B0600070205080204" pitchFamily="34" charset="-128"/>
              </a:rPr>
              <a:t>avg</a:t>
            </a:r>
            <a:r>
              <a:rPr lang="en-US" altLang="en-US" sz="3200" dirty="0" smtClean="0">
                <a:ea typeface="MS PGothic" panose="020B0600070205080204" pitchFamily="34" charset="-128"/>
              </a:rPr>
              <a:t> number of units accumulated by </a:t>
            </a:r>
            <a:r>
              <a:rPr lang="en-US" altLang="en-US" sz="3200" dirty="0" smtClean="0">
                <a:solidFill>
                  <a:schemeClr val="accent2"/>
                </a:solidFill>
                <a:ea typeface="MS PGothic" panose="020B0600070205080204" pitchFamily="34" charset="-128"/>
              </a:rPr>
              <a:t>~10%</a:t>
            </a:r>
          </a:p>
          <a:p>
            <a:pPr eaLnBrk="1" hangingPunct="1">
              <a:spcBef>
                <a:spcPct val="0"/>
              </a:spcBef>
              <a:spcAft>
                <a:spcPts val="2400"/>
              </a:spcAft>
              <a:buSzTx/>
              <a:buFont typeface="Arial" panose="020B0604020202020204" pitchFamily="34" charset="0"/>
              <a:buChar char="•"/>
            </a:pPr>
            <a:r>
              <a:rPr lang="en-US" altLang="en-US" sz="3200" b="1" u="sng" dirty="0" smtClean="0">
                <a:ea typeface="MS PGothic" panose="020B0600070205080204" pitchFamily="34" charset="-128"/>
              </a:rPr>
              <a:t>Proposed goal for Foothill</a:t>
            </a:r>
            <a:r>
              <a:rPr lang="en-US" altLang="en-US" sz="3200" u="sng" dirty="0" smtClean="0">
                <a:ea typeface="MS PGothic" panose="020B0600070205080204" pitchFamily="34" charset="-128"/>
              </a:rPr>
              <a:t>:</a:t>
            </a:r>
            <a:r>
              <a:rPr lang="en-US" altLang="en-US" sz="3200" dirty="0" smtClean="0">
                <a:ea typeface="MS PGothic" panose="020B0600070205080204" pitchFamily="34" charset="-128"/>
              </a:rPr>
              <a:t> Decrease </a:t>
            </a:r>
            <a:r>
              <a:rPr lang="en-US" altLang="en-US" sz="3200" dirty="0" err="1" smtClean="0">
                <a:ea typeface="MS PGothic" panose="020B0600070205080204" pitchFamily="34" charset="-128"/>
              </a:rPr>
              <a:t>avg</a:t>
            </a:r>
            <a:r>
              <a:rPr lang="en-US" altLang="en-US" sz="3200" dirty="0" smtClean="0">
                <a:ea typeface="MS PGothic" panose="020B0600070205080204" pitchFamily="34" charset="-128"/>
              </a:rPr>
              <a:t> number of units accumulated by </a:t>
            </a:r>
            <a:r>
              <a:rPr lang="en-US" altLang="en-US" sz="3200" dirty="0" smtClean="0">
                <a:solidFill>
                  <a:schemeClr val="accent2"/>
                </a:solidFill>
                <a:ea typeface="MS PGothic" panose="020B0600070205080204" pitchFamily="34" charset="-128"/>
              </a:rPr>
              <a:t>10%</a:t>
            </a:r>
          </a:p>
        </p:txBody>
      </p:sp>
      <p:sp>
        <p:nvSpPr>
          <p:cNvPr id="55300" name="Rectangle 4"/>
          <p:cNvSpPr>
            <a:spLocks noChangeArrowheads="1"/>
          </p:cNvSpPr>
          <p:nvPr/>
        </p:nvSpPr>
        <p:spPr bwMode="auto">
          <a:xfrm>
            <a:off x="457200" y="6205538"/>
            <a:ext cx="684212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ea typeface="MS PGothic" panose="020B0600070205080204" pitchFamily="34" charset="-128"/>
              </a:defRPr>
            </a:lvl1pPr>
            <a:lvl2pPr marL="742950" indent="-285750">
              <a:defRPr>
                <a:solidFill>
                  <a:schemeClr val="tx1"/>
                </a:solidFill>
                <a:latin typeface="Century Gothic" panose="020B0502020202020204" pitchFamily="34" charset="0"/>
                <a:ea typeface="MS PGothic" panose="020B0600070205080204" pitchFamily="34" charset="-128"/>
              </a:defRPr>
            </a:lvl2pPr>
            <a:lvl3pPr marL="1143000" indent="-228600">
              <a:defRPr>
                <a:solidFill>
                  <a:schemeClr val="tx1"/>
                </a:solidFill>
                <a:latin typeface="Century Gothic" panose="020B0502020202020204" pitchFamily="34" charset="0"/>
                <a:ea typeface="MS PGothic" panose="020B0600070205080204" pitchFamily="34" charset="-128"/>
              </a:defRPr>
            </a:lvl3pPr>
            <a:lvl4pPr marL="1600200" indent="-228600">
              <a:defRPr>
                <a:solidFill>
                  <a:schemeClr val="tx1"/>
                </a:solidFill>
                <a:latin typeface="Century Gothic" panose="020B0502020202020204" pitchFamily="34" charset="0"/>
                <a:ea typeface="MS PGothic" panose="020B0600070205080204" pitchFamily="34" charset="-128"/>
              </a:defRPr>
            </a:lvl4pPr>
            <a:lvl5pPr marL="2057400" indent="-228600">
              <a:defRPr>
                <a:solidFill>
                  <a:schemeClr val="tx1"/>
                </a:solidFill>
                <a:latin typeface="Century Gothic" panose="020B050202020202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9pPr>
          </a:lstStyle>
          <a:p>
            <a:pPr eaLnBrk="1" hangingPunct="1"/>
            <a:r>
              <a:rPr lang="en-US" altLang="en-US" sz="1100"/>
              <a:t>Note: CCCCO indicates a decrease from approximately 90 to 79 total units; quarter unit conversation would be 135 to 118.5, reflecting a 12% decrease</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p:cNvSpPr>
            <a:spLocks noGrp="1"/>
          </p:cNvSpPr>
          <p:nvPr>
            <p:ph type="title"/>
          </p:nvPr>
        </p:nvSpPr>
        <p:spPr bwMode="auto">
          <a:xfrm>
            <a:off x="457200" y="311150"/>
            <a:ext cx="8382000" cy="13890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pPr eaLnBrk="1" hangingPunct="1"/>
            <a:r>
              <a:rPr lang="en-US" altLang="en-US" sz="3600" smtClean="0">
                <a:ea typeface="MS PGothic" panose="020B0600070205080204" pitchFamily="34" charset="-128"/>
              </a:rPr>
              <a:t>VfS Goal 3A: Decrease Units Accumulated by Associate Degree Earners </a:t>
            </a:r>
            <a:r>
              <a:rPr lang="en-US" altLang="en-US" sz="3600" smtClean="0">
                <a:solidFill>
                  <a:schemeClr val="accent2"/>
                </a:solidFill>
                <a:ea typeface="MS PGothic" panose="020B0600070205080204" pitchFamily="34" charset="-128"/>
              </a:rPr>
              <a:t>by 10%</a:t>
            </a:r>
          </a:p>
        </p:txBody>
      </p:sp>
      <p:graphicFrame>
        <p:nvGraphicFramePr>
          <p:cNvPr id="4" name="Table 3"/>
          <p:cNvGraphicFramePr>
            <a:graphicFrameLocks noGrp="1"/>
          </p:cNvGraphicFramePr>
          <p:nvPr/>
        </p:nvGraphicFramePr>
        <p:xfrm>
          <a:off x="333375" y="3754438"/>
          <a:ext cx="8477252" cy="1306512"/>
        </p:xfrm>
        <a:graphic>
          <a:graphicData uri="http://schemas.openxmlformats.org/drawingml/2006/table">
            <a:tbl>
              <a:tblPr firstRow="1" bandRow="1">
                <a:tableStyleId>{5C22544A-7EE6-4342-B048-85BDC9FD1C3A}</a:tableStyleId>
              </a:tblPr>
              <a:tblGrid>
                <a:gridCol w="1211036">
                  <a:extLst>
                    <a:ext uri="{9D8B030D-6E8A-4147-A177-3AD203B41FA5}">
                      <a16:colId xmlns="" xmlns:a16="http://schemas.microsoft.com/office/drawing/2014/main" val="20000"/>
                    </a:ext>
                  </a:extLst>
                </a:gridCol>
                <a:gridCol w="1211036">
                  <a:extLst>
                    <a:ext uri="{9D8B030D-6E8A-4147-A177-3AD203B41FA5}">
                      <a16:colId xmlns="" xmlns:a16="http://schemas.microsoft.com/office/drawing/2014/main" val="20001"/>
                    </a:ext>
                  </a:extLst>
                </a:gridCol>
                <a:gridCol w="1211036">
                  <a:extLst>
                    <a:ext uri="{9D8B030D-6E8A-4147-A177-3AD203B41FA5}">
                      <a16:colId xmlns="" xmlns:a16="http://schemas.microsoft.com/office/drawing/2014/main" val="20002"/>
                    </a:ext>
                  </a:extLst>
                </a:gridCol>
                <a:gridCol w="1211036">
                  <a:extLst>
                    <a:ext uri="{9D8B030D-6E8A-4147-A177-3AD203B41FA5}">
                      <a16:colId xmlns="" xmlns:a16="http://schemas.microsoft.com/office/drawing/2014/main" val="20003"/>
                    </a:ext>
                  </a:extLst>
                </a:gridCol>
                <a:gridCol w="1211036">
                  <a:extLst>
                    <a:ext uri="{9D8B030D-6E8A-4147-A177-3AD203B41FA5}">
                      <a16:colId xmlns="" xmlns:a16="http://schemas.microsoft.com/office/drawing/2014/main" val="20004"/>
                    </a:ext>
                  </a:extLst>
                </a:gridCol>
                <a:gridCol w="1211036">
                  <a:extLst>
                    <a:ext uri="{9D8B030D-6E8A-4147-A177-3AD203B41FA5}">
                      <a16:colId xmlns="" xmlns:a16="http://schemas.microsoft.com/office/drawing/2014/main" val="20005"/>
                    </a:ext>
                  </a:extLst>
                </a:gridCol>
                <a:gridCol w="1211036">
                  <a:extLst>
                    <a:ext uri="{9D8B030D-6E8A-4147-A177-3AD203B41FA5}">
                      <a16:colId xmlns="" xmlns:a16="http://schemas.microsoft.com/office/drawing/2014/main" val="20006"/>
                    </a:ext>
                  </a:extLst>
                </a:gridCol>
              </a:tblGrid>
              <a:tr h="775741">
                <a:tc>
                  <a:txBody>
                    <a:bodyPr/>
                    <a:lstStyle/>
                    <a:p>
                      <a:pPr algn="ctr"/>
                      <a:r>
                        <a:rPr lang="en-US" sz="1600" dirty="0"/>
                        <a:t>2016-17</a:t>
                      </a:r>
                      <a:br>
                        <a:rPr lang="en-US" sz="1600" dirty="0"/>
                      </a:br>
                      <a:r>
                        <a:rPr lang="en-US" sz="1600" dirty="0"/>
                        <a:t>Baseline</a:t>
                      </a:r>
                    </a:p>
                  </a:txBody>
                  <a:tcPr marL="91429" marR="91429" marT="45680" marB="45680" anchor="ctr"/>
                </a:tc>
                <a:tc>
                  <a:txBody>
                    <a:bodyPr/>
                    <a:lstStyle/>
                    <a:p>
                      <a:pPr algn="ctr"/>
                      <a:r>
                        <a:rPr lang="en-US" sz="1600" dirty="0"/>
                        <a:t>2017-18</a:t>
                      </a:r>
                    </a:p>
                  </a:txBody>
                  <a:tcPr marL="91429" marR="91429" marT="45680" marB="45680" anchor="ctr"/>
                </a:tc>
                <a:tc>
                  <a:txBody>
                    <a:bodyPr/>
                    <a:lstStyle/>
                    <a:p>
                      <a:pPr algn="ctr"/>
                      <a:r>
                        <a:rPr lang="en-US" sz="1600" dirty="0"/>
                        <a:t>2018-19</a:t>
                      </a:r>
                    </a:p>
                  </a:txBody>
                  <a:tcPr marL="91429" marR="91429" marT="45680" marB="45680" anchor="ctr">
                    <a:solidFill>
                      <a:schemeClr val="accent1">
                        <a:lumMod val="40000"/>
                        <a:lumOff val="60000"/>
                      </a:schemeClr>
                    </a:solidFill>
                  </a:tcPr>
                </a:tc>
                <a:tc>
                  <a:txBody>
                    <a:bodyPr/>
                    <a:lstStyle/>
                    <a:p>
                      <a:pPr algn="ctr"/>
                      <a:r>
                        <a:rPr lang="en-US" sz="1600" dirty="0"/>
                        <a:t>2019-20</a:t>
                      </a:r>
                    </a:p>
                  </a:txBody>
                  <a:tcPr marL="91429" marR="91429" marT="45680" marB="45680" anchor="ctr">
                    <a:solidFill>
                      <a:schemeClr val="accent1">
                        <a:lumMod val="40000"/>
                        <a:lumOff val="60000"/>
                      </a:schemeClr>
                    </a:solidFill>
                  </a:tcPr>
                </a:tc>
                <a:tc>
                  <a:txBody>
                    <a:bodyPr/>
                    <a:lstStyle/>
                    <a:p>
                      <a:pPr algn="ctr"/>
                      <a:r>
                        <a:rPr lang="en-US" sz="1600" dirty="0"/>
                        <a:t>2020-21</a:t>
                      </a:r>
                    </a:p>
                  </a:txBody>
                  <a:tcPr marL="91429" marR="91429" marT="45680" marB="45680" anchor="ctr">
                    <a:solidFill>
                      <a:schemeClr val="accent1">
                        <a:lumMod val="40000"/>
                        <a:lumOff val="60000"/>
                      </a:schemeClr>
                    </a:solidFill>
                  </a:tcPr>
                </a:tc>
                <a:tc>
                  <a:txBody>
                    <a:bodyPr/>
                    <a:lstStyle/>
                    <a:p>
                      <a:pPr algn="ctr"/>
                      <a:r>
                        <a:rPr lang="en-US" sz="1600" dirty="0"/>
                        <a:t>2021-22</a:t>
                      </a:r>
                      <a:br>
                        <a:rPr lang="en-US" sz="1600" dirty="0"/>
                      </a:br>
                      <a:r>
                        <a:rPr lang="en-US" sz="1600" dirty="0"/>
                        <a:t>Goal</a:t>
                      </a:r>
                    </a:p>
                  </a:txBody>
                  <a:tcPr marL="91429" marR="91429" marT="45680" marB="45680" anchor="ctr"/>
                </a:tc>
                <a:tc>
                  <a:txBody>
                    <a:bodyPr/>
                    <a:lstStyle/>
                    <a:p>
                      <a:pPr algn="ctr"/>
                      <a:r>
                        <a:rPr lang="en-US" sz="1300" dirty="0"/>
                        <a:t>% Decrease</a:t>
                      </a:r>
                      <a:br>
                        <a:rPr lang="en-US" sz="1300" dirty="0"/>
                      </a:br>
                      <a:r>
                        <a:rPr lang="en-US" sz="1300" dirty="0"/>
                        <a:t>Proposed</a:t>
                      </a:r>
                    </a:p>
                  </a:txBody>
                  <a:tcPr marL="91429" marR="91429" marT="45680" marB="45680" anchor="ctr"/>
                </a:tc>
                <a:extLst>
                  <a:ext uri="{0D108BD9-81ED-4DB2-BD59-A6C34878D82A}">
                    <a16:rowId xmlns="" xmlns:a16="http://schemas.microsoft.com/office/drawing/2014/main" val="10000"/>
                  </a:ext>
                </a:extLst>
              </a:tr>
              <a:tr h="530771">
                <a:tc>
                  <a:txBody>
                    <a:bodyPr/>
                    <a:lstStyle/>
                    <a:p>
                      <a:pPr algn="ctr"/>
                      <a:r>
                        <a:rPr lang="en-US" sz="2000" b="1" dirty="0"/>
                        <a:t>142.23</a:t>
                      </a:r>
                    </a:p>
                  </a:txBody>
                  <a:tcPr marL="91429" marR="91429" marT="45680" marB="45680" anchor="ctr"/>
                </a:tc>
                <a:tc>
                  <a:txBody>
                    <a:bodyPr/>
                    <a:lstStyle/>
                    <a:p>
                      <a:pPr algn="ctr"/>
                      <a:r>
                        <a:rPr lang="en-US" sz="1600" dirty="0"/>
                        <a:t>136.48</a:t>
                      </a:r>
                    </a:p>
                  </a:txBody>
                  <a:tcPr marL="91429" marR="91429" marT="45680" marB="45680" anchor="ctr"/>
                </a:tc>
                <a:tc>
                  <a:txBody>
                    <a:bodyPr/>
                    <a:lstStyle/>
                    <a:p>
                      <a:pPr algn="ctr"/>
                      <a:r>
                        <a:rPr lang="en-US" sz="1600" dirty="0"/>
                        <a:t>134.36</a:t>
                      </a:r>
                    </a:p>
                  </a:txBody>
                  <a:tcPr marL="91429" marR="91429" marT="45680" marB="45680" anchor="ctr">
                    <a:solidFill>
                      <a:schemeClr val="accent1">
                        <a:lumMod val="20000"/>
                        <a:lumOff val="80000"/>
                      </a:schemeClr>
                    </a:solidFill>
                  </a:tcPr>
                </a:tc>
                <a:tc>
                  <a:txBody>
                    <a:bodyPr/>
                    <a:lstStyle/>
                    <a:p>
                      <a:pPr algn="ctr"/>
                      <a:r>
                        <a:rPr lang="en-US" sz="1600" dirty="0"/>
                        <a:t>132.24</a:t>
                      </a:r>
                    </a:p>
                  </a:txBody>
                  <a:tcPr marL="91429" marR="91429" marT="45680" marB="45680" anchor="ctr">
                    <a:solidFill>
                      <a:schemeClr val="accent1">
                        <a:lumMod val="20000"/>
                        <a:lumOff val="80000"/>
                      </a:schemeClr>
                    </a:solidFill>
                  </a:tcPr>
                </a:tc>
                <a:tc>
                  <a:txBody>
                    <a:bodyPr/>
                    <a:lstStyle/>
                    <a:p>
                      <a:pPr algn="ctr"/>
                      <a:r>
                        <a:rPr lang="en-US" sz="1600" dirty="0"/>
                        <a:t>130.12</a:t>
                      </a:r>
                    </a:p>
                  </a:txBody>
                  <a:tcPr marL="91429" marR="91429" marT="45680" marB="45680" anchor="ctr">
                    <a:solidFill>
                      <a:schemeClr val="accent1">
                        <a:lumMod val="20000"/>
                        <a:lumOff val="80000"/>
                      </a:schemeClr>
                    </a:solidFill>
                  </a:tcPr>
                </a:tc>
                <a:tc>
                  <a:txBody>
                    <a:bodyPr/>
                    <a:lstStyle/>
                    <a:p>
                      <a:pPr algn="ctr"/>
                      <a:r>
                        <a:rPr lang="en-US" sz="2000" b="1" dirty="0"/>
                        <a:t>128.01</a:t>
                      </a:r>
                    </a:p>
                  </a:txBody>
                  <a:tcPr marL="91429" marR="91429" marT="45680" marB="45680" anchor="ctr"/>
                </a:tc>
                <a:tc>
                  <a:txBody>
                    <a:bodyPr/>
                    <a:lstStyle/>
                    <a:p>
                      <a:pPr algn="ctr"/>
                      <a:r>
                        <a:rPr lang="en-US" sz="2000" b="1" dirty="0"/>
                        <a:t>10%</a:t>
                      </a:r>
                    </a:p>
                  </a:txBody>
                  <a:tcPr marL="91429" marR="91429" marT="45680" marB="45680" anchor="ctr"/>
                </a:tc>
                <a:extLst>
                  <a:ext uri="{0D108BD9-81ED-4DB2-BD59-A6C34878D82A}">
                    <a16:rowId xmlns="" xmlns:a16="http://schemas.microsoft.com/office/drawing/2014/main" val="10001"/>
                  </a:ext>
                </a:extLst>
              </a:tr>
            </a:tbl>
          </a:graphicData>
        </a:graphic>
      </p:graphicFrame>
      <p:sp>
        <p:nvSpPr>
          <p:cNvPr id="57373" name="Content Placeholder 2"/>
          <p:cNvSpPr txBox="1">
            <a:spLocks/>
          </p:cNvSpPr>
          <p:nvPr/>
        </p:nvSpPr>
        <p:spPr bwMode="auto">
          <a:xfrm>
            <a:off x="271463" y="5478463"/>
            <a:ext cx="7007225" cy="974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257175" indent="-257175" defTabSz="342900">
              <a:defRPr>
                <a:solidFill>
                  <a:schemeClr val="tx1"/>
                </a:solidFill>
                <a:latin typeface="Century Gothic" panose="020B0502020202020204" pitchFamily="34" charset="0"/>
                <a:ea typeface="MS PGothic" panose="020B0600070205080204" pitchFamily="34" charset="-128"/>
              </a:defRPr>
            </a:lvl1pPr>
            <a:lvl2pPr marL="742950" indent="-285750" defTabSz="342900">
              <a:defRPr>
                <a:solidFill>
                  <a:schemeClr val="tx1"/>
                </a:solidFill>
                <a:latin typeface="Century Gothic" panose="020B0502020202020204" pitchFamily="34" charset="0"/>
                <a:ea typeface="MS PGothic" panose="020B0600070205080204" pitchFamily="34" charset="-128"/>
              </a:defRPr>
            </a:lvl2pPr>
            <a:lvl3pPr marL="1143000" indent="-228600" defTabSz="342900">
              <a:defRPr>
                <a:solidFill>
                  <a:schemeClr val="tx1"/>
                </a:solidFill>
                <a:latin typeface="Century Gothic" panose="020B0502020202020204" pitchFamily="34" charset="0"/>
                <a:ea typeface="MS PGothic" panose="020B0600070205080204" pitchFamily="34" charset="-128"/>
              </a:defRPr>
            </a:lvl3pPr>
            <a:lvl4pPr marL="1600200" indent="-228600" defTabSz="342900">
              <a:defRPr>
                <a:solidFill>
                  <a:schemeClr val="tx1"/>
                </a:solidFill>
                <a:latin typeface="Century Gothic" panose="020B0502020202020204" pitchFamily="34" charset="0"/>
                <a:ea typeface="MS PGothic" panose="020B0600070205080204" pitchFamily="34" charset="-128"/>
              </a:defRPr>
            </a:lvl4pPr>
            <a:lvl5pPr marL="2057400" indent="-228600" defTabSz="342900">
              <a:defRPr>
                <a:solidFill>
                  <a:schemeClr val="tx1"/>
                </a:solidFill>
                <a:latin typeface="Century Gothic" panose="020B0502020202020204" pitchFamily="34" charset="0"/>
                <a:ea typeface="MS PGothic" panose="020B0600070205080204" pitchFamily="34" charset="-128"/>
              </a:defRPr>
            </a:lvl5pPr>
            <a:lvl6pPr marL="2514600" indent="-228600" defTabSz="3429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6pPr>
            <a:lvl7pPr marL="2971800" indent="-228600" defTabSz="3429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7pPr>
            <a:lvl8pPr marL="3429000" indent="-228600" defTabSz="3429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8pPr>
            <a:lvl9pPr marL="3886200" indent="-228600" defTabSz="3429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9pPr>
          </a:lstStyle>
          <a:p>
            <a:pPr eaLnBrk="1" hangingPunct="1">
              <a:spcBef>
                <a:spcPct val="20000"/>
              </a:spcBef>
              <a:spcAft>
                <a:spcPts val="450"/>
              </a:spcAft>
              <a:buClr>
                <a:schemeClr val="accent2"/>
              </a:buClr>
              <a:buSzPct val="100000"/>
              <a:buFont typeface="Arial" panose="020B0604020202020204" pitchFamily="34" charset="0"/>
              <a:buChar char="•"/>
            </a:pPr>
            <a:r>
              <a:rPr lang="en-US" altLang="en-US" sz="2800"/>
              <a:t>Context: From 2016-17 to 2017-18 Foothill was </a:t>
            </a:r>
            <a:r>
              <a:rPr lang="en-US" altLang="en-US" sz="2800">
                <a:solidFill>
                  <a:schemeClr val="accent2"/>
                </a:solidFill>
              </a:rPr>
              <a:t>-4%</a:t>
            </a:r>
          </a:p>
        </p:txBody>
      </p:sp>
      <p:sp>
        <p:nvSpPr>
          <p:cNvPr id="10" name="Rectangular Callout 9">
            <a:extLst/>
          </p:cNvPr>
          <p:cNvSpPr/>
          <p:nvPr/>
        </p:nvSpPr>
        <p:spPr>
          <a:xfrm>
            <a:off x="4619625" y="2120900"/>
            <a:ext cx="3906838" cy="1308100"/>
          </a:xfrm>
          <a:prstGeom prst="wedgeRectCallout">
            <a:avLst>
              <a:gd name="adj1" fmla="val 36052"/>
              <a:gd name="adj2" fmla="val 82084"/>
            </a:avLst>
          </a:prstGeom>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Century Gothic" panose="020B0502020202020204" pitchFamily="34" charset="0"/>
                <a:ea typeface="MS PGothic" panose="020B0600070205080204" pitchFamily="34" charset="-128"/>
              </a:defRPr>
            </a:lvl1pPr>
            <a:lvl2pPr marL="742950" indent="-285750" eaLnBrk="0" hangingPunct="0">
              <a:defRPr sz="2400">
                <a:solidFill>
                  <a:schemeClr val="tx1"/>
                </a:solidFill>
                <a:latin typeface="Century Gothic" panose="020B0502020202020204" pitchFamily="34" charset="0"/>
                <a:ea typeface="MS PGothic" panose="020B0600070205080204" pitchFamily="34" charset="-128"/>
              </a:defRPr>
            </a:lvl2pPr>
            <a:lvl3pPr marL="1143000" indent="-228600" eaLnBrk="0" hangingPunct="0">
              <a:defRPr sz="2400">
                <a:solidFill>
                  <a:schemeClr val="tx1"/>
                </a:solidFill>
                <a:latin typeface="Century Gothic" panose="020B0502020202020204" pitchFamily="34" charset="0"/>
                <a:ea typeface="MS PGothic" panose="020B0600070205080204" pitchFamily="34" charset="-128"/>
              </a:defRPr>
            </a:lvl3pPr>
            <a:lvl4pPr marL="1600200" indent="-228600" eaLnBrk="0" hangingPunct="0">
              <a:defRPr sz="2400">
                <a:solidFill>
                  <a:schemeClr val="tx1"/>
                </a:solidFill>
                <a:latin typeface="Century Gothic" panose="020B0502020202020204" pitchFamily="34" charset="0"/>
                <a:ea typeface="MS PGothic" panose="020B0600070205080204" pitchFamily="34" charset="-128"/>
              </a:defRPr>
            </a:lvl4pPr>
            <a:lvl5pPr marL="2057400" indent="-228600" eaLnBrk="0" hangingPunct="0">
              <a:defRPr sz="2400">
                <a:solidFill>
                  <a:schemeClr val="tx1"/>
                </a:solidFill>
                <a:latin typeface="Century Gothic" panose="020B0502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entury Gothic" panose="020B0502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entury Gothic" panose="020B0502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entury Gothic" panose="020B0502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entury Gothic" panose="020B0502020202020204" pitchFamily="34" charset="0"/>
                <a:ea typeface="MS PGothic" panose="020B0600070205080204" pitchFamily="34" charset="-128"/>
              </a:defRPr>
            </a:lvl9pPr>
          </a:lstStyle>
          <a:p>
            <a:pPr algn="ctr" eaLnBrk="1" hangingPunct="1">
              <a:defRPr/>
            </a:pPr>
            <a:r>
              <a:rPr lang="en-US" altLang="en-US" smtClean="0">
                <a:solidFill>
                  <a:srgbClr val="FFFFFF"/>
                </a:solidFill>
              </a:rPr>
              <a:t>We’d need to lower accumulation by </a:t>
            </a:r>
            <a:r>
              <a:rPr lang="en-US" altLang="en-US" b="1" smtClean="0">
                <a:solidFill>
                  <a:schemeClr val="accent2"/>
                </a:solidFill>
              </a:rPr>
              <a:t>~2.12 units</a:t>
            </a:r>
            <a:r>
              <a:rPr lang="en-US" altLang="en-US" b="1" smtClean="0">
                <a:solidFill>
                  <a:srgbClr val="FFFFFF"/>
                </a:solidFill>
              </a:rPr>
              <a:t> </a:t>
            </a:r>
            <a:r>
              <a:rPr lang="en-US" altLang="en-US" smtClean="0"/>
              <a:t>annually</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1"/>
          <p:cNvSpPr>
            <a:spLocks noGrp="1"/>
          </p:cNvSpPr>
          <p:nvPr>
            <p:ph type="title"/>
          </p:nvPr>
        </p:nvSpPr>
        <p:spPr bwMode="auto">
          <a:xfrm>
            <a:off x="457200" y="447675"/>
            <a:ext cx="8101013" cy="9699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pPr eaLnBrk="1" hangingPunct="1"/>
            <a:r>
              <a:rPr lang="en-US" altLang="en-US" sz="3600" smtClean="0">
                <a:ea typeface="MS PGothic" panose="020B0600070205080204" pitchFamily="34" charset="-128"/>
              </a:rPr>
              <a:t>VfS Goal 4: Workforce Indicators</a:t>
            </a:r>
          </a:p>
        </p:txBody>
      </p:sp>
      <p:sp>
        <p:nvSpPr>
          <p:cNvPr id="61443" name="Content Placeholder 2"/>
          <p:cNvSpPr>
            <a:spLocks noGrp="1"/>
          </p:cNvSpPr>
          <p:nvPr>
            <p:ph idx="1"/>
          </p:nvPr>
        </p:nvSpPr>
        <p:spPr bwMode="auto">
          <a:xfrm>
            <a:off x="449263" y="2111375"/>
            <a:ext cx="8245475" cy="41544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normAutofit lnSpcReduction="10000"/>
          </a:bodyPr>
          <a:lstStyle/>
          <a:p>
            <a:pPr eaLnBrk="1" hangingPunct="1">
              <a:lnSpc>
                <a:spcPct val="130000"/>
              </a:lnSpc>
              <a:spcBef>
                <a:spcPct val="0"/>
              </a:spcBef>
              <a:spcAft>
                <a:spcPts val="1200"/>
              </a:spcAft>
              <a:buSzTx/>
              <a:buFont typeface="Arial" panose="020B0604020202020204" pitchFamily="34" charset="0"/>
              <a:buChar char="•"/>
            </a:pPr>
            <a:r>
              <a:rPr lang="en-US" altLang="en-US" sz="2400" b="1" u="sng" dirty="0" smtClean="0">
                <a:ea typeface="MS PGothic" panose="020B0600070205080204" pitchFamily="34" charset="-128"/>
              </a:rPr>
              <a:t>System</a:t>
            </a:r>
            <a:r>
              <a:rPr lang="en-US" altLang="en-US" sz="2400" u="sng" dirty="0" smtClean="0">
                <a:ea typeface="MS PGothic" panose="020B0600070205080204" pitchFamily="34" charset="-128"/>
              </a:rPr>
              <a:t> </a:t>
            </a:r>
            <a:r>
              <a:rPr lang="en-US" altLang="en-US" sz="2400" b="1" u="sng" dirty="0" smtClean="0">
                <a:ea typeface="MS PGothic" panose="020B0600070205080204" pitchFamily="34" charset="-128"/>
              </a:rPr>
              <a:t>goal:</a:t>
            </a:r>
            <a:r>
              <a:rPr lang="en-US" altLang="en-US" sz="2400" dirty="0" smtClean="0">
                <a:ea typeface="MS PGothic" panose="020B0600070205080204" pitchFamily="34" charset="-128"/>
              </a:rPr>
              <a:t> Increase percent of exiting CTE students who report being employed in their field of study from 69% to 76% </a:t>
            </a:r>
            <a:r>
              <a:rPr lang="en-US" altLang="en-US" sz="2400" dirty="0" smtClean="0">
                <a:solidFill>
                  <a:schemeClr val="accent2"/>
                </a:solidFill>
                <a:ea typeface="MS PGothic" panose="020B0600070205080204" pitchFamily="34" charset="-128"/>
              </a:rPr>
              <a:t>(+9%)</a:t>
            </a:r>
          </a:p>
          <a:p>
            <a:pPr eaLnBrk="1" hangingPunct="1">
              <a:lnSpc>
                <a:spcPct val="130000"/>
              </a:lnSpc>
              <a:spcBef>
                <a:spcPct val="0"/>
              </a:spcBef>
              <a:spcAft>
                <a:spcPts val="1200"/>
              </a:spcAft>
              <a:buSzTx/>
              <a:buFont typeface="Arial" panose="020B0604020202020204" pitchFamily="34" charset="0"/>
              <a:buChar char="•"/>
            </a:pPr>
            <a:r>
              <a:rPr lang="en-US" altLang="en-US" sz="2400" b="1" u="sng" dirty="0">
                <a:ea typeface="MS PGothic" panose="020B0600070205080204" pitchFamily="34" charset="-128"/>
              </a:rPr>
              <a:t>Proposed goal 4A for </a:t>
            </a:r>
            <a:r>
              <a:rPr lang="en-US" altLang="en-US" sz="2400" b="1" u="sng" dirty="0" smtClean="0">
                <a:ea typeface="MS PGothic" panose="020B0600070205080204" pitchFamily="34" charset="-128"/>
              </a:rPr>
              <a:t>Foothill:</a:t>
            </a:r>
            <a:r>
              <a:rPr lang="en-US" altLang="en-US" sz="2400" dirty="0" smtClean="0">
                <a:ea typeface="MS PGothic" panose="020B0600070205080204" pitchFamily="34" charset="-128"/>
              </a:rPr>
              <a:t> </a:t>
            </a:r>
            <a:r>
              <a:rPr lang="en-US" altLang="en-US" sz="2400" dirty="0">
                <a:ea typeface="MS PGothic" panose="020B0600070205080204" pitchFamily="34" charset="-128"/>
              </a:rPr>
              <a:t>Increase </a:t>
            </a:r>
            <a:r>
              <a:rPr lang="en-US" altLang="en-US" sz="2400" dirty="0">
                <a:solidFill>
                  <a:schemeClr val="accent2"/>
                </a:solidFill>
                <a:ea typeface="MS PGothic" panose="020B0600070205080204" pitchFamily="34" charset="-128"/>
              </a:rPr>
              <a:t>by 9%</a:t>
            </a:r>
            <a:r>
              <a:rPr lang="en-US" altLang="en-US" sz="2400" dirty="0">
                <a:ea typeface="MS PGothic" panose="020B0600070205080204" pitchFamily="34" charset="-128"/>
              </a:rPr>
              <a:t> the median annual earnings of </a:t>
            </a:r>
            <a:r>
              <a:rPr lang="en-US" altLang="en-US" sz="2400" dirty="0" smtClean="0">
                <a:ea typeface="MS PGothic" panose="020B0600070205080204" pitchFamily="34" charset="-128"/>
              </a:rPr>
              <a:t>exiting </a:t>
            </a:r>
            <a:r>
              <a:rPr lang="en-US" altLang="en-US" sz="2400" dirty="0">
                <a:ea typeface="MS PGothic" panose="020B0600070205080204" pitchFamily="34" charset="-128"/>
              </a:rPr>
              <a:t>FH students;</a:t>
            </a:r>
          </a:p>
          <a:p>
            <a:pPr eaLnBrk="1" hangingPunct="1">
              <a:lnSpc>
                <a:spcPct val="110000"/>
              </a:lnSpc>
              <a:spcBef>
                <a:spcPct val="0"/>
              </a:spcBef>
              <a:spcAft>
                <a:spcPts val="1200"/>
              </a:spcAft>
              <a:buSzTx/>
              <a:buFont typeface="Arial" panose="020B0604020202020204" pitchFamily="34" charset="0"/>
              <a:buChar char="•"/>
            </a:pPr>
            <a:r>
              <a:rPr lang="en-US" altLang="en-US" sz="2400" b="1" u="sng" dirty="0">
                <a:ea typeface="MS PGothic" panose="020B0600070205080204" pitchFamily="34" charset="-128"/>
              </a:rPr>
              <a:t>Proposed goal 4B for Foothill:</a:t>
            </a:r>
            <a:r>
              <a:rPr lang="en-US" altLang="en-US" sz="2400" b="1" dirty="0">
                <a:ea typeface="MS PGothic" panose="020B0600070205080204" pitchFamily="34" charset="-128"/>
              </a:rPr>
              <a:t> </a:t>
            </a:r>
            <a:r>
              <a:rPr lang="en-US" altLang="en-US" sz="2400" dirty="0">
                <a:ea typeface="MS PGothic" panose="020B0600070205080204" pitchFamily="34" charset="-128"/>
              </a:rPr>
              <a:t>Increase </a:t>
            </a:r>
            <a:r>
              <a:rPr lang="en-US" altLang="en-US" sz="2400" dirty="0">
                <a:solidFill>
                  <a:schemeClr val="accent2"/>
                </a:solidFill>
                <a:ea typeface="MS PGothic" panose="020B0600070205080204" pitchFamily="34" charset="-128"/>
              </a:rPr>
              <a:t>by 5% </a:t>
            </a:r>
            <a:r>
              <a:rPr lang="en-US" altLang="en-US" sz="2400" dirty="0">
                <a:ea typeface="MS PGothic" panose="020B0600070205080204" pitchFamily="34" charset="-128"/>
              </a:rPr>
              <a:t>exiting students who attain a living wage;</a:t>
            </a:r>
          </a:p>
          <a:p>
            <a:pPr eaLnBrk="1" hangingPunct="1">
              <a:lnSpc>
                <a:spcPct val="110000"/>
              </a:lnSpc>
              <a:spcBef>
                <a:spcPct val="0"/>
              </a:spcBef>
              <a:spcAft>
                <a:spcPts val="1200"/>
              </a:spcAft>
              <a:buSzTx/>
              <a:buFont typeface="Arial" panose="020B0604020202020204" pitchFamily="34" charset="0"/>
              <a:buChar char="•"/>
            </a:pPr>
            <a:r>
              <a:rPr lang="en-US" altLang="en-US" sz="2400" b="1" u="sng" dirty="0">
                <a:ea typeface="MS PGothic" panose="020B0600070205080204" pitchFamily="34" charset="-128"/>
              </a:rPr>
              <a:t>Proposed goal 4C for Foothill:</a:t>
            </a:r>
            <a:r>
              <a:rPr lang="en-US" altLang="en-US" sz="2400" b="1" dirty="0">
                <a:ea typeface="MS PGothic" panose="020B0600070205080204" pitchFamily="34" charset="-128"/>
              </a:rPr>
              <a:t> </a:t>
            </a:r>
            <a:r>
              <a:rPr lang="en-US" altLang="en-US" sz="2400" dirty="0">
                <a:ea typeface="MS PGothic" panose="020B0600070205080204" pitchFamily="34" charset="-128"/>
              </a:rPr>
              <a:t>Increase </a:t>
            </a:r>
            <a:r>
              <a:rPr lang="en-US" altLang="en-US" sz="2400" dirty="0">
                <a:solidFill>
                  <a:schemeClr val="accent2"/>
                </a:solidFill>
                <a:ea typeface="MS PGothic" panose="020B0600070205080204" pitchFamily="34" charset="-128"/>
              </a:rPr>
              <a:t>by 2% </a:t>
            </a:r>
            <a:r>
              <a:rPr lang="en-US" altLang="en-US" sz="2400" dirty="0">
                <a:ea typeface="MS PGothic" panose="020B0600070205080204" pitchFamily="34" charset="-128"/>
              </a:rPr>
              <a:t>exiting CTE students who get a job related to field of study</a:t>
            </a:r>
            <a:endParaRPr lang="en-US" altLang="en-US" sz="2400" dirty="0" smtClean="0">
              <a:solidFill>
                <a:schemeClr val="accent2"/>
              </a:solidFill>
              <a:ea typeface="MS PGothic" panose="020B0600070205080204" pitchFamily="34" charset="-12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bwMode="auto">
          <a:xfrm>
            <a:off x="457200" y="447675"/>
            <a:ext cx="7929563" cy="9699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pPr eaLnBrk="1" hangingPunct="1"/>
            <a:r>
              <a:rPr lang="en-US" altLang="en-US" smtClean="0">
                <a:ea typeface="MS PGothic" panose="020B0600070205080204" pitchFamily="34" charset="-128"/>
              </a:rPr>
              <a:t>System Context</a:t>
            </a:r>
          </a:p>
        </p:txBody>
      </p:sp>
      <p:sp>
        <p:nvSpPr>
          <p:cNvPr id="3" name="Content Placeholder 2"/>
          <p:cNvSpPr>
            <a:spLocks noGrp="1"/>
          </p:cNvSpPr>
          <p:nvPr>
            <p:ph idx="1"/>
          </p:nvPr>
        </p:nvSpPr>
        <p:spPr>
          <a:xfrm>
            <a:off x="457200" y="2633663"/>
            <a:ext cx="8245475" cy="3705225"/>
          </a:xfrm>
        </p:spPr>
        <p:txBody>
          <a:bodyPr>
            <a:normAutofit fontScale="92500" lnSpcReduction="20000"/>
          </a:bodyPr>
          <a:lstStyle/>
          <a:p>
            <a:pPr eaLnBrk="1" fontAlgn="auto" hangingPunct="1">
              <a:defRPr/>
            </a:pPr>
            <a:r>
              <a:rPr lang="en-US" dirty="0"/>
              <a:t>Board of Governors adopted VfS in September 2017</a:t>
            </a:r>
          </a:p>
          <a:p>
            <a:pPr eaLnBrk="1" fontAlgn="auto" hangingPunct="1">
              <a:defRPr/>
            </a:pPr>
            <a:r>
              <a:rPr lang="en-US" dirty="0"/>
              <a:t>Six goals </a:t>
            </a:r>
          </a:p>
          <a:p>
            <a:pPr eaLnBrk="1" fontAlgn="auto" hangingPunct="1">
              <a:defRPr/>
            </a:pPr>
            <a:r>
              <a:rPr lang="en-US" dirty="0"/>
              <a:t>Five-year timeline</a:t>
            </a:r>
          </a:p>
          <a:p>
            <a:pPr eaLnBrk="1" fontAlgn="auto" hangingPunct="1">
              <a:defRPr/>
            </a:pPr>
            <a:r>
              <a:rPr lang="en-US" dirty="0"/>
              <a:t>Language in the new funding formula calls on districts to adopt goals that are aligned with the Vision for Success</a:t>
            </a:r>
          </a:p>
          <a:p>
            <a:pPr eaLnBrk="1" fontAlgn="auto" hangingPunct="1">
              <a:defRPr/>
            </a:pPr>
            <a:endParaRPr lang="en-US" dirty="0"/>
          </a:p>
        </p:txBody>
      </p:sp>
      <p:sp>
        <p:nvSpPr>
          <p:cNvPr id="12292" name="TextBox 3"/>
          <p:cNvSpPr txBox="1">
            <a:spLocks noChangeArrowheads="1"/>
          </p:cNvSpPr>
          <p:nvPr/>
        </p:nvSpPr>
        <p:spPr bwMode="auto">
          <a:xfrm>
            <a:off x="457200" y="6338888"/>
            <a:ext cx="21685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entury Gothic" panose="020B0502020202020204" pitchFamily="34" charset="0"/>
                <a:ea typeface="MS PGothic" panose="020B0600070205080204" pitchFamily="34" charset="-128"/>
              </a:defRPr>
            </a:lvl1pPr>
            <a:lvl2pPr marL="742950" indent="-285750">
              <a:defRPr>
                <a:solidFill>
                  <a:schemeClr val="tx1"/>
                </a:solidFill>
                <a:latin typeface="Century Gothic" panose="020B0502020202020204" pitchFamily="34" charset="0"/>
                <a:ea typeface="MS PGothic" panose="020B0600070205080204" pitchFamily="34" charset="-128"/>
              </a:defRPr>
            </a:lvl2pPr>
            <a:lvl3pPr marL="1143000" indent="-228600">
              <a:defRPr>
                <a:solidFill>
                  <a:schemeClr val="tx1"/>
                </a:solidFill>
                <a:latin typeface="Century Gothic" panose="020B0502020202020204" pitchFamily="34" charset="0"/>
                <a:ea typeface="MS PGothic" panose="020B0600070205080204" pitchFamily="34" charset="-128"/>
              </a:defRPr>
            </a:lvl3pPr>
            <a:lvl4pPr marL="1600200" indent="-228600">
              <a:defRPr>
                <a:solidFill>
                  <a:schemeClr val="tx1"/>
                </a:solidFill>
                <a:latin typeface="Century Gothic" panose="020B0502020202020204" pitchFamily="34" charset="0"/>
                <a:ea typeface="MS PGothic" panose="020B0600070205080204" pitchFamily="34" charset="-128"/>
              </a:defRPr>
            </a:lvl4pPr>
            <a:lvl5pPr marL="2057400" indent="-228600">
              <a:defRPr>
                <a:solidFill>
                  <a:schemeClr val="tx1"/>
                </a:solidFill>
                <a:latin typeface="Century Gothic" panose="020B050202020202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9pPr>
          </a:lstStyle>
          <a:p>
            <a:pPr eaLnBrk="1" hangingPunct="1"/>
            <a:r>
              <a:rPr lang="en-US" altLang="en-US" sz="1400"/>
              <a:t>VfS = Vision for Success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p:cNvSpPr>
            <a:spLocks noGrp="1"/>
          </p:cNvSpPr>
          <p:nvPr>
            <p:ph type="title"/>
          </p:nvPr>
        </p:nvSpPr>
        <p:spPr bwMode="auto">
          <a:xfrm>
            <a:off x="457200" y="447675"/>
            <a:ext cx="7929563" cy="12525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pPr eaLnBrk="1" hangingPunct="1"/>
            <a:r>
              <a:rPr lang="en-US" altLang="en-US" sz="3600" dirty="0" err="1" smtClean="0">
                <a:ea typeface="MS PGothic" panose="020B0600070205080204" pitchFamily="34" charset="-128"/>
              </a:rPr>
              <a:t>VfS</a:t>
            </a:r>
            <a:r>
              <a:rPr lang="en-US" altLang="en-US" sz="3600" dirty="0" smtClean="0">
                <a:ea typeface="MS PGothic" panose="020B0600070205080204" pitchFamily="34" charset="-128"/>
              </a:rPr>
              <a:t> Goal 4A: Increase Annual Earnings of Exiting Students </a:t>
            </a:r>
            <a:r>
              <a:rPr lang="en-US" altLang="en-US" sz="3600" dirty="0" smtClean="0">
                <a:solidFill>
                  <a:schemeClr val="accent2"/>
                </a:solidFill>
                <a:ea typeface="MS PGothic" panose="020B0600070205080204" pitchFamily="34" charset="-128"/>
              </a:rPr>
              <a:t>by </a:t>
            </a:r>
            <a:r>
              <a:rPr lang="en-US" altLang="en-US" sz="3600" dirty="0">
                <a:solidFill>
                  <a:schemeClr val="accent2"/>
                </a:solidFill>
                <a:ea typeface="MS PGothic" panose="020B0600070205080204" pitchFamily="34" charset="-128"/>
              </a:rPr>
              <a:t>9</a:t>
            </a:r>
            <a:r>
              <a:rPr lang="en-US" altLang="en-US" sz="3600" dirty="0" smtClean="0">
                <a:solidFill>
                  <a:schemeClr val="accent2"/>
                </a:solidFill>
                <a:ea typeface="MS PGothic" panose="020B0600070205080204" pitchFamily="34" charset="-128"/>
              </a:rPr>
              <a:t>%</a:t>
            </a:r>
          </a:p>
        </p:txBody>
      </p:sp>
      <p:graphicFrame>
        <p:nvGraphicFramePr>
          <p:cNvPr id="4" name="Table 3"/>
          <p:cNvGraphicFramePr>
            <a:graphicFrameLocks noGrp="1"/>
          </p:cNvGraphicFramePr>
          <p:nvPr/>
        </p:nvGraphicFramePr>
        <p:xfrm>
          <a:off x="247650" y="3659188"/>
          <a:ext cx="8613775" cy="976312"/>
        </p:xfrm>
        <a:graphic>
          <a:graphicData uri="http://schemas.openxmlformats.org/drawingml/2006/table">
            <a:tbl>
              <a:tblPr/>
              <a:tblGrid>
                <a:gridCol w="1230313">
                  <a:extLst>
                    <a:ext uri="{9D8B030D-6E8A-4147-A177-3AD203B41FA5}">
                      <a16:colId xmlns="" xmlns:a16="http://schemas.microsoft.com/office/drawing/2014/main" val="4242270942"/>
                    </a:ext>
                  </a:extLst>
                </a:gridCol>
                <a:gridCol w="1230312">
                  <a:extLst>
                    <a:ext uri="{9D8B030D-6E8A-4147-A177-3AD203B41FA5}">
                      <a16:colId xmlns="" xmlns:a16="http://schemas.microsoft.com/office/drawing/2014/main" val="824406359"/>
                    </a:ext>
                  </a:extLst>
                </a:gridCol>
                <a:gridCol w="1230313">
                  <a:extLst>
                    <a:ext uri="{9D8B030D-6E8A-4147-A177-3AD203B41FA5}">
                      <a16:colId xmlns="" xmlns:a16="http://schemas.microsoft.com/office/drawing/2014/main" val="278490039"/>
                    </a:ext>
                  </a:extLst>
                </a:gridCol>
                <a:gridCol w="1231900">
                  <a:extLst>
                    <a:ext uri="{9D8B030D-6E8A-4147-A177-3AD203B41FA5}">
                      <a16:colId xmlns="" xmlns:a16="http://schemas.microsoft.com/office/drawing/2014/main" val="82986227"/>
                    </a:ext>
                  </a:extLst>
                </a:gridCol>
                <a:gridCol w="1230312">
                  <a:extLst>
                    <a:ext uri="{9D8B030D-6E8A-4147-A177-3AD203B41FA5}">
                      <a16:colId xmlns="" xmlns:a16="http://schemas.microsoft.com/office/drawing/2014/main" val="1111349171"/>
                    </a:ext>
                  </a:extLst>
                </a:gridCol>
                <a:gridCol w="1230313">
                  <a:extLst>
                    <a:ext uri="{9D8B030D-6E8A-4147-A177-3AD203B41FA5}">
                      <a16:colId xmlns="" xmlns:a16="http://schemas.microsoft.com/office/drawing/2014/main" val="1716412492"/>
                    </a:ext>
                  </a:extLst>
                </a:gridCol>
                <a:gridCol w="1230312">
                  <a:extLst>
                    <a:ext uri="{9D8B030D-6E8A-4147-A177-3AD203B41FA5}">
                      <a16:colId xmlns="" xmlns:a16="http://schemas.microsoft.com/office/drawing/2014/main" val="1743547289"/>
                    </a:ext>
                  </a:extLst>
                </a:gridCol>
              </a:tblGrid>
              <a:tr h="579850">
                <a:tc>
                  <a:txBody>
                    <a:bodyPr/>
                    <a:lstStyle>
                      <a:lvl1pPr defTabSz="342900" eaLnBrk="0" hangingPunct="0">
                        <a:spcBef>
                          <a:spcPct val="20000"/>
                        </a:spcBef>
                        <a:spcAft>
                          <a:spcPts val="450"/>
                        </a:spcAft>
                        <a:buClr>
                          <a:schemeClr val="accent1"/>
                        </a:buClr>
                        <a:buFont typeface="Wingdings 2" panose="05020102010507070707" pitchFamily="18" charset="2"/>
                        <a:defRPr sz="1100">
                          <a:solidFill>
                            <a:schemeClr val="tx1"/>
                          </a:solidFill>
                          <a:latin typeface="Century Gothic" panose="020B0502020202020204" pitchFamily="34" charset="0"/>
                          <a:ea typeface="MS PGothic" panose="020B0600070205080204" pitchFamily="34" charset="-128"/>
                        </a:defRPr>
                      </a:lvl1pPr>
                      <a:lvl2pPr marL="742950" indent="-285750" defTabSz="342900" eaLnBrk="0" hangingPunct="0">
                        <a:spcBef>
                          <a:spcPct val="20000"/>
                        </a:spcBef>
                        <a:spcAft>
                          <a:spcPts val="450"/>
                        </a:spcAft>
                        <a:buClr>
                          <a:schemeClr val="accent1"/>
                        </a:buClr>
                        <a:buFont typeface="Wingdings 2" panose="05020102010507070707" pitchFamily="18" charset="2"/>
                        <a:defRPr sz="1000">
                          <a:solidFill>
                            <a:schemeClr val="tx1"/>
                          </a:solidFill>
                          <a:latin typeface="Century Gothic" panose="020B0502020202020204" pitchFamily="34" charset="0"/>
                          <a:ea typeface="MS PGothic" panose="020B0600070205080204" pitchFamily="34" charset="-128"/>
                        </a:defRPr>
                      </a:lvl2pPr>
                      <a:lvl3pPr marL="1143000" indent="-228600" defTabSz="342900" eaLnBrk="0" hangingPunct="0">
                        <a:spcBef>
                          <a:spcPct val="20000"/>
                        </a:spcBef>
                        <a:spcAft>
                          <a:spcPts val="450"/>
                        </a:spcAft>
                        <a:buClr>
                          <a:schemeClr val="accent1"/>
                        </a:buClr>
                        <a:buFont typeface="Wingdings 2" panose="05020102010507070707" pitchFamily="18" charset="2"/>
                        <a:defRPr sz="900">
                          <a:solidFill>
                            <a:schemeClr val="tx1"/>
                          </a:solidFill>
                          <a:latin typeface="Century Gothic" panose="020B0502020202020204" pitchFamily="34" charset="0"/>
                          <a:ea typeface="MS PGothic" panose="020B0600070205080204" pitchFamily="34" charset="-128"/>
                        </a:defRPr>
                      </a:lvl3pPr>
                      <a:lvl4pPr marL="1600200" indent="-228600" defTabSz="342900" eaLnBrk="0"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4pPr>
                      <a:lvl5pPr marL="2057400" indent="-228600" defTabSz="342900" eaLnBrk="0"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5pPr>
                      <a:lvl6pPr marL="25146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6pPr>
                      <a:lvl7pPr marL="29718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7pPr>
                      <a:lvl8pPr marL="34290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8pPr>
                      <a:lvl9pPr marL="38862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9pPr>
                    </a:lstStyle>
                    <a:p>
                      <a:pPr marL="0" marR="0" lvl="0" indent="0" algn="ctr" defTabSz="3429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smtClean="0">
                          <a:ln>
                            <a:noFill/>
                          </a:ln>
                          <a:solidFill>
                            <a:srgbClr val="FFFFFF"/>
                          </a:solidFill>
                          <a:effectLst/>
                          <a:latin typeface="Century Gothic" panose="020B0502020202020204" pitchFamily="34" charset="0"/>
                          <a:ea typeface="MS PGothic" panose="020B0600070205080204" pitchFamily="34" charset="-128"/>
                        </a:rPr>
                        <a:t>2016-17</a:t>
                      </a:r>
                      <a:br>
                        <a:rPr kumimoji="0" lang="en-US" altLang="en-US" sz="1600" b="1" i="0" u="none" strike="noStrike" cap="none" normalizeH="0" baseline="0" smtClean="0">
                          <a:ln>
                            <a:noFill/>
                          </a:ln>
                          <a:solidFill>
                            <a:srgbClr val="FFFFFF"/>
                          </a:solidFill>
                          <a:effectLst/>
                          <a:latin typeface="Century Gothic" panose="020B0502020202020204" pitchFamily="34" charset="0"/>
                          <a:ea typeface="MS PGothic" panose="020B0600070205080204" pitchFamily="34" charset="-128"/>
                        </a:rPr>
                      </a:br>
                      <a:r>
                        <a:rPr kumimoji="0" lang="en-US" altLang="en-US" sz="1600" b="1" i="0" u="none" strike="noStrike" cap="none" normalizeH="0" baseline="0" smtClean="0">
                          <a:ln>
                            <a:noFill/>
                          </a:ln>
                          <a:solidFill>
                            <a:srgbClr val="FFFFFF"/>
                          </a:solidFill>
                          <a:effectLst/>
                          <a:latin typeface="Century Gothic" panose="020B0502020202020204" pitchFamily="34" charset="0"/>
                          <a:ea typeface="MS PGothic" panose="020B0600070205080204" pitchFamily="34" charset="-128"/>
                        </a:rPr>
                        <a:t>“Baseline”</a:t>
                      </a:r>
                    </a:p>
                  </a:txBody>
                  <a:tcPr marL="91444" marR="91444"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defTabSz="342900" eaLnBrk="0" hangingPunct="0">
                        <a:spcBef>
                          <a:spcPct val="20000"/>
                        </a:spcBef>
                        <a:spcAft>
                          <a:spcPts val="450"/>
                        </a:spcAft>
                        <a:buClr>
                          <a:schemeClr val="accent1"/>
                        </a:buClr>
                        <a:buFont typeface="Wingdings 2" panose="05020102010507070707" pitchFamily="18" charset="2"/>
                        <a:defRPr sz="1100">
                          <a:solidFill>
                            <a:schemeClr val="tx1"/>
                          </a:solidFill>
                          <a:latin typeface="Century Gothic" panose="020B0502020202020204" pitchFamily="34" charset="0"/>
                          <a:ea typeface="MS PGothic" panose="020B0600070205080204" pitchFamily="34" charset="-128"/>
                        </a:defRPr>
                      </a:lvl1pPr>
                      <a:lvl2pPr marL="742950" indent="-285750" defTabSz="342900" eaLnBrk="0" hangingPunct="0">
                        <a:spcBef>
                          <a:spcPct val="20000"/>
                        </a:spcBef>
                        <a:spcAft>
                          <a:spcPts val="450"/>
                        </a:spcAft>
                        <a:buClr>
                          <a:schemeClr val="accent1"/>
                        </a:buClr>
                        <a:buFont typeface="Wingdings 2" panose="05020102010507070707" pitchFamily="18" charset="2"/>
                        <a:defRPr sz="1000">
                          <a:solidFill>
                            <a:schemeClr val="tx1"/>
                          </a:solidFill>
                          <a:latin typeface="Century Gothic" panose="020B0502020202020204" pitchFamily="34" charset="0"/>
                          <a:ea typeface="MS PGothic" panose="020B0600070205080204" pitchFamily="34" charset="-128"/>
                        </a:defRPr>
                      </a:lvl2pPr>
                      <a:lvl3pPr marL="1143000" indent="-228600" defTabSz="342900" eaLnBrk="0" hangingPunct="0">
                        <a:spcBef>
                          <a:spcPct val="20000"/>
                        </a:spcBef>
                        <a:spcAft>
                          <a:spcPts val="450"/>
                        </a:spcAft>
                        <a:buClr>
                          <a:schemeClr val="accent1"/>
                        </a:buClr>
                        <a:buFont typeface="Wingdings 2" panose="05020102010507070707" pitchFamily="18" charset="2"/>
                        <a:defRPr sz="900">
                          <a:solidFill>
                            <a:schemeClr val="tx1"/>
                          </a:solidFill>
                          <a:latin typeface="Century Gothic" panose="020B0502020202020204" pitchFamily="34" charset="0"/>
                          <a:ea typeface="MS PGothic" panose="020B0600070205080204" pitchFamily="34" charset="-128"/>
                        </a:defRPr>
                      </a:lvl3pPr>
                      <a:lvl4pPr marL="1600200" indent="-228600" defTabSz="342900" eaLnBrk="0"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4pPr>
                      <a:lvl5pPr marL="2057400" indent="-228600" defTabSz="342900" eaLnBrk="0"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5pPr>
                      <a:lvl6pPr marL="25146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6pPr>
                      <a:lvl7pPr marL="29718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7pPr>
                      <a:lvl8pPr marL="34290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8pPr>
                      <a:lvl9pPr marL="38862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9pPr>
                    </a:lstStyle>
                    <a:p>
                      <a:pPr marL="0" marR="0" lvl="0" indent="0" algn="ctr" defTabSz="3429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smtClean="0">
                          <a:ln>
                            <a:noFill/>
                          </a:ln>
                          <a:solidFill>
                            <a:srgbClr val="FFFFFF"/>
                          </a:solidFill>
                          <a:effectLst/>
                          <a:latin typeface="Century Gothic" panose="020B0502020202020204" pitchFamily="34" charset="0"/>
                          <a:ea typeface="MS PGothic" panose="020B0600070205080204" pitchFamily="34" charset="-128"/>
                        </a:rPr>
                        <a:t>2017-18</a:t>
                      </a:r>
                    </a:p>
                  </a:txBody>
                  <a:tcPr marL="91444" marR="91444"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defTabSz="342900" eaLnBrk="0" hangingPunct="0">
                        <a:spcBef>
                          <a:spcPct val="20000"/>
                        </a:spcBef>
                        <a:spcAft>
                          <a:spcPts val="450"/>
                        </a:spcAft>
                        <a:buClr>
                          <a:schemeClr val="accent1"/>
                        </a:buClr>
                        <a:buFont typeface="Wingdings 2" panose="05020102010507070707" pitchFamily="18" charset="2"/>
                        <a:defRPr sz="1100">
                          <a:solidFill>
                            <a:schemeClr val="tx1"/>
                          </a:solidFill>
                          <a:latin typeface="Century Gothic" panose="020B0502020202020204" pitchFamily="34" charset="0"/>
                          <a:ea typeface="MS PGothic" panose="020B0600070205080204" pitchFamily="34" charset="-128"/>
                        </a:defRPr>
                      </a:lvl1pPr>
                      <a:lvl2pPr marL="742950" indent="-285750" defTabSz="342900" eaLnBrk="0" hangingPunct="0">
                        <a:spcBef>
                          <a:spcPct val="20000"/>
                        </a:spcBef>
                        <a:spcAft>
                          <a:spcPts val="450"/>
                        </a:spcAft>
                        <a:buClr>
                          <a:schemeClr val="accent1"/>
                        </a:buClr>
                        <a:buFont typeface="Wingdings 2" panose="05020102010507070707" pitchFamily="18" charset="2"/>
                        <a:defRPr sz="1000">
                          <a:solidFill>
                            <a:schemeClr val="tx1"/>
                          </a:solidFill>
                          <a:latin typeface="Century Gothic" panose="020B0502020202020204" pitchFamily="34" charset="0"/>
                          <a:ea typeface="MS PGothic" panose="020B0600070205080204" pitchFamily="34" charset="-128"/>
                        </a:defRPr>
                      </a:lvl2pPr>
                      <a:lvl3pPr marL="1143000" indent="-228600" defTabSz="342900" eaLnBrk="0" hangingPunct="0">
                        <a:spcBef>
                          <a:spcPct val="20000"/>
                        </a:spcBef>
                        <a:spcAft>
                          <a:spcPts val="450"/>
                        </a:spcAft>
                        <a:buClr>
                          <a:schemeClr val="accent1"/>
                        </a:buClr>
                        <a:buFont typeface="Wingdings 2" panose="05020102010507070707" pitchFamily="18" charset="2"/>
                        <a:defRPr sz="900">
                          <a:solidFill>
                            <a:schemeClr val="tx1"/>
                          </a:solidFill>
                          <a:latin typeface="Century Gothic" panose="020B0502020202020204" pitchFamily="34" charset="0"/>
                          <a:ea typeface="MS PGothic" panose="020B0600070205080204" pitchFamily="34" charset="-128"/>
                        </a:defRPr>
                      </a:lvl3pPr>
                      <a:lvl4pPr marL="1600200" indent="-228600" defTabSz="342900" eaLnBrk="0"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4pPr>
                      <a:lvl5pPr marL="2057400" indent="-228600" defTabSz="342900" eaLnBrk="0"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5pPr>
                      <a:lvl6pPr marL="25146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6pPr>
                      <a:lvl7pPr marL="29718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7pPr>
                      <a:lvl8pPr marL="34290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8pPr>
                      <a:lvl9pPr marL="38862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9pPr>
                    </a:lstStyle>
                    <a:p>
                      <a:pPr marL="0" marR="0" lvl="0" indent="0" algn="ctr" defTabSz="3429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smtClean="0">
                          <a:ln>
                            <a:noFill/>
                          </a:ln>
                          <a:solidFill>
                            <a:srgbClr val="FFFFFF"/>
                          </a:solidFill>
                          <a:effectLst/>
                          <a:latin typeface="Century Gothic" panose="020B0502020202020204" pitchFamily="34" charset="0"/>
                          <a:ea typeface="MS PGothic" panose="020B0600070205080204" pitchFamily="34" charset="-128"/>
                        </a:rPr>
                        <a:t>2018-19</a:t>
                      </a:r>
                    </a:p>
                  </a:txBody>
                  <a:tcPr marL="91444" marR="91444"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rgbClr val="E8A6AD"/>
                    </a:solidFill>
                  </a:tcPr>
                </a:tc>
                <a:tc>
                  <a:txBody>
                    <a:bodyPr/>
                    <a:lstStyle>
                      <a:lvl1pPr defTabSz="342900" eaLnBrk="0" hangingPunct="0">
                        <a:spcBef>
                          <a:spcPct val="20000"/>
                        </a:spcBef>
                        <a:spcAft>
                          <a:spcPts val="450"/>
                        </a:spcAft>
                        <a:buClr>
                          <a:schemeClr val="accent1"/>
                        </a:buClr>
                        <a:buFont typeface="Wingdings 2" panose="05020102010507070707" pitchFamily="18" charset="2"/>
                        <a:defRPr sz="1100">
                          <a:solidFill>
                            <a:schemeClr val="tx1"/>
                          </a:solidFill>
                          <a:latin typeface="Century Gothic" panose="020B0502020202020204" pitchFamily="34" charset="0"/>
                          <a:ea typeface="MS PGothic" panose="020B0600070205080204" pitchFamily="34" charset="-128"/>
                        </a:defRPr>
                      </a:lvl1pPr>
                      <a:lvl2pPr marL="742950" indent="-285750" defTabSz="342900" eaLnBrk="0" hangingPunct="0">
                        <a:spcBef>
                          <a:spcPct val="20000"/>
                        </a:spcBef>
                        <a:spcAft>
                          <a:spcPts val="450"/>
                        </a:spcAft>
                        <a:buClr>
                          <a:schemeClr val="accent1"/>
                        </a:buClr>
                        <a:buFont typeface="Wingdings 2" panose="05020102010507070707" pitchFamily="18" charset="2"/>
                        <a:defRPr sz="1000">
                          <a:solidFill>
                            <a:schemeClr val="tx1"/>
                          </a:solidFill>
                          <a:latin typeface="Century Gothic" panose="020B0502020202020204" pitchFamily="34" charset="0"/>
                          <a:ea typeface="MS PGothic" panose="020B0600070205080204" pitchFamily="34" charset="-128"/>
                        </a:defRPr>
                      </a:lvl2pPr>
                      <a:lvl3pPr marL="1143000" indent="-228600" defTabSz="342900" eaLnBrk="0" hangingPunct="0">
                        <a:spcBef>
                          <a:spcPct val="20000"/>
                        </a:spcBef>
                        <a:spcAft>
                          <a:spcPts val="450"/>
                        </a:spcAft>
                        <a:buClr>
                          <a:schemeClr val="accent1"/>
                        </a:buClr>
                        <a:buFont typeface="Wingdings 2" panose="05020102010507070707" pitchFamily="18" charset="2"/>
                        <a:defRPr sz="900">
                          <a:solidFill>
                            <a:schemeClr val="tx1"/>
                          </a:solidFill>
                          <a:latin typeface="Century Gothic" panose="020B0502020202020204" pitchFamily="34" charset="0"/>
                          <a:ea typeface="MS PGothic" panose="020B0600070205080204" pitchFamily="34" charset="-128"/>
                        </a:defRPr>
                      </a:lvl3pPr>
                      <a:lvl4pPr marL="1600200" indent="-228600" defTabSz="342900" eaLnBrk="0"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4pPr>
                      <a:lvl5pPr marL="2057400" indent="-228600" defTabSz="342900" eaLnBrk="0"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5pPr>
                      <a:lvl6pPr marL="25146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6pPr>
                      <a:lvl7pPr marL="29718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7pPr>
                      <a:lvl8pPr marL="34290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8pPr>
                      <a:lvl9pPr marL="38862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9pPr>
                    </a:lstStyle>
                    <a:p>
                      <a:pPr marL="0" marR="0" lvl="0" indent="0" algn="ctr" defTabSz="3429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smtClean="0">
                          <a:ln>
                            <a:noFill/>
                          </a:ln>
                          <a:solidFill>
                            <a:srgbClr val="FFFFFF"/>
                          </a:solidFill>
                          <a:effectLst/>
                          <a:latin typeface="Century Gothic" panose="020B0502020202020204" pitchFamily="34" charset="0"/>
                          <a:ea typeface="MS PGothic" panose="020B0600070205080204" pitchFamily="34" charset="-128"/>
                        </a:rPr>
                        <a:t>2019-20</a:t>
                      </a:r>
                    </a:p>
                  </a:txBody>
                  <a:tcPr marL="91444" marR="91444"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rgbClr val="E8A6AD"/>
                    </a:solidFill>
                  </a:tcPr>
                </a:tc>
                <a:tc>
                  <a:txBody>
                    <a:bodyPr/>
                    <a:lstStyle>
                      <a:lvl1pPr defTabSz="342900" eaLnBrk="0" hangingPunct="0">
                        <a:spcBef>
                          <a:spcPct val="20000"/>
                        </a:spcBef>
                        <a:spcAft>
                          <a:spcPts val="450"/>
                        </a:spcAft>
                        <a:buClr>
                          <a:schemeClr val="accent1"/>
                        </a:buClr>
                        <a:buFont typeface="Wingdings 2" panose="05020102010507070707" pitchFamily="18" charset="2"/>
                        <a:defRPr sz="1100">
                          <a:solidFill>
                            <a:schemeClr val="tx1"/>
                          </a:solidFill>
                          <a:latin typeface="Century Gothic" panose="020B0502020202020204" pitchFamily="34" charset="0"/>
                          <a:ea typeface="MS PGothic" panose="020B0600070205080204" pitchFamily="34" charset="-128"/>
                        </a:defRPr>
                      </a:lvl1pPr>
                      <a:lvl2pPr marL="742950" indent="-285750" defTabSz="342900" eaLnBrk="0" hangingPunct="0">
                        <a:spcBef>
                          <a:spcPct val="20000"/>
                        </a:spcBef>
                        <a:spcAft>
                          <a:spcPts val="450"/>
                        </a:spcAft>
                        <a:buClr>
                          <a:schemeClr val="accent1"/>
                        </a:buClr>
                        <a:buFont typeface="Wingdings 2" panose="05020102010507070707" pitchFamily="18" charset="2"/>
                        <a:defRPr sz="1000">
                          <a:solidFill>
                            <a:schemeClr val="tx1"/>
                          </a:solidFill>
                          <a:latin typeface="Century Gothic" panose="020B0502020202020204" pitchFamily="34" charset="0"/>
                          <a:ea typeface="MS PGothic" panose="020B0600070205080204" pitchFamily="34" charset="-128"/>
                        </a:defRPr>
                      </a:lvl2pPr>
                      <a:lvl3pPr marL="1143000" indent="-228600" defTabSz="342900" eaLnBrk="0" hangingPunct="0">
                        <a:spcBef>
                          <a:spcPct val="20000"/>
                        </a:spcBef>
                        <a:spcAft>
                          <a:spcPts val="450"/>
                        </a:spcAft>
                        <a:buClr>
                          <a:schemeClr val="accent1"/>
                        </a:buClr>
                        <a:buFont typeface="Wingdings 2" panose="05020102010507070707" pitchFamily="18" charset="2"/>
                        <a:defRPr sz="900">
                          <a:solidFill>
                            <a:schemeClr val="tx1"/>
                          </a:solidFill>
                          <a:latin typeface="Century Gothic" panose="020B0502020202020204" pitchFamily="34" charset="0"/>
                          <a:ea typeface="MS PGothic" panose="020B0600070205080204" pitchFamily="34" charset="-128"/>
                        </a:defRPr>
                      </a:lvl3pPr>
                      <a:lvl4pPr marL="1600200" indent="-228600" defTabSz="342900" eaLnBrk="0"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4pPr>
                      <a:lvl5pPr marL="2057400" indent="-228600" defTabSz="342900" eaLnBrk="0"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5pPr>
                      <a:lvl6pPr marL="25146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6pPr>
                      <a:lvl7pPr marL="29718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7pPr>
                      <a:lvl8pPr marL="34290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8pPr>
                      <a:lvl9pPr marL="38862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9pPr>
                    </a:lstStyle>
                    <a:p>
                      <a:pPr marL="0" marR="0" lvl="0" indent="0" algn="ctr" defTabSz="3429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smtClean="0">
                          <a:ln>
                            <a:noFill/>
                          </a:ln>
                          <a:solidFill>
                            <a:srgbClr val="FFFFFF"/>
                          </a:solidFill>
                          <a:effectLst/>
                          <a:latin typeface="Century Gothic" panose="020B0502020202020204" pitchFamily="34" charset="0"/>
                          <a:ea typeface="MS PGothic" panose="020B0600070205080204" pitchFamily="34" charset="-128"/>
                        </a:rPr>
                        <a:t>2020-21</a:t>
                      </a:r>
                    </a:p>
                  </a:txBody>
                  <a:tcPr marL="91444" marR="91444"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rgbClr val="E8A6AD"/>
                    </a:solidFill>
                  </a:tcPr>
                </a:tc>
                <a:tc>
                  <a:txBody>
                    <a:bodyPr/>
                    <a:lstStyle>
                      <a:lvl1pPr defTabSz="342900" eaLnBrk="0" hangingPunct="0">
                        <a:spcBef>
                          <a:spcPct val="20000"/>
                        </a:spcBef>
                        <a:spcAft>
                          <a:spcPts val="450"/>
                        </a:spcAft>
                        <a:buClr>
                          <a:schemeClr val="accent1"/>
                        </a:buClr>
                        <a:buFont typeface="Wingdings 2" panose="05020102010507070707" pitchFamily="18" charset="2"/>
                        <a:defRPr sz="1100">
                          <a:solidFill>
                            <a:schemeClr val="tx1"/>
                          </a:solidFill>
                          <a:latin typeface="Century Gothic" panose="020B0502020202020204" pitchFamily="34" charset="0"/>
                          <a:ea typeface="MS PGothic" panose="020B0600070205080204" pitchFamily="34" charset="-128"/>
                        </a:defRPr>
                      </a:lvl1pPr>
                      <a:lvl2pPr marL="742950" indent="-285750" defTabSz="342900" eaLnBrk="0" hangingPunct="0">
                        <a:spcBef>
                          <a:spcPct val="20000"/>
                        </a:spcBef>
                        <a:spcAft>
                          <a:spcPts val="450"/>
                        </a:spcAft>
                        <a:buClr>
                          <a:schemeClr val="accent1"/>
                        </a:buClr>
                        <a:buFont typeface="Wingdings 2" panose="05020102010507070707" pitchFamily="18" charset="2"/>
                        <a:defRPr sz="1000">
                          <a:solidFill>
                            <a:schemeClr val="tx1"/>
                          </a:solidFill>
                          <a:latin typeface="Century Gothic" panose="020B0502020202020204" pitchFamily="34" charset="0"/>
                          <a:ea typeface="MS PGothic" panose="020B0600070205080204" pitchFamily="34" charset="-128"/>
                        </a:defRPr>
                      </a:lvl2pPr>
                      <a:lvl3pPr marL="1143000" indent="-228600" defTabSz="342900" eaLnBrk="0" hangingPunct="0">
                        <a:spcBef>
                          <a:spcPct val="20000"/>
                        </a:spcBef>
                        <a:spcAft>
                          <a:spcPts val="450"/>
                        </a:spcAft>
                        <a:buClr>
                          <a:schemeClr val="accent1"/>
                        </a:buClr>
                        <a:buFont typeface="Wingdings 2" panose="05020102010507070707" pitchFamily="18" charset="2"/>
                        <a:defRPr sz="900">
                          <a:solidFill>
                            <a:schemeClr val="tx1"/>
                          </a:solidFill>
                          <a:latin typeface="Century Gothic" panose="020B0502020202020204" pitchFamily="34" charset="0"/>
                          <a:ea typeface="MS PGothic" panose="020B0600070205080204" pitchFamily="34" charset="-128"/>
                        </a:defRPr>
                      </a:lvl3pPr>
                      <a:lvl4pPr marL="1600200" indent="-228600" defTabSz="342900" eaLnBrk="0"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4pPr>
                      <a:lvl5pPr marL="2057400" indent="-228600" defTabSz="342900" eaLnBrk="0"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5pPr>
                      <a:lvl6pPr marL="25146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6pPr>
                      <a:lvl7pPr marL="29718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7pPr>
                      <a:lvl8pPr marL="34290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8pPr>
                      <a:lvl9pPr marL="38862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9pPr>
                    </a:lstStyle>
                    <a:p>
                      <a:pPr marL="0" marR="0" lvl="0" indent="0" algn="ctr" defTabSz="3429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smtClean="0">
                          <a:ln>
                            <a:noFill/>
                          </a:ln>
                          <a:solidFill>
                            <a:srgbClr val="FFFFFF"/>
                          </a:solidFill>
                          <a:effectLst/>
                          <a:latin typeface="Century Gothic" panose="020B0502020202020204" pitchFamily="34" charset="0"/>
                          <a:ea typeface="MS PGothic" panose="020B0600070205080204" pitchFamily="34" charset="-128"/>
                        </a:rPr>
                        <a:t>2021-22</a:t>
                      </a:r>
                      <a:br>
                        <a:rPr kumimoji="0" lang="en-US" altLang="en-US" sz="1600" b="1" i="0" u="none" strike="noStrike" cap="none" normalizeH="0" baseline="0" smtClean="0">
                          <a:ln>
                            <a:noFill/>
                          </a:ln>
                          <a:solidFill>
                            <a:srgbClr val="FFFFFF"/>
                          </a:solidFill>
                          <a:effectLst/>
                          <a:latin typeface="Century Gothic" panose="020B0502020202020204" pitchFamily="34" charset="0"/>
                          <a:ea typeface="MS PGothic" panose="020B0600070205080204" pitchFamily="34" charset="-128"/>
                        </a:rPr>
                      </a:br>
                      <a:r>
                        <a:rPr kumimoji="0" lang="en-US" altLang="en-US" sz="1600" b="1" i="0" u="none" strike="noStrike" cap="none" normalizeH="0" baseline="0" smtClean="0">
                          <a:ln>
                            <a:noFill/>
                          </a:ln>
                          <a:solidFill>
                            <a:srgbClr val="FFFFFF"/>
                          </a:solidFill>
                          <a:effectLst/>
                          <a:latin typeface="Century Gothic" panose="020B0502020202020204" pitchFamily="34" charset="0"/>
                          <a:ea typeface="MS PGothic" panose="020B0600070205080204" pitchFamily="34" charset="-128"/>
                        </a:rPr>
                        <a:t>Goal</a:t>
                      </a:r>
                    </a:p>
                  </a:txBody>
                  <a:tcPr marL="91444" marR="91444"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defTabSz="342900" eaLnBrk="0" hangingPunct="0">
                        <a:spcBef>
                          <a:spcPct val="20000"/>
                        </a:spcBef>
                        <a:spcAft>
                          <a:spcPts val="450"/>
                        </a:spcAft>
                        <a:buClr>
                          <a:schemeClr val="accent1"/>
                        </a:buClr>
                        <a:buFont typeface="Wingdings 2" panose="05020102010507070707" pitchFamily="18" charset="2"/>
                        <a:defRPr sz="1100">
                          <a:solidFill>
                            <a:schemeClr val="tx1"/>
                          </a:solidFill>
                          <a:latin typeface="Century Gothic" panose="020B0502020202020204" pitchFamily="34" charset="0"/>
                          <a:ea typeface="MS PGothic" panose="020B0600070205080204" pitchFamily="34" charset="-128"/>
                        </a:defRPr>
                      </a:lvl1pPr>
                      <a:lvl2pPr marL="742950" indent="-285750" defTabSz="342900" eaLnBrk="0" hangingPunct="0">
                        <a:spcBef>
                          <a:spcPct val="20000"/>
                        </a:spcBef>
                        <a:spcAft>
                          <a:spcPts val="450"/>
                        </a:spcAft>
                        <a:buClr>
                          <a:schemeClr val="accent1"/>
                        </a:buClr>
                        <a:buFont typeface="Wingdings 2" panose="05020102010507070707" pitchFamily="18" charset="2"/>
                        <a:defRPr sz="1000">
                          <a:solidFill>
                            <a:schemeClr val="tx1"/>
                          </a:solidFill>
                          <a:latin typeface="Century Gothic" panose="020B0502020202020204" pitchFamily="34" charset="0"/>
                          <a:ea typeface="MS PGothic" panose="020B0600070205080204" pitchFamily="34" charset="-128"/>
                        </a:defRPr>
                      </a:lvl2pPr>
                      <a:lvl3pPr marL="1143000" indent="-228600" defTabSz="342900" eaLnBrk="0" hangingPunct="0">
                        <a:spcBef>
                          <a:spcPct val="20000"/>
                        </a:spcBef>
                        <a:spcAft>
                          <a:spcPts val="450"/>
                        </a:spcAft>
                        <a:buClr>
                          <a:schemeClr val="accent1"/>
                        </a:buClr>
                        <a:buFont typeface="Wingdings 2" panose="05020102010507070707" pitchFamily="18" charset="2"/>
                        <a:defRPr sz="900">
                          <a:solidFill>
                            <a:schemeClr val="tx1"/>
                          </a:solidFill>
                          <a:latin typeface="Century Gothic" panose="020B0502020202020204" pitchFamily="34" charset="0"/>
                          <a:ea typeface="MS PGothic" panose="020B0600070205080204" pitchFamily="34" charset="-128"/>
                        </a:defRPr>
                      </a:lvl3pPr>
                      <a:lvl4pPr marL="1600200" indent="-228600" defTabSz="342900" eaLnBrk="0"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4pPr>
                      <a:lvl5pPr marL="2057400" indent="-228600" defTabSz="342900" eaLnBrk="0"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5pPr>
                      <a:lvl6pPr marL="25146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6pPr>
                      <a:lvl7pPr marL="29718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7pPr>
                      <a:lvl8pPr marL="34290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8pPr>
                      <a:lvl9pPr marL="38862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9pPr>
                    </a:lstStyle>
                    <a:p>
                      <a:pPr marL="0" marR="0" lvl="0" indent="0" algn="ctr" defTabSz="342900" rtl="0" eaLnBrk="1" fontAlgn="base" latinLnBrk="0" hangingPunct="1">
                        <a:lnSpc>
                          <a:spcPct val="100000"/>
                        </a:lnSpc>
                        <a:spcBef>
                          <a:spcPct val="0"/>
                        </a:spcBef>
                        <a:spcAft>
                          <a:spcPct val="0"/>
                        </a:spcAft>
                        <a:buClrTx/>
                        <a:buSzTx/>
                        <a:buFontTx/>
                        <a:buNone/>
                        <a:tabLst/>
                      </a:pPr>
                      <a:r>
                        <a:rPr kumimoji="0" lang="en-US" altLang="en-US" sz="1300" b="1" i="0" u="none" strike="noStrike" cap="none" normalizeH="0" baseline="0" smtClean="0">
                          <a:ln>
                            <a:noFill/>
                          </a:ln>
                          <a:solidFill>
                            <a:srgbClr val="FFFFFF"/>
                          </a:solidFill>
                          <a:effectLst/>
                          <a:latin typeface="Century Gothic" panose="020B0502020202020204" pitchFamily="34" charset="0"/>
                          <a:ea typeface="MS PGothic" panose="020B0600070205080204" pitchFamily="34" charset="-128"/>
                        </a:rPr>
                        <a:t>% Increase</a:t>
                      </a:r>
                      <a:br>
                        <a:rPr kumimoji="0" lang="en-US" altLang="en-US" sz="1300" b="1" i="0" u="none" strike="noStrike" cap="none" normalizeH="0" baseline="0" smtClean="0">
                          <a:ln>
                            <a:noFill/>
                          </a:ln>
                          <a:solidFill>
                            <a:srgbClr val="FFFFFF"/>
                          </a:solidFill>
                          <a:effectLst/>
                          <a:latin typeface="Century Gothic" panose="020B0502020202020204" pitchFamily="34" charset="0"/>
                          <a:ea typeface="MS PGothic" panose="020B0600070205080204" pitchFamily="34" charset="-128"/>
                        </a:rPr>
                      </a:br>
                      <a:r>
                        <a:rPr kumimoji="0" lang="en-US" altLang="en-US" sz="1300" b="1" i="0" u="none" strike="noStrike" cap="none" normalizeH="0" baseline="0" smtClean="0">
                          <a:ln>
                            <a:noFill/>
                          </a:ln>
                          <a:solidFill>
                            <a:srgbClr val="FFFFFF"/>
                          </a:solidFill>
                          <a:effectLst/>
                          <a:latin typeface="Century Gothic" panose="020B0502020202020204" pitchFamily="34" charset="0"/>
                          <a:ea typeface="MS PGothic" panose="020B0600070205080204" pitchFamily="34" charset="-128"/>
                        </a:rPr>
                        <a:t>Proposed</a:t>
                      </a:r>
                    </a:p>
                  </a:txBody>
                  <a:tcPr marL="91444" marR="91444"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extLst>
                  <a:ext uri="{0D108BD9-81ED-4DB2-BD59-A6C34878D82A}">
                    <a16:rowId xmlns="" xmlns:a16="http://schemas.microsoft.com/office/drawing/2014/main" val="2037403793"/>
                  </a:ext>
                </a:extLst>
              </a:tr>
              <a:tr h="396462">
                <a:tc>
                  <a:txBody>
                    <a:bodyPr/>
                    <a:lstStyle>
                      <a:lvl1pPr defTabSz="342900" eaLnBrk="0" hangingPunct="0">
                        <a:spcBef>
                          <a:spcPct val="20000"/>
                        </a:spcBef>
                        <a:spcAft>
                          <a:spcPts val="450"/>
                        </a:spcAft>
                        <a:buClr>
                          <a:schemeClr val="accent1"/>
                        </a:buClr>
                        <a:buFont typeface="Wingdings 2" panose="05020102010507070707" pitchFamily="18" charset="2"/>
                        <a:defRPr sz="1100">
                          <a:solidFill>
                            <a:schemeClr val="tx1"/>
                          </a:solidFill>
                          <a:latin typeface="Century Gothic" panose="020B0502020202020204" pitchFamily="34" charset="0"/>
                          <a:ea typeface="MS PGothic" panose="020B0600070205080204" pitchFamily="34" charset="-128"/>
                        </a:defRPr>
                      </a:lvl1pPr>
                      <a:lvl2pPr marL="742950" indent="-285750" defTabSz="342900" eaLnBrk="0" hangingPunct="0">
                        <a:spcBef>
                          <a:spcPct val="20000"/>
                        </a:spcBef>
                        <a:spcAft>
                          <a:spcPts val="450"/>
                        </a:spcAft>
                        <a:buClr>
                          <a:schemeClr val="accent1"/>
                        </a:buClr>
                        <a:buFont typeface="Wingdings 2" panose="05020102010507070707" pitchFamily="18" charset="2"/>
                        <a:defRPr sz="1000">
                          <a:solidFill>
                            <a:schemeClr val="tx1"/>
                          </a:solidFill>
                          <a:latin typeface="Century Gothic" panose="020B0502020202020204" pitchFamily="34" charset="0"/>
                          <a:ea typeface="MS PGothic" panose="020B0600070205080204" pitchFamily="34" charset="-128"/>
                        </a:defRPr>
                      </a:lvl2pPr>
                      <a:lvl3pPr marL="1143000" indent="-228600" defTabSz="342900" eaLnBrk="0" hangingPunct="0">
                        <a:spcBef>
                          <a:spcPct val="20000"/>
                        </a:spcBef>
                        <a:spcAft>
                          <a:spcPts val="450"/>
                        </a:spcAft>
                        <a:buClr>
                          <a:schemeClr val="accent1"/>
                        </a:buClr>
                        <a:buFont typeface="Wingdings 2" panose="05020102010507070707" pitchFamily="18" charset="2"/>
                        <a:defRPr sz="900">
                          <a:solidFill>
                            <a:schemeClr val="tx1"/>
                          </a:solidFill>
                          <a:latin typeface="Century Gothic" panose="020B0502020202020204" pitchFamily="34" charset="0"/>
                          <a:ea typeface="MS PGothic" panose="020B0600070205080204" pitchFamily="34" charset="-128"/>
                        </a:defRPr>
                      </a:lvl3pPr>
                      <a:lvl4pPr marL="1600200" indent="-228600" defTabSz="342900" eaLnBrk="0"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4pPr>
                      <a:lvl5pPr marL="2057400" indent="-228600" defTabSz="342900" eaLnBrk="0"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5pPr>
                      <a:lvl6pPr marL="25146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6pPr>
                      <a:lvl7pPr marL="29718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7pPr>
                      <a:lvl8pPr marL="34290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8pPr>
                      <a:lvl9pPr marL="38862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9pPr>
                    </a:lstStyle>
                    <a:p>
                      <a:pPr marL="0" marR="0" lvl="0" indent="0" algn="ctr" defTabSz="342900" rtl="0" eaLnBrk="1" fontAlgn="base" latinLnBrk="0" hangingPunct="1">
                        <a:lnSpc>
                          <a:spcPct val="100000"/>
                        </a:lnSpc>
                        <a:spcBef>
                          <a:spcPct val="0"/>
                        </a:spcBef>
                        <a:spcAft>
                          <a:spcPct val="0"/>
                        </a:spcAft>
                        <a:buClrTx/>
                        <a:buSzTx/>
                        <a:buFontTx/>
                        <a:buNone/>
                        <a:tabLst/>
                      </a:pPr>
                      <a:r>
                        <a:rPr kumimoji="0" lang="en-US" altLang="en-US" sz="2000" b="1" i="0" u="none" strike="noStrike" cap="none" normalizeH="0" baseline="0" smtClean="0">
                          <a:ln>
                            <a:noFill/>
                          </a:ln>
                          <a:solidFill>
                            <a:srgbClr val="000000"/>
                          </a:solidFill>
                          <a:effectLst/>
                          <a:latin typeface="Century Gothic" panose="020B0502020202020204" pitchFamily="34" charset="0"/>
                          <a:ea typeface="MS PGothic" panose="020B0600070205080204" pitchFamily="34" charset="-128"/>
                        </a:rPr>
                        <a:t>$53,760</a:t>
                      </a:r>
                    </a:p>
                  </a:txBody>
                  <a:tcPr marL="91444" marR="91444"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5CDCE"/>
                    </a:solidFill>
                  </a:tcPr>
                </a:tc>
                <a:tc>
                  <a:txBody>
                    <a:bodyPr/>
                    <a:lstStyle>
                      <a:lvl1pPr defTabSz="342900" eaLnBrk="0" hangingPunct="0">
                        <a:spcBef>
                          <a:spcPct val="20000"/>
                        </a:spcBef>
                        <a:spcAft>
                          <a:spcPts val="450"/>
                        </a:spcAft>
                        <a:buClr>
                          <a:schemeClr val="accent1"/>
                        </a:buClr>
                        <a:buFont typeface="Wingdings 2" panose="05020102010507070707" pitchFamily="18" charset="2"/>
                        <a:defRPr sz="1100">
                          <a:solidFill>
                            <a:schemeClr val="tx1"/>
                          </a:solidFill>
                          <a:latin typeface="Century Gothic" panose="020B0502020202020204" pitchFamily="34" charset="0"/>
                          <a:ea typeface="MS PGothic" panose="020B0600070205080204" pitchFamily="34" charset="-128"/>
                        </a:defRPr>
                      </a:lvl1pPr>
                      <a:lvl2pPr marL="742950" indent="-285750" defTabSz="342900" eaLnBrk="0" hangingPunct="0">
                        <a:spcBef>
                          <a:spcPct val="20000"/>
                        </a:spcBef>
                        <a:spcAft>
                          <a:spcPts val="450"/>
                        </a:spcAft>
                        <a:buClr>
                          <a:schemeClr val="accent1"/>
                        </a:buClr>
                        <a:buFont typeface="Wingdings 2" panose="05020102010507070707" pitchFamily="18" charset="2"/>
                        <a:defRPr sz="1000">
                          <a:solidFill>
                            <a:schemeClr val="tx1"/>
                          </a:solidFill>
                          <a:latin typeface="Century Gothic" panose="020B0502020202020204" pitchFamily="34" charset="0"/>
                          <a:ea typeface="MS PGothic" panose="020B0600070205080204" pitchFamily="34" charset="-128"/>
                        </a:defRPr>
                      </a:lvl2pPr>
                      <a:lvl3pPr marL="1143000" indent="-228600" defTabSz="342900" eaLnBrk="0" hangingPunct="0">
                        <a:spcBef>
                          <a:spcPct val="20000"/>
                        </a:spcBef>
                        <a:spcAft>
                          <a:spcPts val="450"/>
                        </a:spcAft>
                        <a:buClr>
                          <a:schemeClr val="accent1"/>
                        </a:buClr>
                        <a:buFont typeface="Wingdings 2" panose="05020102010507070707" pitchFamily="18" charset="2"/>
                        <a:defRPr sz="900">
                          <a:solidFill>
                            <a:schemeClr val="tx1"/>
                          </a:solidFill>
                          <a:latin typeface="Century Gothic" panose="020B0502020202020204" pitchFamily="34" charset="0"/>
                          <a:ea typeface="MS PGothic" panose="020B0600070205080204" pitchFamily="34" charset="-128"/>
                        </a:defRPr>
                      </a:lvl3pPr>
                      <a:lvl4pPr marL="1600200" indent="-228600" defTabSz="342900" eaLnBrk="0"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4pPr>
                      <a:lvl5pPr marL="2057400" indent="-228600" defTabSz="342900" eaLnBrk="0"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5pPr>
                      <a:lvl6pPr marL="25146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6pPr>
                      <a:lvl7pPr marL="29718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7pPr>
                      <a:lvl8pPr marL="34290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8pPr>
                      <a:lvl9pPr marL="38862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9pPr>
                    </a:lstStyle>
                    <a:p>
                      <a:pPr marL="0" marR="0" lvl="0" indent="0" algn="ctr" defTabSz="3429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Century Gothic" panose="020B0502020202020204" pitchFamily="34" charset="0"/>
                          <a:ea typeface="MS PGothic" panose="020B0600070205080204" pitchFamily="34" charset="-128"/>
                        </a:rPr>
                        <a:t>$56,656</a:t>
                      </a:r>
                    </a:p>
                  </a:txBody>
                  <a:tcPr marL="91444" marR="91444"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5CDCE"/>
                    </a:solidFill>
                  </a:tcPr>
                </a:tc>
                <a:tc>
                  <a:txBody>
                    <a:bodyPr/>
                    <a:lstStyle>
                      <a:lvl1pPr defTabSz="342900" eaLnBrk="0" hangingPunct="0">
                        <a:spcBef>
                          <a:spcPct val="20000"/>
                        </a:spcBef>
                        <a:spcAft>
                          <a:spcPts val="450"/>
                        </a:spcAft>
                        <a:buClr>
                          <a:schemeClr val="accent1"/>
                        </a:buClr>
                        <a:buFont typeface="Wingdings 2" panose="05020102010507070707" pitchFamily="18" charset="2"/>
                        <a:defRPr sz="1100">
                          <a:solidFill>
                            <a:schemeClr val="tx1"/>
                          </a:solidFill>
                          <a:latin typeface="Century Gothic" panose="020B0502020202020204" pitchFamily="34" charset="0"/>
                          <a:ea typeface="MS PGothic" panose="020B0600070205080204" pitchFamily="34" charset="-128"/>
                        </a:defRPr>
                      </a:lvl1pPr>
                      <a:lvl2pPr marL="742950" indent="-285750" defTabSz="342900" eaLnBrk="0" hangingPunct="0">
                        <a:spcBef>
                          <a:spcPct val="20000"/>
                        </a:spcBef>
                        <a:spcAft>
                          <a:spcPts val="450"/>
                        </a:spcAft>
                        <a:buClr>
                          <a:schemeClr val="accent1"/>
                        </a:buClr>
                        <a:buFont typeface="Wingdings 2" panose="05020102010507070707" pitchFamily="18" charset="2"/>
                        <a:defRPr sz="1000">
                          <a:solidFill>
                            <a:schemeClr val="tx1"/>
                          </a:solidFill>
                          <a:latin typeface="Century Gothic" panose="020B0502020202020204" pitchFamily="34" charset="0"/>
                          <a:ea typeface="MS PGothic" panose="020B0600070205080204" pitchFamily="34" charset="-128"/>
                        </a:defRPr>
                      </a:lvl2pPr>
                      <a:lvl3pPr marL="1143000" indent="-228600" defTabSz="342900" eaLnBrk="0" hangingPunct="0">
                        <a:spcBef>
                          <a:spcPct val="20000"/>
                        </a:spcBef>
                        <a:spcAft>
                          <a:spcPts val="450"/>
                        </a:spcAft>
                        <a:buClr>
                          <a:schemeClr val="accent1"/>
                        </a:buClr>
                        <a:buFont typeface="Wingdings 2" panose="05020102010507070707" pitchFamily="18" charset="2"/>
                        <a:defRPr sz="900">
                          <a:solidFill>
                            <a:schemeClr val="tx1"/>
                          </a:solidFill>
                          <a:latin typeface="Century Gothic" panose="020B0502020202020204" pitchFamily="34" charset="0"/>
                          <a:ea typeface="MS PGothic" panose="020B0600070205080204" pitchFamily="34" charset="-128"/>
                        </a:defRPr>
                      </a:lvl3pPr>
                      <a:lvl4pPr marL="1600200" indent="-228600" defTabSz="342900" eaLnBrk="0"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4pPr>
                      <a:lvl5pPr marL="2057400" indent="-228600" defTabSz="342900" eaLnBrk="0"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5pPr>
                      <a:lvl6pPr marL="25146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6pPr>
                      <a:lvl7pPr marL="29718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7pPr>
                      <a:lvl8pPr marL="34290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8pPr>
                      <a:lvl9pPr marL="38862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9pPr>
                    </a:lstStyle>
                    <a:p>
                      <a:pPr marL="0" marR="0" lvl="0" indent="0" algn="ctr" defTabSz="3429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Century Gothic" panose="020B0502020202020204" pitchFamily="34" charset="0"/>
                          <a:ea typeface="MS PGothic" panose="020B0600070205080204" pitchFamily="34" charset="-128"/>
                        </a:rPr>
                        <a:t>$57,142</a:t>
                      </a:r>
                    </a:p>
                  </a:txBody>
                  <a:tcPr marL="91444" marR="91444"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D3D6"/>
                    </a:solidFill>
                  </a:tcPr>
                </a:tc>
                <a:tc>
                  <a:txBody>
                    <a:bodyPr/>
                    <a:lstStyle>
                      <a:lvl1pPr defTabSz="342900" eaLnBrk="0" hangingPunct="0">
                        <a:spcBef>
                          <a:spcPct val="20000"/>
                        </a:spcBef>
                        <a:spcAft>
                          <a:spcPts val="450"/>
                        </a:spcAft>
                        <a:buClr>
                          <a:schemeClr val="accent1"/>
                        </a:buClr>
                        <a:buFont typeface="Wingdings 2" panose="05020102010507070707" pitchFamily="18" charset="2"/>
                        <a:defRPr sz="1100">
                          <a:solidFill>
                            <a:schemeClr val="tx1"/>
                          </a:solidFill>
                          <a:latin typeface="Century Gothic" panose="020B0502020202020204" pitchFamily="34" charset="0"/>
                          <a:ea typeface="MS PGothic" panose="020B0600070205080204" pitchFamily="34" charset="-128"/>
                        </a:defRPr>
                      </a:lvl1pPr>
                      <a:lvl2pPr marL="742950" indent="-285750" defTabSz="342900" eaLnBrk="0" hangingPunct="0">
                        <a:spcBef>
                          <a:spcPct val="20000"/>
                        </a:spcBef>
                        <a:spcAft>
                          <a:spcPts val="450"/>
                        </a:spcAft>
                        <a:buClr>
                          <a:schemeClr val="accent1"/>
                        </a:buClr>
                        <a:buFont typeface="Wingdings 2" panose="05020102010507070707" pitchFamily="18" charset="2"/>
                        <a:defRPr sz="1000">
                          <a:solidFill>
                            <a:schemeClr val="tx1"/>
                          </a:solidFill>
                          <a:latin typeface="Century Gothic" panose="020B0502020202020204" pitchFamily="34" charset="0"/>
                          <a:ea typeface="MS PGothic" panose="020B0600070205080204" pitchFamily="34" charset="-128"/>
                        </a:defRPr>
                      </a:lvl2pPr>
                      <a:lvl3pPr marL="1143000" indent="-228600" defTabSz="342900" eaLnBrk="0" hangingPunct="0">
                        <a:spcBef>
                          <a:spcPct val="20000"/>
                        </a:spcBef>
                        <a:spcAft>
                          <a:spcPts val="450"/>
                        </a:spcAft>
                        <a:buClr>
                          <a:schemeClr val="accent1"/>
                        </a:buClr>
                        <a:buFont typeface="Wingdings 2" panose="05020102010507070707" pitchFamily="18" charset="2"/>
                        <a:defRPr sz="900">
                          <a:solidFill>
                            <a:schemeClr val="tx1"/>
                          </a:solidFill>
                          <a:latin typeface="Century Gothic" panose="020B0502020202020204" pitchFamily="34" charset="0"/>
                          <a:ea typeface="MS PGothic" panose="020B0600070205080204" pitchFamily="34" charset="-128"/>
                        </a:defRPr>
                      </a:lvl3pPr>
                      <a:lvl4pPr marL="1600200" indent="-228600" defTabSz="342900" eaLnBrk="0"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4pPr>
                      <a:lvl5pPr marL="2057400" indent="-228600" defTabSz="342900" eaLnBrk="0"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5pPr>
                      <a:lvl6pPr marL="25146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6pPr>
                      <a:lvl7pPr marL="29718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7pPr>
                      <a:lvl8pPr marL="34290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8pPr>
                      <a:lvl9pPr marL="38862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9pPr>
                    </a:lstStyle>
                    <a:p>
                      <a:pPr marL="0" marR="0" lvl="0" indent="0" algn="ctr" defTabSz="3429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Century Gothic" panose="020B0502020202020204" pitchFamily="34" charset="0"/>
                          <a:ea typeface="MS PGothic" panose="020B0600070205080204" pitchFamily="34" charset="-128"/>
                        </a:rPr>
                        <a:t>$57,627</a:t>
                      </a:r>
                    </a:p>
                  </a:txBody>
                  <a:tcPr marL="91444" marR="91444"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D3D6"/>
                    </a:solidFill>
                  </a:tcPr>
                </a:tc>
                <a:tc>
                  <a:txBody>
                    <a:bodyPr/>
                    <a:lstStyle>
                      <a:lvl1pPr defTabSz="342900" eaLnBrk="0" hangingPunct="0">
                        <a:spcBef>
                          <a:spcPct val="20000"/>
                        </a:spcBef>
                        <a:spcAft>
                          <a:spcPts val="450"/>
                        </a:spcAft>
                        <a:buClr>
                          <a:schemeClr val="accent1"/>
                        </a:buClr>
                        <a:buFont typeface="Wingdings 2" panose="05020102010507070707" pitchFamily="18" charset="2"/>
                        <a:defRPr sz="1100">
                          <a:solidFill>
                            <a:schemeClr val="tx1"/>
                          </a:solidFill>
                          <a:latin typeface="Century Gothic" panose="020B0502020202020204" pitchFamily="34" charset="0"/>
                          <a:ea typeface="MS PGothic" panose="020B0600070205080204" pitchFamily="34" charset="-128"/>
                        </a:defRPr>
                      </a:lvl1pPr>
                      <a:lvl2pPr marL="742950" indent="-285750" defTabSz="342900" eaLnBrk="0" hangingPunct="0">
                        <a:spcBef>
                          <a:spcPct val="20000"/>
                        </a:spcBef>
                        <a:spcAft>
                          <a:spcPts val="450"/>
                        </a:spcAft>
                        <a:buClr>
                          <a:schemeClr val="accent1"/>
                        </a:buClr>
                        <a:buFont typeface="Wingdings 2" panose="05020102010507070707" pitchFamily="18" charset="2"/>
                        <a:defRPr sz="1000">
                          <a:solidFill>
                            <a:schemeClr val="tx1"/>
                          </a:solidFill>
                          <a:latin typeface="Century Gothic" panose="020B0502020202020204" pitchFamily="34" charset="0"/>
                          <a:ea typeface="MS PGothic" panose="020B0600070205080204" pitchFamily="34" charset="-128"/>
                        </a:defRPr>
                      </a:lvl2pPr>
                      <a:lvl3pPr marL="1143000" indent="-228600" defTabSz="342900" eaLnBrk="0" hangingPunct="0">
                        <a:spcBef>
                          <a:spcPct val="20000"/>
                        </a:spcBef>
                        <a:spcAft>
                          <a:spcPts val="450"/>
                        </a:spcAft>
                        <a:buClr>
                          <a:schemeClr val="accent1"/>
                        </a:buClr>
                        <a:buFont typeface="Wingdings 2" panose="05020102010507070707" pitchFamily="18" charset="2"/>
                        <a:defRPr sz="900">
                          <a:solidFill>
                            <a:schemeClr val="tx1"/>
                          </a:solidFill>
                          <a:latin typeface="Century Gothic" panose="020B0502020202020204" pitchFamily="34" charset="0"/>
                          <a:ea typeface="MS PGothic" panose="020B0600070205080204" pitchFamily="34" charset="-128"/>
                        </a:defRPr>
                      </a:lvl3pPr>
                      <a:lvl4pPr marL="1600200" indent="-228600" defTabSz="342900" eaLnBrk="0"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4pPr>
                      <a:lvl5pPr marL="2057400" indent="-228600" defTabSz="342900" eaLnBrk="0"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5pPr>
                      <a:lvl6pPr marL="25146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6pPr>
                      <a:lvl7pPr marL="29718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7pPr>
                      <a:lvl8pPr marL="34290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8pPr>
                      <a:lvl9pPr marL="38862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9pPr>
                    </a:lstStyle>
                    <a:p>
                      <a:pPr marL="0" marR="0" lvl="0" indent="0" algn="ctr" defTabSz="3429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Century Gothic" panose="020B0502020202020204" pitchFamily="34" charset="0"/>
                          <a:ea typeface="MS PGothic" panose="020B0600070205080204" pitchFamily="34" charset="-128"/>
                        </a:rPr>
                        <a:t>$58,113</a:t>
                      </a:r>
                    </a:p>
                  </a:txBody>
                  <a:tcPr marL="91444" marR="91444"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D3D6"/>
                    </a:solidFill>
                  </a:tcPr>
                </a:tc>
                <a:tc>
                  <a:txBody>
                    <a:bodyPr/>
                    <a:lstStyle>
                      <a:lvl1pPr defTabSz="342900" eaLnBrk="0" hangingPunct="0">
                        <a:spcBef>
                          <a:spcPct val="20000"/>
                        </a:spcBef>
                        <a:spcAft>
                          <a:spcPts val="450"/>
                        </a:spcAft>
                        <a:buClr>
                          <a:schemeClr val="accent1"/>
                        </a:buClr>
                        <a:buFont typeface="Wingdings 2" panose="05020102010507070707" pitchFamily="18" charset="2"/>
                        <a:defRPr sz="1100">
                          <a:solidFill>
                            <a:schemeClr val="tx1"/>
                          </a:solidFill>
                          <a:latin typeface="Century Gothic" panose="020B0502020202020204" pitchFamily="34" charset="0"/>
                          <a:ea typeface="MS PGothic" panose="020B0600070205080204" pitchFamily="34" charset="-128"/>
                        </a:defRPr>
                      </a:lvl1pPr>
                      <a:lvl2pPr marL="742950" indent="-285750" defTabSz="342900" eaLnBrk="0" hangingPunct="0">
                        <a:spcBef>
                          <a:spcPct val="20000"/>
                        </a:spcBef>
                        <a:spcAft>
                          <a:spcPts val="450"/>
                        </a:spcAft>
                        <a:buClr>
                          <a:schemeClr val="accent1"/>
                        </a:buClr>
                        <a:buFont typeface="Wingdings 2" panose="05020102010507070707" pitchFamily="18" charset="2"/>
                        <a:defRPr sz="1000">
                          <a:solidFill>
                            <a:schemeClr val="tx1"/>
                          </a:solidFill>
                          <a:latin typeface="Century Gothic" panose="020B0502020202020204" pitchFamily="34" charset="0"/>
                          <a:ea typeface="MS PGothic" panose="020B0600070205080204" pitchFamily="34" charset="-128"/>
                        </a:defRPr>
                      </a:lvl2pPr>
                      <a:lvl3pPr marL="1143000" indent="-228600" defTabSz="342900" eaLnBrk="0" hangingPunct="0">
                        <a:spcBef>
                          <a:spcPct val="20000"/>
                        </a:spcBef>
                        <a:spcAft>
                          <a:spcPts val="450"/>
                        </a:spcAft>
                        <a:buClr>
                          <a:schemeClr val="accent1"/>
                        </a:buClr>
                        <a:buFont typeface="Wingdings 2" panose="05020102010507070707" pitchFamily="18" charset="2"/>
                        <a:defRPr sz="900">
                          <a:solidFill>
                            <a:schemeClr val="tx1"/>
                          </a:solidFill>
                          <a:latin typeface="Century Gothic" panose="020B0502020202020204" pitchFamily="34" charset="0"/>
                          <a:ea typeface="MS PGothic" panose="020B0600070205080204" pitchFamily="34" charset="-128"/>
                        </a:defRPr>
                      </a:lvl3pPr>
                      <a:lvl4pPr marL="1600200" indent="-228600" defTabSz="342900" eaLnBrk="0"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4pPr>
                      <a:lvl5pPr marL="2057400" indent="-228600" defTabSz="342900" eaLnBrk="0"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5pPr>
                      <a:lvl6pPr marL="25146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6pPr>
                      <a:lvl7pPr marL="29718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7pPr>
                      <a:lvl8pPr marL="34290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8pPr>
                      <a:lvl9pPr marL="38862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9pPr>
                    </a:lstStyle>
                    <a:p>
                      <a:pPr marL="0" marR="0" lvl="0" indent="0" algn="ctr" defTabSz="342900" rtl="0" eaLnBrk="1" fontAlgn="base" latinLnBrk="0" hangingPunct="1">
                        <a:lnSpc>
                          <a:spcPct val="100000"/>
                        </a:lnSpc>
                        <a:spcBef>
                          <a:spcPct val="0"/>
                        </a:spcBef>
                        <a:spcAft>
                          <a:spcPct val="0"/>
                        </a:spcAft>
                        <a:buClrTx/>
                        <a:buSzTx/>
                        <a:buFontTx/>
                        <a:buNone/>
                        <a:tabLst/>
                      </a:pPr>
                      <a:r>
                        <a:rPr kumimoji="0" lang="en-US" altLang="en-US" sz="2000" b="1" i="0" u="none" strike="noStrike" cap="none" normalizeH="0" baseline="0" smtClean="0">
                          <a:ln>
                            <a:noFill/>
                          </a:ln>
                          <a:solidFill>
                            <a:srgbClr val="000000"/>
                          </a:solidFill>
                          <a:effectLst/>
                          <a:latin typeface="Century Gothic" panose="020B0502020202020204" pitchFamily="34" charset="0"/>
                          <a:ea typeface="MS PGothic" panose="020B0600070205080204" pitchFamily="34" charset="-128"/>
                        </a:rPr>
                        <a:t>$58,598</a:t>
                      </a:r>
                    </a:p>
                  </a:txBody>
                  <a:tcPr marL="91444" marR="91444"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5CDCE"/>
                    </a:solidFill>
                  </a:tcPr>
                </a:tc>
                <a:tc>
                  <a:txBody>
                    <a:bodyPr/>
                    <a:lstStyle>
                      <a:lvl1pPr defTabSz="342900" eaLnBrk="0" hangingPunct="0">
                        <a:spcBef>
                          <a:spcPct val="20000"/>
                        </a:spcBef>
                        <a:spcAft>
                          <a:spcPts val="450"/>
                        </a:spcAft>
                        <a:buClr>
                          <a:schemeClr val="accent1"/>
                        </a:buClr>
                        <a:buFont typeface="Wingdings 2" panose="05020102010507070707" pitchFamily="18" charset="2"/>
                        <a:defRPr sz="1100">
                          <a:solidFill>
                            <a:schemeClr val="tx1"/>
                          </a:solidFill>
                          <a:latin typeface="Century Gothic" panose="020B0502020202020204" pitchFamily="34" charset="0"/>
                          <a:ea typeface="MS PGothic" panose="020B0600070205080204" pitchFamily="34" charset="-128"/>
                        </a:defRPr>
                      </a:lvl1pPr>
                      <a:lvl2pPr marL="742950" indent="-285750" defTabSz="342900" eaLnBrk="0" hangingPunct="0">
                        <a:spcBef>
                          <a:spcPct val="20000"/>
                        </a:spcBef>
                        <a:spcAft>
                          <a:spcPts val="450"/>
                        </a:spcAft>
                        <a:buClr>
                          <a:schemeClr val="accent1"/>
                        </a:buClr>
                        <a:buFont typeface="Wingdings 2" panose="05020102010507070707" pitchFamily="18" charset="2"/>
                        <a:defRPr sz="1000">
                          <a:solidFill>
                            <a:schemeClr val="tx1"/>
                          </a:solidFill>
                          <a:latin typeface="Century Gothic" panose="020B0502020202020204" pitchFamily="34" charset="0"/>
                          <a:ea typeface="MS PGothic" panose="020B0600070205080204" pitchFamily="34" charset="-128"/>
                        </a:defRPr>
                      </a:lvl2pPr>
                      <a:lvl3pPr marL="1143000" indent="-228600" defTabSz="342900" eaLnBrk="0" hangingPunct="0">
                        <a:spcBef>
                          <a:spcPct val="20000"/>
                        </a:spcBef>
                        <a:spcAft>
                          <a:spcPts val="450"/>
                        </a:spcAft>
                        <a:buClr>
                          <a:schemeClr val="accent1"/>
                        </a:buClr>
                        <a:buFont typeface="Wingdings 2" panose="05020102010507070707" pitchFamily="18" charset="2"/>
                        <a:defRPr sz="900">
                          <a:solidFill>
                            <a:schemeClr val="tx1"/>
                          </a:solidFill>
                          <a:latin typeface="Century Gothic" panose="020B0502020202020204" pitchFamily="34" charset="0"/>
                          <a:ea typeface="MS PGothic" panose="020B0600070205080204" pitchFamily="34" charset="-128"/>
                        </a:defRPr>
                      </a:lvl3pPr>
                      <a:lvl4pPr marL="1600200" indent="-228600" defTabSz="342900" eaLnBrk="0"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4pPr>
                      <a:lvl5pPr marL="2057400" indent="-228600" defTabSz="342900" eaLnBrk="0"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5pPr>
                      <a:lvl6pPr marL="25146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6pPr>
                      <a:lvl7pPr marL="29718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7pPr>
                      <a:lvl8pPr marL="34290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8pPr>
                      <a:lvl9pPr marL="38862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9pPr>
                    </a:lstStyle>
                    <a:p>
                      <a:pPr marL="0" marR="0" lvl="0" indent="0" algn="ctr" defTabSz="342900" rtl="0" eaLnBrk="1" fontAlgn="base" latinLnBrk="0" hangingPunct="1">
                        <a:lnSpc>
                          <a:spcPct val="100000"/>
                        </a:lnSpc>
                        <a:spcBef>
                          <a:spcPct val="0"/>
                        </a:spcBef>
                        <a:spcAft>
                          <a:spcPct val="0"/>
                        </a:spcAft>
                        <a:buClrTx/>
                        <a:buSzTx/>
                        <a:buFontTx/>
                        <a:buNone/>
                        <a:tabLst/>
                      </a:pPr>
                      <a:r>
                        <a:rPr kumimoji="0" lang="en-US" altLang="en-US" sz="2000" b="1" i="0" u="none" strike="noStrike" cap="none" normalizeH="0" baseline="0" smtClean="0">
                          <a:ln>
                            <a:noFill/>
                          </a:ln>
                          <a:solidFill>
                            <a:srgbClr val="000000"/>
                          </a:solidFill>
                          <a:effectLst/>
                          <a:latin typeface="Century Gothic" panose="020B0502020202020204" pitchFamily="34" charset="0"/>
                          <a:ea typeface="MS PGothic" panose="020B0600070205080204" pitchFamily="34" charset="-128"/>
                        </a:rPr>
                        <a:t>9%</a:t>
                      </a:r>
                    </a:p>
                  </a:txBody>
                  <a:tcPr marL="91444" marR="91444"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5CDCE"/>
                    </a:solidFill>
                  </a:tcPr>
                </a:tc>
                <a:extLst>
                  <a:ext uri="{0D108BD9-81ED-4DB2-BD59-A6C34878D82A}">
                    <a16:rowId xmlns="" xmlns:a16="http://schemas.microsoft.com/office/drawing/2014/main" val="3152476912"/>
                  </a:ext>
                </a:extLst>
              </a:tr>
            </a:tbl>
          </a:graphicData>
        </a:graphic>
      </p:graphicFrame>
      <p:sp>
        <p:nvSpPr>
          <p:cNvPr id="63517" name="Content Placeholder 2"/>
          <p:cNvSpPr txBox="1">
            <a:spLocks/>
          </p:cNvSpPr>
          <p:nvPr/>
        </p:nvSpPr>
        <p:spPr bwMode="auto">
          <a:xfrm>
            <a:off x="449263" y="5243513"/>
            <a:ext cx="8694737" cy="1254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257175" indent="-257175" defTabSz="342900">
              <a:defRPr>
                <a:solidFill>
                  <a:schemeClr val="tx1"/>
                </a:solidFill>
                <a:latin typeface="Century Gothic" panose="020B0502020202020204" pitchFamily="34" charset="0"/>
                <a:ea typeface="MS PGothic" panose="020B0600070205080204" pitchFamily="34" charset="-128"/>
              </a:defRPr>
            </a:lvl1pPr>
            <a:lvl2pPr marL="742950" indent="-285750" defTabSz="342900">
              <a:defRPr>
                <a:solidFill>
                  <a:schemeClr val="tx1"/>
                </a:solidFill>
                <a:latin typeface="Century Gothic" panose="020B0502020202020204" pitchFamily="34" charset="0"/>
                <a:ea typeface="MS PGothic" panose="020B0600070205080204" pitchFamily="34" charset="-128"/>
              </a:defRPr>
            </a:lvl2pPr>
            <a:lvl3pPr marL="1143000" indent="-228600" defTabSz="342900">
              <a:defRPr>
                <a:solidFill>
                  <a:schemeClr val="tx1"/>
                </a:solidFill>
                <a:latin typeface="Century Gothic" panose="020B0502020202020204" pitchFamily="34" charset="0"/>
                <a:ea typeface="MS PGothic" panose="020B0600070205080204" pitchFamily="34" charset="-128"/>
              </a:defRPr>
            </a:lvl3pPr>
            <a:lvl4pPr marL="1600200" indent="-228600" defTabSz="342900">
              <a:defRPr>
                <a:solidFill>
                  <a:schemeClr val="tx1"/>
                </a:solidFill>
                <a:latin typeface="Century Gothic" panose="020B0502020202020204" pitchFamily="34" charset="0"/>
                <a:ea typeface="MS PGothic" panose="020B0600070205080204" pitchFamily="34" charset="-128"/>
              </a:defRPr>
            </a:lvl4pPr>
            <a:lvl5pPr marL="2057400" indent="-228600" defTabSz="342900">
              <a:defRPr>
                <a:solidFill>
                  <a:schemeClr val="tx1"/>
                </a:solidFill>
                <a:latin typeface="Century Gothic" panose="020B0502020202020204" pitchFamily="34" charset="0"/>
                <a:ea typeface="MS PGothic" panose="020B0600070205080204" pitchFamily="34" charset="-128"/>
              </a:defRPr>
            </a:lvl5pPr>
            <a:lvl6pPr marL="2514600" indent="-228600" defTabSz="3429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6pPr>
            <a:lvl7pPr marL="2971800" indent="-228600" defTabSz="3429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7pPr>
            <a:lvl8pPr marL="3429000" indent="-228600" defTabSz="3429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8pPr>
            <a:lvl9pPr marL="3886200" indent="-228600" defTabSz="3429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9pPr>
          </a:lstStyle>
          <a:p>
            <a:pPr eaLnBrk="1" hangingPunct="1">
              <a:spcBef>
                <a:spcPct val="20000"/>
              </a:spcBef>
              <a:spcAft>
                <a:spcPts val="450"/>
              </a:spcAft>
              <a:buClr>
                <a:schemeClr val="accent2"/>
              </a:buClr>
              <a:buSzPct val="100000"/>
              <a:buFont typeface="Arial" panose="020B0604020202020204" pitchFamily="34" charset="0"/>
              <a:buChar char="•"/>
            </a:pPr>
            <a:r>
              <a:rPr lang="en-US" altLang="en-US" sz="2800"/>
              <a:t>For context: From 2016-17 to 2017-18 wages for exiting FH students were  up </a:t>
            </a:r>
            <a:r>
              <a:rPr lang="en-US" altLang="en-US" sz="2800" b="1">
                <a:solidFill>
                  <a:srgbClr val="FFBD47"/>
                </a:solidFill>
              </a:rPr>
              <a:t>+5%</a:t>
            </a:r>
          </a:p>
        </p:txBody>
      </p:sp>
      <p:sp>
        <p:nvSpPr>
          <p:cNvPr id="63518" name="Rectangle 5"/>
          <p:cNvSpPr>
            <a:spLocks noChangeArrowheads="1"/>
          </p:cNvSpPr>
          <p:nvPr/>
        </p:nvSpPr>
        <p:spPr bwMode="auto">
          <a:xfrm>
            <a:off x="247650" y="6261100"/>
            <a:ext cx="6932613"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ea typeface="MS PGothic" panose="020B0600070205080204" pitchFamily="34" charset="-128"/>
              </a:defRPr>
            </a:lvl1pPr>
            <a:lvl2pPr marL="742950" indent="-285750">
              <a:defRPr>
                <a:solidFill>
                  <a:schemeClr val="tx1"/>
                </a:solidFill>
                <a:latin typeface="Century Gothic" panose="020B0502020202020204" pitchFamily="34" charset="0"/>
                <a:ea typeface="MS PGothic" panose="020B0600070205080204" pitchFamily="34" charset="-128"/>
              </a:defRPr>
            </a:lvl2pPr>
            <a:lvl3pPr marL="1143000" indent="-228600">
              <a:defRPr>
                <a:solidFill>
                  <a:schemeClr val="tx1"/>
                </a:solidFill>
                <a:latin typeface="Century Gothic" panose="020B0502020202020204" pitchFamily="34" charset="0"/>
                <a:ea typeface="MS PGothic" panose="020B0600070205080204" pitchFamily="34" charset="-128"/>
              </a:defRPr>
            </a:lvl3pPr>
            <a:lvl4pPr marL="1600200" indent="-228600">
              <a:defRPr>
                <a:solidFill>
                  <a:schemeClr val="tx1"/>
                </a:solidFill>
                <a:latin typeface="Century Gothic" panose="020B0502020202020204" pitchFamily="34" charset="0"/>
                <a:ea typeface="MS PGothic" panose="020B0600070205080204" pitchFamily="34" charset="-128"/>
              </a:defRPr>
            </a:lvl4pPr>
            <a:lvl5pPr marL="2057400" indent="-228600">
              <a:defRPr>
                <a:solidFill>
                  <a:schemeClr val="tx1"/>
                </a:solidFill>
                <a:latin typeface="Century Gothic" panose="020B050202020202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9pPr>
          </a:lstStyle>
          <a:p>
            <a:pPr eaLnBrk="1" hangingPunct="1"/>
            <a:r>
              <a:rPr lang="en-US" altLang="en-US" sz="1100"/>
              <a:t>Note: NOVA lists 2016-17 as baseline but system will be relying on 2015-16 for baseline due to the lag in earnings data.</a:t>
            </a:r>
          </a:p>
        </p:txBody>
      </p:sp>
      <p:sp>
        <p:nvSpPr>
          <p:cNvPr id="11" name="Rectangular Callout 10">
            <a:extLst/>
          </p:cNvPr>
          <p:cNvSpPr/>
          <p:nvPr/>
        </p:nvSpPr>
        <p:spPr>
          <a:xfrm>
            <a:off x="4219575" y="2120900"/>
            <a:ext cx="4483100" cy="1308100"/>
          </a:xfrm>
          <a:prstGeom prst="wedgeRectCallout">
            <a:avLst>
              <a:gd name="adj1" fmla="val 34263"/>
              <a:gd name="adj2" fmla="val 72270"/>
            </a:avLst>
          </a:prstGeom>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Century Gothic" panose="020B0502020202020204" pitchFamily="34" charset="0"/>
                <a:ea typeface="MS PGothic" panose="020B0600070205080204" pitchFamily="34" charset="-128"/>
              </a:defRPr>
            </a:lvl1pPr>
            <a:lvl2pPr marL="742950" indent="-285750" eaLnBrk="0" hangingPunct="0">
              <a:defRPr sz="2400">
                <a:solidFill>
                  <a:schemeClr val="tx1"/>
                </a:solidFill>
                <a:latin typeface="Century Gothic" panose="020B0502020202020204" pitchFamily="34" charset="0"/>
                <a:ea typeface="MS PGothic" panose="020B0600070205080204" pitchFamily="34" charset="-128"/>
              </a:defRPr>
            </a:lvl2pPr>
            <a:lvl3pPr marL="1143000" indent="-228600" eaLnBrk="0" hangingPunct="0">
              <a:defRPr sz="2400">
                <a:solidFill>
                  <a:schemeClr val="tx1"/>
                </a:solidFill>
                <a:latin typeface="Century Gothic" panose="020B0502020202020204" pitchFamily="34" charset="0"/>
                <a:ea typeface="MS PGothic" panose="020B0600070205080204" pitchFamily="34" charset="-128"/>
              </a:defRPr>
            </a:lvl3pPr>
            <a:lvl4pPr marL="1600200" indent="-228600" eaLnBrk="0" hangingPunct="0">
              <a:defRPr sz="2400">
                <a:solidFill>
                  <a:schemeClr val="tx1"/>
                </a:solidFill>
                <a:latin typeface="Century Gothic" panose="020B0502020202020204" pitchFamily="34" charset="0"/>
                <a:ea typeface="MS PGothic" panose="020B0600070205080204" pitchFamily="34" charset="-128"/>
              </a:defRPr>
            </a:lvl4pPr>
            <a:lvl5pPr marL="2057400" indent="-228600" eaLnBrk="0" hangingPunct="0">
              <a:defRPr sz="2400">
                <a:solidFill>
                  <a:schemeClr val="tx1"/>
                </a:solidFill>
                <a:latin typeface="Century Gothic" panose="020B0502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entury Gothic" panose="020B0502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entury Gothic" panose="020B0502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entury Gothic" panose="020B0502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entury Gothic" panose="020B0502020202020204" pitchFamily="34" charset="0"/>
                <a:ea typeface="MS PGothic" panose="020B0600070205080204" pitchFamily="34" charset="-128"/>
              </a:defRPr>
            </a:lvl9pPr>
          </a:lstStyle>
          <a:p>
            <a:pPr algn="ctr" eaLnBrk="1" hangingPunct="1">
              <a:defRPr/>
            </a:pPr>
            <a:r>
              <a:rPr lang="en-US" altLang="en-US" dirty="0" smtClean="0">
                <a:solidFill>
                  <a:srgbClr val="FFFFFF"/>
                </a:solidFill>
              </a:rPr>
              <a:t>We’d need to increase exiting students’ wages by </a:t>
            </a:r>
          </a:p>
          <a:p>
            <a:pPr algn="ctr" eaLnBrk="1" hangingPunct="1">
              <a:defRPr/>
            </a:pPr>
            <a:r>
              <a:rPr lang="en-US" altLang="en-US" dirty="0" smtClean="0">
                <a:solidFill>
                  <a:srgbClr val="FFFFFF"/>
                </a:solidFill>
              </a:rPr>
              <a:t>~$485/year</a:t>
            </a:r>
            <a:endParaRPr lang="en-US" altLang="en-US"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le 1"/>
          <p:cNvSpPr>
            <a:spLocks noGrp="1"/>
          </p:cNvSpPr>
          <p:nvPr>
            <p:ph type="title"/>
          </p:nvPr>
        </p:nvSpPr>
        <p:spPr bwMode="auto">
          <a:xfrm>
            <a:off x="457200" y="576263"/>
            <a:ext cx="8245475" cy="9699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pPr eaLnBrk="1" hangingPunct="1"/>
            <a:r>
              <a:rPr lang="en-US" altLang="en-US" sz="3200" smtClean="0">
                <a:ea typeface="MS PGothic" panose="020B0600070205080204" pitchFamily="34" charset="-128"/>
              </a:rPr>
              <a:t>Goal 4B: Increase Percent of Exiting Students who Earn a Living Wage </a:t>
            </a:r>
            <a:r>
              <a:rPr lang="en-US" altLang="en-US" sz="3200" smtClean="0">
                <a:solidFill>
                  <a:schemeClr val="accent2"/>
                </a:solidFill>
                <a:ea typeface="MS PGothic" panose="020B0600070205080204" pitchFamily="34" charset="-128"/>
              </a:rPr>
              <a:t>by 5% </a:t>
            </a:r>
            <a:r>
              <a:rPr lang="en-US" altLang="en-US" sz="3200" smtClean="0">
                <a:solidFill>
                  <a:schemeClr val="tx1"/>
                </a:solidFill>
                <a:ea typeface="MS PGothic" panose="020B0600070205080204" pitchFamily="34" charset="-128"/>
              </a:rPr>
              <a:t>(percentage points)</a:t>
            </a:r>
          </a:p>
        </p:txBody>
      </p:sp>
      <p:graphicFrame>
        <p:nvGraphicFramePr>
          <p:cNvPr id="4" name="Table 3"/>
          <p:cNvGraphicFramePr>
            <a:graphicFrameLocks noGrp="1"/>
          </p:cNvGraphicFramePr>
          <p:nvPr/>
        </p:nvGraphicFramePr>
        <p:xfrm>
          <a:off x="231775" y="3771900"/>
          <a:ext cx="8694738" cy="976313"/>
        </p:xfrm>
        <a:graphic>
          <a:graphicData uri="http://schemas.openxmlformats.org/drawingml/2006/table">
            <a:tbl>
              <a:tblPr/>
              <a:tblGrid>
                <a:gridCol w="1241425">
                  <a:extLst>
                    <a:ext uri="{9D8B030D-6E8A-4147-A177-3AD203B41FA5}">
                      <a16:colId xmlns="" xmlns:a16="http://schemas.microsoft.com/office/drawing/2014/main" val="2009292591"/>
                    </a:ext>
                  </a:extLst>
                </a:gridCol>
                <a:gridCol w="1243013">
                  <a:extLst>
                    <a:ext uri="{9D8B030D-6E8A-4147-A177-3AD203B41FA5}">
                      <a16:colId xmlns="" xmlns:a16="http://schemas.microsoft.com/office/drawing/2014/main" val="3510849192"/>
                    </a:ext>
                  </a:extLst>
                </a:gridCol>
                <a:gridCol w="1241425">
                  <a:extLst>
                    <a:ext uri="{9D8B030D-6E8A-4147-A177-3AD203B41FA5}">
                      <a16:colId xmlns="" xmlns:a16="http://schemas.microsoft.com/office/drawing/2014/main" val="862977397"/>
                    </a:ext>
                  </a:extLst>
                </a:gridCol>
                <a:gridCol w="1243012">
                  <a:extLst>
                    <a:ext uri="{9D8B030D-6E8A-4147-A177-3AD203B41FA5}">
                      <a16:colId xmlns="" xmlns:a16="http://schemas.microsoft.com/office/drawing/2014/main" val="3341061279"/>
                    </a:ext>
                  </a:extLst>
                </a:gridCol>
                <a:gridCol w="1241425">
                  <a:extLst>
                    <a:ext uri="{9D8B030D-6E8A-4147-A177-3AD203B41FA5}">
                      <a16:colId xmlns="" xmlns:a16="http://schemas.microsoft.com/office/drawing/2014/main" val="2631512798"/>
                    </a:ext>
                  </a:extLst>
                </a:gridCol>
                <a:gridCol w="1243013">
                  <a:extLst>
                    <a:ext uri="{9D8B030D-6E8A-4147-A177-3AD203B41FA5}">
                      <a16:colId xmlns="" xmlns:a16="http://schemas.microsoft.com/office/drawing/2014/main" val="1552321081"/>
                    </a:ext>
                  </a:extLst>
                </a:gridCol>
                <a:gridCol w="1241425">
                  <a:extLst>
                    <a:ext uri="{9D8B030D-6E8A-4147-A177-3AD203B41FA5}">
                      <a16:colId xmlns="" xmlns:a16="http://schemas.microsoft.com/office/drawing/2014/main" val="1186741217"/>
                    </a:ext>
                  </a:extLst>
                </a:gridCol>
              </a:tblGrid>
              <a:tr h="579851">
                <a:tc>
                  <a:txBody>
                    <a:bodyPr/>
                    <a:lstStyle>
                      <a:lvl1pPr defTabSz="342900" eaLnBrk="0" hangingPunct="0">
                        <a:spcBef>
                          <a:spcPct val="20000"/>
                        </a:spcBef>
                        <a:spcAft>
                          <a:spcPts val="450"/>
                        </a:spcAft>
                        <a:buClr>
                          <a:schemeClr val="accent1"/>
                        </a:buClr>
                        <a:buFont typeface="Wingdings 2" panose="05020102010507070707" pitchFamily="18" charset="2"/>
                        <a:defRPr sz="1100">
                          <a:solidFill>
                            <a:schemeClr val="tx1"/>
                          </a:solidFill>
                          <a:latin typeface="Century Gothic" panose="020B0502020202020204" pitchFamily="34" charset="0"/>
                          <a:ea typeface="MS PGothic" panose="020B0600070205080204" pitchFamily="34" charset="-128"/>
                        </a:defRPr>
                      </a:lvl1pPr>
                      <a:lvl2pPr marL="742950" indent="-285750" defTabSz="342900" eaLnBrk="0" hangingPunct="0">
                        <a:spcBef>
                          <a:spcPct val="20000"/>
                        </a:spcBef>
                        <a:spcAft>
                          <a:spcPts val="450"/>
                        </a:spcAft>
                        <a:buClr>
                          <a:schemeClr val="accent1"/>
                        </a:buClr>
                        <a:buFont typeface="Wingdings 2" panose="05020102010507070707" pitchFamily="18" charset="2"/>
                        <a:defRPr sz="1000">
                          <a:solidFill>
                            <a:schemeClr val="tx1"/>
                          </a:solidFill>
                          <a:latin typeface="Century Gothic" panose="020B0502020202020204" pitchFamily="34" charset="0"/>
                          <a:ea typeface="MS PGothic" panose="020B0600070205080204" pitchFamily="34" charset="-128"/>
                        </a:defRPr>
                      </a:lvl2pPr>
                      <a:lvl3pPr marL="1143000" indent="-228600" defTabSz="342900" eaLnBrk="0" hangingPunct="0">
                        <a:spcBef>
                          <a:spcPct val="20000"/>
                        </a:spcBef>
                        <a:spcAft>
                          <a:spcPts val="450"/>
                        </a:spcAft>
                        <a:buClr>
                          <a:schemeClr val="accent1"/>
                        </a:buClr>
                        <a:buFont typeface="Wingdings 2" panose="05020102010507070707" pitchFamily="18" charset="2"/>
                        <a:defRPr sz="900">
                          <a:solidFill>
                            <a:schemeClr val="tx1"/>
                          </a:solidFill>
                          <a:latin typeface="Century Gothic" panose="020B0502020202020204" pitchFamily="34" charset="0"/>
                          <a:ea typeface="MS PGothic" panose="020B0600070205080204" pitchFamily="34" charset="-128"/>
                        </a:defRPr>
                      </a:lvl3pPr>
                      <a:lvl4pPr marL="1600200" indent="-228600" defTabSz="342900" eaLnBrk="0"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4pPr>
                      <a:lvl5pPr marL="2057400" indent="-228600" defTabSz="342900" eaLnBrk="0"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5pPr>
                      <a:lvl6pPr marL="25146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6pPr>
                      <a:lvl7pPr marL="29718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7pPr>
                      <a:lvl8pPr marL="34290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8pPr>
                      <a:lvl9pPr marL="38862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9pPr>
                    </a:lstStyle>
                    <a:p>
                      <a:pPr marL="0" marR="0" lvl="0" indent="0" algn="ctr" defTabSz="3429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smtClean="0">
                          <a:ln>
                            <a:noFill/>
                          </a:ln>
                          <a:solidFill>
                            <a:srgbClr val="FFFFFF"/>
                          </a:solidFill>
                          <a:effectLst/>
                          <a:latin typeface="Century Gothic" panose="020B0502020202020204" pitchFamily="34" charset="0"/>
                          <a:ea typeface="MS PGothic" panose="020B0600070205080204" pitchFamily="34" charset="-128"/>
                        </a:rPr>
                        <a:t>2016-17</a:t>
                      </a:r>
                      <a:br>
                        <a:rPr kumimoji="0" lang="en-US" altLang="en-US" sz="1600" b="1" i="0" u="none" strike="noStrike" cap="none" normalizeH="0" baseline="0" smtClean="0">
                          <a:ln>
                            <a:noFill/>
                          </a:ln>
                          <a:solidFill>
                            <a:srgbClr val="FFFFFF"/>
                          </a:solidFill>
                          <a:effectLst/>
                          <a:latin typeface="Century Gothic" panose="020B0502020202020204" pitchFamily="34" charset="0"/>
                          <a:ea typeface="MS PGothic" panose="020B0600070205080204" pitchFamily="34" charset="-128"/>
                        </a:rPr>
                      </a:br>
                      <a:r>
                        <a:rPr kumimoji="0" lang="en-US" altLang="en-US" sz="1600" b="1" i="0" u="none" strike="noStrike" cap="none" normalizeH="0" baseline="0" smtClean="0">
                          <a:ln>
                            <a:noFill/>
                          </a:ln>
                          <a:solidFill>
                            <a:srgbClr val="FFFFFF"/>
                          </a:solidFill>
                          <a:effectLst/>
                          <a:latin typeface="Century Gothic" panose="020B0502020202020204" pitchFamily="34" charset="0"/>
                          <a:ea typeface="MS PGothic" panose="020B0600070205080204" pitchFamily="34" charset="-128"/>
                        </a:rPr>
                        <a:t>“Baseline”</a:t>
                      </a:r>
                    </a:p>
                  </a:txBody>
                  <a:tcPr marL="91439" marR="91439"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defTabSz="342900" eaLnBrk="0" hangingPunct="0">
                        <a:spcBef>
                          <a:spcPct val="20000"/>
                        </a:spcBef>
                        <a:spcAft>
                          <a:spcPts val="450"/>
                        </a:spcAft>
                        <a:buClr>
                          <a:schemeClr val="accent1"/>
                        </a:buClr>
                        <a:buFont typeface="Wingdings 2" panose="05020102010507070707" pitchFamily="18" charset="2"/>
                        <a:defRPr sz="1100">
                          <a:solidFill>
                            <a:schemeClr val="tx1"/>
                          </a:solidFill>
                          <a:latin typeface="Century Gothic" panose="020B0502020202020204" pitchFamily="34" charset="0"/>
                          <a:ea typeface="MS PGothic" panose="020B0600070205080204" pitchFamily="34" charset="-128"/>
                        </a:defRPr>
                      </a:lvl1pPr>
                      <a:lvl2pPr marL="742950" indent="-285750" defTabSz="342900" eaLnBrk="0" hangingPunct="0">
                        <a:spcBef>
                          <a:spcPct val="20000"/>
                        </a:spcBef>
                        <a:spcAft>
                          <a:spcPts val="450"/>
                        </a:spcAft>
                        <a:buClr>
                          <a:schemeClr val="accent1"/>
                        </a:buClr>
                        <a:buFont typeface="Wingdings 2" panose="05020102010507070707" pitchFamily="18" charset="2"/>
                        <a:defRPr sz="1000">
                          <a:solidFill>
                            <a:schemeClr val="tx1"/>
                          </a:solidFill>
                          <a:latin typeface="Century Gothic" panose="020B0502020202020204" pitchFamily="34" charset="0"/>
                          <a:ea typeface="MS PGothic" panose="020B0600070205080204" pitchFamily="34" charset="-128"/>
                        </a:defRPr>
                      </a:lvl2pPr>
                      <a:lvl3pPr marL="1143000" indent="-228600" defTabSz="342900" eaLnBrk="0" hangingPunct="0">
                        <a:spcBef>
                          <a:spcPct val="20000"/>
                        </a:spcBef>
                        <a:spcAft>
                          <a:spcPts val="450"/>
                        </a:spcAft>
                        <a:buClr>
                          <a:schemeClr val="accent1"/>
                        </a:buClr>
                        <a:buFont typeface="Wingdings 2" panose="05020102010507070707" pitchFamily="18" charset="2"/>
                        <a:defRPr sz="900">
                          <a:solidFill>
                            <a:schemeClr val="tx1"/>
                          </a:solidFill>
                          <a:latin typeface="Century Gothic" panose="020B0502020202020204" pitchFamily="34" charset="0"/>
                          <a:ea typeface="MS PGothic" panose="020B0600070205080204" pitchFamily="34" charset="-128"/>
                        </a:defRPr>
                      </a:lvl3pPr>
                      <a:lvl4pPr marL="1600200" indent="-228600" defTabSz="342900" eaLnBrk="0"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4pPr>
                      <a:lvl5pPr marL="2057400" indent="-228600" defTabSz="342900" eaLnBrk="0"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5pPr>
                      <a:lvl6pPr marL="25146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6pPr>
                      <a:lvl7pPr marL="29718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7pPr>
                      <a:lvl8pPr marL="34290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8pPr>
                      <a:lvl9pPr marL="38862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9pPr>
                    </a:lstStyle>
                    <a:p>
                      <a:pPr marL="0" marR="0" lvl="0" indent="0" algn="ctr" defTabSz="3429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smtClean="0">
                          <a:ln>
                            <a:noFill/>
                          </a:ln>
                          <a:solidFill>
                            <a:srgbClr val="FFFFFF"/>
                          </a:solidFill>
                          <a:effectLst/>
                          <a:latin typeface="Century Gothic" panose="020B0502020202020204" pitchFamily="34" charset="0"/>
                          <a:ea typeface="MS PGothic" panose="020B0600070205080204" pitchFamily="34" charset="-128"/>
                        </a:rPr>
                        <a:t>2017-18</a:t>
                      </a:r>
                    </a:p>
                  </a:txBody>
                  <a:tcPr marL="91439" marR="91439"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defTabSz="342900" eaLnBrk="0" hangingPunct="0">
                        <a:spcBef>
                          <a:spcPct val="20000"/>
                        </a:spcBef>
                        <a:spcAft>
                          <a:spcPts val="450"/>
                        </a:spcAft>
                        <a:buClr>
                          <a:schemeClr val="accent1"/>
                        </a:buClr>
                        <a:buFont typeface="Wingdings 2" panose="05020102010507070707" pitchFamily="18" charset="2"/>
                        <a:defRPr sz="1100">
                          <a:solidFill>
                            <a:schemeClr val="tx1"/>
                          </a:solidFill>
                          <a:latin typeface="Century Gothic" panose="020B0502020202020204" pitchFamily="34" charset="0"/>
                          <a:ea typeface="MS PGothic" panose="020B0600070205080204" pitchFamily="34" charset="-128"/>
                        </a:defRPr>
                      </a:lvl1pPr>
                      <a:lvl2pPr marL="742950" indent="-285750" defTabSz="342900" eaLnBrk="0" hangingPunct="0">
                        <a:spcBef>
                          <a:spcPct val="20000"/>
                        </a:spcBef>
                        <a:spcAft>
                          <a:spcPts val="450"/>
                        </a:spcAft>
                        <a:buClr>
                          <a:schemeClr val="accent1"/>
                        </a:buClr>
                        <a:buFont typeface="Wingdings 2" panose="05020102010507070707" pitchFamily="18" charset="2"/>
                        <a:defRPr sz="1000">
                          <a:solidFill>
                            <a:schemeClr val="tx1"/>
                          </a:solidFill>
                          <a:latin typeface="Century Gothic" panose="020B0502020202020204" pitchFamily="34" charset="0"/>
                          <a:ea typeface="MS PGothic" panose="020B0600070205080204" pitchFamily="34" charset="-128"/>
                        </a:defRPr>
                      </a:lvl2pPr>
                      <a:lvl3pPr marL="1143000" indent="-228600" defTabSz="342900" eaLnBrk="0" hangingPunct="0">
                        <a:spcBef>
                          <a:spcPct val="20000"/>
                        </a:spcBef>
                        <a:spcAft>
                          <a:spcPts val="450"/>
                        </a:spcAft>
                        <a:buClr>
                          <a:schemeClr val="accent1"/>
                        </a:buClr>
                        <a:buFont typeface="Wingdings 2" panose="05020102010507070707" pitchFamily="18" charset="2"/>
                        <a:defRPr sz="900">
                          <a:solidFill>
                            <a:schemeClr val="tx1"/>
                          </a:solidFill>
                          <a:latin typeface="Century Gothic" panose="020B0502020202020204" pitchFamily="34" charset="0"/>
                          <a:ea typeface="MS PGothic" panose="020B0600070205080204" pitchFamily="34" charset="-128"/>
                        </a:defRPr>
                      </a:lvl3pPr>
                      <a:lvl4pPr marL="1600200" indent="-228600" defTabSz="342900" eaLnBrk="0"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4pPr>
                      <a:lvl5pPr marL="2057400" indent="-228600" defTabSz="342900" eaLnBrk="0"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5pPr>
                      <a:lvl6pPr marL="25146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6pPr>
                      <a:lvl7pPr marL="29718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7pPr>
                      <a:lvl8pPr marL="34290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8pPr>
                      <a:lvl9pPr marL="38862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9pPr>
                    </a:lstStyle>
                    <a:p>
                      <a:pPr marL="0" marR="0" lvl="0" indent="0" algn="ctr" defTabSz="3429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smtClean="0">
                          <a:ln>
                            <a:noFill/>
                          </a:ln>
                          <a:solidFill>
                            <a:srgbClr val="FFFFFF"/>
                          </a:solidFill>
                          <a:effectLst/>
                          <a:latin typeface="Century Gothic" panose="020B0502020202020204" pitchFamily="34" charset="0"/>
                          <a:ea typeface="MS PGothic" panose="020B0600070205080204" pitchFamily="34" charset="-128"/>
                        </a:rPr>
                        <a:t>2018-19</a:t>
                      </a:r>
                    </a:p>
                  </a:txBody>
                  <a:tcPr marL="91439" marR="91439"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rgbClr val="E8A6AD"/>
                    </a:solidFill>
                  </a:tcPr>
                </a:tc>
                <a:tc>
                  <a:txBody>
                    <a:bodyPr/>
                    <a:lstStyle>
                      <a:lvl1pPr defTabSz="342900" eaLnBrk="0" hangingPunct="0">
                        <a:spcBef>
                          <a:spcPct val="20000"/>
                        </a:spcBef>
                        <a:spcAft>
                          <a:spcPts val="450"/>
                        </a:spcAft>
                        <a:buClr>
                          <a:schemeClr val="accent1"/>
                        </a:buClr>
                        <a:buFont typeface="Wingdings 2" panose="05020102010507070707" pitchFamily="18" charset="2"/>
                        <a:defRPr sz="1100">
                          <a:solidFill>
                            <a:schemeClr val="tx1"/>
                          </a:solidFill>
                          <a:latin typeface="Century Gothic" panose="020B0502020202020204" pitchFamily="34" charset="0"/>
                          <a:ea typeface="MS PGothic" panose="020B0600070205080204" pitchFamily="34" charset="-128"/>
                        </a:defRPr>
                      </a:lvl1pPr>
                      <a:lvl2pPr marL="742950" indent="-285750" defTabSz="342900" eaLnBrk="0" hangingPunct="0">
                        <a:spcBef>
                          <a:spcPct val="20000"/>
                        </a:spcBef>
                        <a:spcAft>
                          <a:spcPts val="450"/>
                        </a:spcAft>
                        <a:buClr>
                          <a:schemeClr val="accent1"/>
                        </a:buClr>
                        <a:buFont typeface="Wingdings 2" panose="05020102010507070707" pitchFamily="18" charset="2"/>
                        <a:defRPr sz="1000">
                          <a:solidFill>
                            <a:schemeClr val="tx1"/>
                          </a:solidFill>
                          <a:latin typeface="Century Gothic" panose="020B0502020202020204" pitchFamily="34" charset="0"/>
                          <a:ea typeface="MS PGothic" panose="020B0600070205080204" pitchFamily="34" charset="-128"/>
                        </a:defRPr>
                      </a:lvl2pPr>
                      <a:lvl3pPr marL="1143000" indent="-228600" defTabSz="342900" eaLnBrk="0" hangingPunct="0">
                        <a:spcBef>
                          <a:spcPct val="20000"/>
                        </a:spcBef>
                        <a:spcAft>
                          <a:spcPts val="450"/>
                        </a:spcAft>
                        <a:buClr>
                          <a:schemeClr val="accent1"/>
                        </a:buClr>
                        <a:buFont typeface="Wingdings 2" panose="05020102010507070707" pitchFamily="18" charset="2"/>
                        <a:defRPr sz="900">
                          <a:solidFill>
                            <a:schemeClr val="tx1"/>
                          </a:solidFill>
                          <a:latin typeface="Century Gothic" panose="020B0502020202020204" pitchFamily="34" charset="0"/>
                          <a:ea typeface="MS PGothic" panose="020B0600070205080204" pitchFamily="34" charset="-128"/>
                        </a:defRPr>
                      </a:lvl3pPr>
                      <a:lvl4pPr marL="1600200" indent="-228600" defTabSz="342900" eaLnBrk="0"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4pPr>
                      <a:lvl5pPr marL="2057400" indent="-228600" defTabSz="342900" eaLnBrk="0"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5pPr>
                      <a:lvl6pPr marL="25146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6pPr>
                      <a:lvl7pPr marL="29718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7pPr>
                      <a:lvl8pPr marL="34290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8pPr>
                      <a:lvl9pPr marL="38862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9pPr>
                    </a:lstStyle>
                    <a:p>
                      <a:pPr marL="0" marR="0" lvl="0" indent="0" algn="ctr" defTabSz="3429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smtClean="0">
                          <a:ln>
                            <a:noFill/>
                          </a:ln>
                          <a:solidFill>
                            <a:srgbClr val="FFFFFF"/>
                          </a:solidFill>
                          <a:effectLst/>
                          <a:latin typeface="Century Gothic" panose="020B0502020202020204" pitchFamily="34" charset="0"/>
                          <a:ea typeface="MS PGothic" panose="020B0600070205080204" pitchFamily="34" charset="-128"/>
                        </a:rPr>
                        <a:t>2019-20</a:t>
                      </a:r>
                    </a:p>
                  </a:txBody>
                  <a:tcPr marL="91439" marR="91439"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rgbClr val="E8A6AD"/>
                    </a:solidFill>
                  </a:tcPr>
                </a:tc>
                <a:tc>
                  <a:txBody>
                    <a:bodyPr/>
                    <a:lstStyle>
                      <a:lvl1pPr defTabSz="342900" eaLnBrk="0" hangingPunct="0">
                        <a:spcBef>
                          <a:spcPct val="20000"/>
                        </a:spcBef>
                        <a:spcAft>
                          <a:spcPts val="450"/>
                        </a:spcAft>
                        <a:buClr>
                          <a:schemeClr val="accent1"/>
                        </a:buClr>
                        <a:buFont typeface="Wingdings 2" panose="05020102010507070707" pitchFamily="18" charset="2"/>
                        <a:defRPr sz="1100">
                          <a:solidFill>
                            <a:schemeClr val="tx1"/>
                          </a:solidFill>
                          <a:latin typeface="Century Gothic" panose="020B0502020202020204" pitchFamily="34" charset="0"/>
                          <a:ea typeface="MS PGothic" panose="020B0600070205080204" pitchFamily="34" charset="-128"/>
                        </a:defRPr>
                      </a:lvl1pPr>
                      <a:lvl2pPr marL="742950" indent="-285750" defTabSz="342900" eaLnBrk="0" hangingPunct="0">
                        <a:spcBef>
                          <a:spcPct val="20000"/>
                        </a:spcBef>
                        <a:spcAft>
                          <a:spcPts val="450"/>
                        </a:spcAft>
                        <a:buClr>
                          <a:schemeClr val="accent1"/>
                        </a:buClr>
                        <a:buFont typeface="Wingdings 2" panose="05020102010507070707" pitchFamily="18" charset="2"/>
                        <a:defRPr sz="1000">
                          <a:solidFill>
                            <a:schemeClr val="tx1"/>
                          </a:solidFill>
                          <a:latin typeface="Century Gothic" panose="020B0502020202020204" pitchFamily="34" charset="0"/>
                          <a:ea typeface="MS PGothic" panose="020B0600070205080204" pitchFamily="34" charset="-128"/>
                        </a:defRPr>
                      </a:lvl2pPr>
                      <a:lvl3pPr marL="1143000" indent="-228600" defTabSz="342900" eaLnBrk="0" hangingPunct="0">
                        <a:spcBef>
                          <a:spcPct val="20000"/>
                        </a:spcBef>
                        <a:spcAft>
                          <a:spcPts val="450"/>
                        </a:spcAft>
                        <a:buClr>
                          <a:schemeClr val="accent1"/>
                        </a:buClr>
                        <a:buFont typeface="Wingdings 2" panose="05020102010507070707" pitchFamily="18" charset="2"/>
                        <a:defRPr sz="900">
                          <a:solidFill>
                            <a:schemeClr val="tx1"/>
                          </a:solidFill>
                          <a:latin typeface="Century Gothic" panose="020B0502020202020204" pitchFamily="34" charset="0"/>
                          <a:ea typeface="MS PGothic" panose="020B0600070205080204" pitchFamily="34" charset="-128"/>
                        </a:defRPr>
                      </a:lvl3pPr>
                      <a:lvl4pPr marL="1600200" indent="-228600" defTabSz="342900" eaLnBrk="0"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4pPr>
                      <a:lvl5pPr marL="2057400" indent="-228600" defTabSz="342900" eaLnBrk="0"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5pPr>
                      <a:lvl6pPr marL="25146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6pPr>
                      <a:lvl7pPr marL="29718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7pPr>
                      <a:lvl8pPr marL="34290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8pPr>
                      <a:lvl9pPr marL="38862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9pPr>
                    </a:lstStyle>
                    <a:p>
                      <a:pPr marL="0" marR="0" lvl="0" indent="0" algn="ctr" defTabSz="3429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smtClean="0">
                          <a:ln>
                            <a:noFill/>
                          </a:ln>
                          <a:solidFill>
                            <a:srgbClr val="FFFFFF"/>
                          </a:solidFill>
                          <a:effectLst/>
                          <a:latin typeface="Century Gothic" panose="020B0502020202020204" pitchFamily="34" charset="0"/>
                          <a:ea typeface="MS PGothic" panose="020B0600070205080204" pitchFamily="34" charset="-128"/>
                        </a:rPr>
                        <a:t>2020-21</a:t>
                      </a:r>
                    </a:p>
                  </a:txBody>
                  <a:tcPr marL="91439" marR="91439"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rgbClr val="E8A6AD"/>
                    </a:solidFill>
                  </a:tcPr>
                </a:tc>
                <a:tc>
                  <a:txBody>
                    <a:bodyPr/>
                    <a:lstStyle>
                      <a:lvl1pPr defTabSz="342900" eaLnBrk="0" hangingPunct="0">
                        <a:spcBef>
                          <a:spcPct val="20000"/>
                        </a:spcBef>
                        <a:spcAft>
                          <a:spcPts val="450"/>
                        </a:spcAft>
                        <a:buClr>
                          <a:schemeClr val="accent1"/>
                        </a:buClr>
                        <a:buFont typeface="Wingdings 2" panose="05020102010507070707" pitchFamily="18" charset="2"/>
                        <a:defRPr sz="1100">
                          <a:solidFill>
                            <a:schemeClr val="tx1"/>
                          </a:solidFill>
                          <a:latin typeface="Century Gothic" panose="020B0502020202020204" pitchFamily="34" charset="0"/>
                          <a:ea typeface="MS PGothic" panose="020B0600070205080204" pitchFamily="34" charset="-128"/>
                        </a:defRPr>
                      </a:lvl1pPr>
                      <a:lvl2pPr marL="742950" indent="-285750" defTabSz="342900" eaLnBrk="0" hangingPunct="0">
                        <a:spcBef>
                          <a:spcPct val="20000"/>
                        </a:spcBef>
                        <a:spcAft>
                          <a:spcPts val="450"/>
                        </a:spcAft>
                        <a:buClr>
                          <a:schemeClr val="accent1"/>
                        </a:buClr>
                        <a:buFont typeface="Wingdings 2" panose="05020102010507070707" pitchFamily="18" charset="2"/>
                        <a:defRPr sz="1000">
                          <a:solidFill>
                            <a:schemeClr val="tx1"/>
                          </a:solidFill>
                          <a:latin typeface="Century Gothic" panose="020B0502020202020204" pitchFamily="34" charset="0"/>
                          <a:ea typeface="MS PGothic" panose="020B0600070205080204" pitchFamily="34" charset="-128"/>
                        </a:defRPr>
                      </a:lvl2pPr>
                      <a:lvl3pPr marL="1143000" indent="-228600" defTabSz="342900" eaLnBrk="0" hangingPunct="0">
                        <a:spcBef>
                          <a:spcPct val="20000"/>
                        </a:spcBef>
                        <a:spcAft>
                          <a:spcPts val="450"/>
                        </a:spcAft>
                        <a:buClr>
                          <a:schemeClr val="accent1"/>
                        </a:buClr>
                        <a:buFont typeface="Wingdings 2" panose="05020102010507070707" pitchFamily="18" charset="2"/>
                        <a:defRPr sz="900">
                          <a:solidFill>
                            <a:schemeClr val="tx1"/>
                          </a:solidFill>
                          <a:latin typeface="Century Gothic" panose="020B0502020202020204" pitchFamily="34" charset="0"/>
                          <a:ea typeface="MS PGothic" panose="020B0600070205080204" pitchFamily="34" charset="-128"/>
                        </a:defRPr>
                      </a:lvl3pPr>
                      <a:lvl4pPr marL="1600200" indent="-228600" defTabSz="342900" eaLnBrk="0"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4pPr>
                      <a:lvl5pPr marL="2057400" indent="-228600" defTabSz="342900" eaLnBrk="0"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5pPr>
                      <a:lvl6pPr marL="25146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6pPr>
                      <a:lvl7pPr marL="29718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7pPr>
                      <a:lvl8pPr marL="34290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8pPr>
                      <a:lvl9pPr marL="38862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9pPr>
                    </a:lstStyle>
                    <a:p>
                      <a:pPr marL="0" marR="0" lvl="0" indent="0" algn="ctr" defTabSz="3429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smtClean="0">
                          <a:ln>
                            <a:noFill/>
                          </a:ln>
                          <a:solidFill>
                            <a:srgbClr val="FFFFFF"/>
                          </a:solidFill>
                          <a:effectLst/>
                          <a:latin typeface="Century Gothic" panose="020B0502020202020204" pitchFamily="34" charset="0"/>
                          <a:ea typeface="MS PGothic" panose="020B0600070205080204" pitchFamily="34" charset="-128"/>
                        </a:rPr>
                        <a:t>2021-22</a:t>
                      </a:r>
                      <a:br>
                        <a:rPr kumimoji="0" lang="en-US" altLang="en-US" sz="1600" b="1" i="0" u="none" strike="noStrike" cap="none" normalizeH="0" baseline="0" smtClean="0">
                          <a:ln>
                            <a:noFill/>
                          </a:ln>
                          <a:solidFill>
                            <a:srgbClr val="FFFFFF"/>
                          </a:solidFill>
                          <a:effectLst/>
                          <a:latin typeface="Century Gothic" panose="020B0502020202020204" pitchFamily="34" charset="0"/>
                          <a:ea typeface="MS PGothic" panose="020B0600070205080204" pitchFamily="34" charset="-128"/>
                        </a:rPr>
                      </a:br>
                      <a:r>
                        <a:rPr kumimoji="0" lang="en-US" altLang="en-US" sz="1600" b="1" i="0" u="none" strike="noStrike" cap="none" normalizeH="0" baseline="0" smtClean="0">
                          <a:ln>
                            <a:noFill/>
                          </a:ln>
                          <a:solidFill>
                            <a:srgbClr val="FFFFFF"/>
                          </a:solidFill>
                          <a:effectLst/>
                          <a:latin typeface="Century Gothic" panose="020B0502020202020204" pitchFamily="34" charset="0"/>
                          <a:ea typeface="MS PGothic" panose="020B0600070205080204" pitchFamily="34" charset="-128"/>
                        </a:rPr>
                        <a:t>Goal</a:t>
                      </a:r>
                    </a:p>
                  </a:txBody>
                  <a:tcPr marL="91439" marR="91439"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defTabSz="342900" eaLnBrk="0" hangingPunct="0">
                        <a:spcBef>
                          <a:spcPct val="20000"/>
                        </a:spcBef>
                        <a:spcAft>
                          <a:spcPts val="450"/>
                        </a:spcAft>
                        <a:buClr>
                          <a:schemeClr val="accent1"/>
                        </a:buClr>
                        <a:buFont typeface="Wingdings 2" panose="05020102010507070707" pitchFamily="18" charset="2"/>
                        <a:defRPr sz="1100">
                          <a:solidFill>
                            <a:schemeClr val="tx1"/>
                          </a:solidFill>
                          <a:latin typeface="Century Gothic" panose="020B0502020202020204" pitchFamily="34" charset="0"/>
                          <a:ea typeface="MS PGothic" panose="020B0600070205080204" pitchFamily="34" charset="-128"/>
                        </a:defRPr>
                      </a:lvl1pPr>
                      <a:lvl2pPr marL="742950" indent="-285750" defTabSz="342900" eaLnBrk="0" hangingPunct="0">
                        <a:spcBef>
                          <a:spcPct val="20000"/>
                        </a:spcBef>
                        <a:spcAft>
                          <a:spcPts val="450"/>
                        </a:spcAft>
                        <a:buClr>
                          <a:schemeClr val="accent1"/>
                        </a:buClr>
                        <a:buFont typeface="Wingdings 2" panose="05020102010507070707" pitchFamily="18" charset="2"/>
                        <a:defRPr sz="1000">
                          <a:solidFill>
                            <a:schemeClr val="tx1"/>
                          </a:solidFill>
                          <a:latin typeface="Century Gothic" panose="020B0502020202020204" pitchFamily="34" charset="0"/>
                          <a:ea typeface="MS PGothic" panose="020B0600070205080204" pitchFamily="34" charset="-128"/>
                        </a:defRPr>
                      </a:lvl2pPr>
                      <a:lvl3pPr marL="1143000" indent="-228600" defTabSz="342900" eaLnBrk="0" hangingPunct="0">
                        <a:spcBef>
                          <a:spcPct val="20000"/>
                        </a:spcBef>
                        <a:spcAft>
                          <a:spcPts val="450"/>
                        </a:spcAft>
                        <a:buClr>
                          <a:schemeClr val="accent1"/>
                        </a:buClr>
                        <a:buFont typeface="Wingdings 2" panose="05020102010507070707" pitchFamily="18" charset="2"/>
                        <a:defRPr sz="900">
                          <a:solidFill>
                            <a:schemeClr val="tx1"/>
                          </a:solidFill>
                          <a:latin typeface="Century Gothic" panose="020B0502020202020204" pitchFamily="34" charset="0"/>
                          <a:ea typeface="MS PGothic" panose="020B0600070205080204" pitchFamily="34" charset="-128"/>
                        </a:defRPr>
                      </a:lvl3pPr>
                      <a:lvl4pPr marL="1600200" indent="-228600" defTabSz="342900" eaLnBrk="0"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4pPr>
                      <a:lvl5pPr marL="2057400" indent="-228600" defTabSz="342900" eaLnBrk="0"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5pPr>
                      <a:lvl6pPr marL="25146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6pPr>
                      <a:lvl7pPr marL="29718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7pPr>
                      <a:lvl8pPr marL="34290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8pPr>
                      <a:lvl9pPr marL="38862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9pPr>
                    </a:lstStyle>
                    <a:p>
                      <a:pPr marL="0" marR="0" lvl="0" indent="0" algn="ctr" defTabSz="342900" rtl="0" eaLnBrk="1" fontAlgn="base" latinLnBrk="0" hangingPunct="1">
                        <a:lnSpc>
                          <a:spcPct val="100000"/>
                        </a:lnSpc>
                        <a:spcBef>
                          <a:spcPct val="0"/>
                        </a:spcBef>
                        <a:spcAft>
                          <a:spcPct val="0"/>
                        </a:spcAft>
                        <a:buClrTx/>
                        <a:buSzTx/>
                        <a:buFontTx/>
                        <a:buNone/>
                        <a:tabLst/>
                      </a:pPr>
                      <a:r>
                        <a:rPr kumimoji="0" lang="en-US" altLang="en-US" sz="1300" b="1" i="0" u="none" strike="noStrike" cap="none" normalizeH="0" baseline="0" smtClean="0">
                          <a:ln>
                            <a:noFill/>
                          </a:ln>
                          <a:solidFill>
                            <a:srgbClr val="FFFFFF"/>
                          </a:solidFill>
                          <a:effectLst/>
                          <a:latin typeface="Century Gothic" panose="020B0502020202020204" pitchFamily="34" charset="0"/>
                          <a:ea typeface="MS PGothic" panose="020B0600070205080204" pitchFamily="34" charset="-128"/>
                        </a:rPr>
                        <a:t>% Increase</a:t>
                      </a:r>
                      <a:br>
                        <a:rPr kumimoji="0" lang="en-US" altLang="en-US" sz="1300" b="1" i="0" u="none" strike="noStrike" cap="none" normalizeH="0" baseline="0" smtClean="0">
                          <a:ln>
                            <a:noFill/>
                          </a:ln>
                          <a:solidFill>
                            <a:srgbClr val="FFFFFF"/>
                          </a:solidFill>
                          <a:effectLst/>
                          <a:latin typeface="Century Gothic" panose="020B0502020202020204" pitchFamily="34" charset="0"/>
                          <a:ea typeface="MS PGothic" panose="020B0600070205080204" pitchFamily="34" charset="-128"/>
                        </a:rPr>
                      </a:br>
                      <a:r>
                        <a:rPr kumimoji="0" lang="en-US" altLang="en-US" sz="1300" b="1" i="0" u="none" strike="noStrike" cap="none" normalizeH="0" baseline="0" smtClean="0">
                          <a:ln>
                            <a:noFill/>
                          </a:ln>
                          <a:solidFill>
                            <a:srgbClr val="FFFFFF"/>
                          </a:solidFill>
                          <a:effectLst/>
                          <a:latin typeface="Century Gothic" panose="020B0502020202020204" pitchFamily="34" charset="0"/>
                          <a:ea typeface="MS PGothic" panose="020B0600070205080204" pitchFamily="34" charset="-128"/>
                        </a:rPr>
                        <a:t>Proposed</a:t>
                      </a:r>
                    </a:p>
                  </a:txBody>
                  <a:tcPr marL="91439" marR="91439"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extLst>
                  <a:ext uri="{0D108BD9-81ED-4DB2-BD59-A6C34878D82A}">
                    <a16:rowId xmlns="" xmlns:a16="http://schemas.microsoft.com/office/drawing/2014/main" val="1897367598"/>
                  </a:ext>
                </a:extLst>
              </a:tr>
              <a:tr h="396462">
                <a:tc>
                  <a:txBody>
                    <a:bodyPr/>
                    <a:lstStyle>
                      <a:lvl1pPr defTabSz="342900" eaLnBrk="0" hangingPunct="0">
                        <a:spcBef>
                          <a:spcPct val="20000"/>
                        </a:spcBef>
                        <a:spcAft>
                          <a:spcPts val="450"/>
                        </a:spcAft>
                        <a:buClr>
                          <a:schemeClr val="accent1"/>
                        </a:buClr>
                        <a:buFont typeface="Wingdings 2" panose="05020102010507070707" pitchFamily="18" charset="2"/>
                        <a:defRPr sz="1100">
                          <a:solidFill>
                            <a:schemeClr val="tx1"/>
                          </a:solidFill>
                          <a:latin typeface="Century Gothic" panose="020B0502020202020204" pitchFamily="34" charset="0"/>
                          <a:ea typeface="MS PGothic" panose="020B0600070205080204" pitchFamily="34" charset="-128"/>
                        </a:defRPr>
                      </a:lvl1pPr>
                      <a:lvl2pPr marL="742950" indent="-285750" defTabSz="342900" eaLnBrk="0" hangingPunct="0">
                        <a:spcBef>
                          <a:spcPct val="20000"/>
                        </a:spcBef>
                        <a:spcAft>
                          <a:spcPts val="450"/>
                        </a:spcAft>
                        <a:buClr>
                          <a:schemeClr val="accent1"/>
                        </a:buClr>
                        <a:buFont typeface="Wingdings 2" panose="05020102010507070707" pitchFamily="18" charset="2"/>
                        <a:defRPr sz="1000">
                          <a:solidFill>
                            <a:schemeClr val="tx1"/>
                          </a:solidFill>
                          <a:latin typeface="Century Gothic" panose="020B0502020202020204" pitchFamily="34" charset="0"/>
                          <a:ea typeface="MS PGothic" panose="020B0600070205080204" pitchFamily="34" charset="-128"/>
                        </a:defRPr>
                      </a:lvl2pPr>
                      <a:lvl3pPr marL="1143000" indent="-228600" defTabSz="342900" eaLnBrk="0" hangingPunct="0">
                        <a:spcBef>
                          <a:spcPct val="20000"/>
                        </a:spcBef>
                        <a:spcAft>
                          <a:spcPts val="450"/>
                        </a:spcAft>
                        <a:buClr>
                          <a:schemeClr val="accent1"/>
                        </a:buClr>
                        <a:buFont typeface="Wingdings 2" panose="05020102010507070707" pitchFamily="18" charset="2"/>
                        <a:defRPr sz="900">
                          <a:solidFill>
                            <a:schemeClr val="tx1"/>
                          </a:solidFill>
                          <a:latin typeface="Century Gothic" panose="020B0502020202020204" pitchFamily="34" charset="0"/>
                          <a:ea typeface="MS PGothic" panose="020B0600070205080204" pitchFamily="34" charset="-128"/>
                        </a:defRPr>
                      </a:lvl3pPr>
                      <a:lvl4pPr marL="1600200" indent="-228600" defTabSz="342900" eaLnBrk="0"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4pPr>
                      <a:lvl5pPr marL="2057400" indent="-228600" defTabSz="342900" eaLnBrk="0"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5pPr>
                      <a:lvl6pPr marL="25146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6pPr>
                      <a:lvl7pPr marL="29718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7pPr>
                      <a:lvl8pPr marL="34290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8pPr>
                      <a:lvl9pPr marL="38862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9pPr>
                    </a:lstStyle>
                    <a:p>
                      <a:pPr marL="0" marR="0" lvl="0" indent="0" algn="ctr" defTabSz="342900" rtl="0" eaLnBrk="1" fontAlgn="base" latinLnBrk="0" hangingPunct="1">
                        <a:lnSpc>
                          <a:spcPct val="100000"/>
                        </a:lnSpc>
                        <a:spcBef>
                          <a:spcPct val="0"/>
                        </a:spcBef>
                        <a:spcAft>
                          <a:spcPct val="0"/>
                        </a:spcAft>
                        <a:buClrTx/>
                        <a:buSzTx/>
                        <a:buFontTx/>
                        <a:buNone/>
                        <a:tabLst/>
                      </a:pPr>
                      <a:r>
                        <a:rPr kumimoji="0" lang="en-US" altLang="en-US" sz="2000" b="1" i="0" u="none" strike="noStrike" cap="none" normalizeH="0" baseline="0" smtClean="0">
                          <a:ln>
                            <a:noFill/>
                          </a:ln>
                          <a:solidFill>
                            <a:srgbClr val="000000"/>
                          </a:solidFill>
                          <a:effectLst/>
                          <a:latin typeface="Century Gothic" panose="020B0502020202020204" pitchFamily="34" charset="0"/>
                          <a:ea typeface="MS PGothic" panose="020B0600070205080204" pitchFamily="34" charset="-128"/>
                        </a:rPr>
                        <a:t>57%</a:t>
                      </a:r>
                    </a:p>
                  </a:txBody>
                  <a:tcPr marL="91439" marR="91439"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5CDCE"/>
                    </a:solidFill>
                  </a:tcPr>
                </a:tc>
                <a:tc>
                  <a:txBody>
                    <a:bodyPr/>
                    <a:lstStyle>
                      <a:lvl1pPr defTabSz="342900" eaLnBrk="0" hangingPunct="0">
                        <a:spcBef>
                          <a:spcPct val="20000"/>
                        </a:spcBef>
                        <a:spcAft>
                          <a:spcPts val="450"/>
                        </a:spcAft>
                        <a:buClr>
                          <a:schemeClr val="accent1"/>
                        </a:buClr>
                        <a:buFont typeface="Wingdings 2" panose="05020102010507070707" pitchFamily="18" charset="2"/>
                        <a:defRPr sz="1100">
                          <a:solidFill>
                            <a:schemeClr val="tx1"/>
                          </a:solidFill>
                          <a:latin typeface="Century Gothic" panose="020B0502020202020204" pitchFamily="34" charset="0"/>
                          <a:ea typeface="MS PGothic" panose="020B0600070205080204" pitchFamily="34" charset="-128"/>
                        </a:defRPr>
                      </a:lvl1pPr>
                      <a:lvl2pPr marL="742950" indent="-285750" defTabSz="342900" eaLnBrk="0" hangingPunct="0">
                        <a:spcBef>
                          <a:spcPct val="20000"/>
                        </a:spcBef>
                        <a:spcAft>
                          <a:spcPts val="450"/>
                        </a:spcAft>
                        <a:buClr>
                          <a:schemeClr val="accent1"/>
                        </a:buClr>
                        <a:buFont typeface="Wingdings 2" panose="05020102010507070707" pitchFamily="18" charset="2"/>
                        <a:defRPr sz="1000">
                          <a:solidFill>
                            <a:schemeClr val="tx1"/>
                          </a:solidFill>
                          <a:latin typeface="Century Gothic" panose="020B0502020202020204" pitchFamily="34" charset="0"/>
                          <a:ea typeface="MS PGothic" panose="020B0600070205080204" pitchFamily="34" charset="-128"/>
                        </a:defRPr>
                      </a:lvl2pPr>
                      <a:lvl3pPr marL="1143000" indent="-228600" defTabSz="342900" eaLnBrk="0" hangingPunct="0">
                        <a:spcBef>
                          <a:spcPct val="20000"/>
                        </a:spcBef>
                        <a:spcAft>
                          <a:spcPts val="450"/>
                        </a:spcAft>
                        <a:buClr>
                          <a:schemeClr val="accent1"/>
                        </a:buClr>
                        <a:buFont typeface="Wingdings 2" panose="05020102010507070707" pitchFamily="18" charset="2"/>
                        <a:defRPr sz="900">
                          <a:solidFill>
                            <a:schemeClr val="tx1"/>
                          </a:solidFill>
                          <a:latin typeface="Century Gothic" panose="020B0502020202020204" pitchFamily="34" charset="0"/>
                          <a:ea typeface="MS PGothic" panose="020B0600070205080204" pitchFamily="34" charset="-128"/>
                        </a:defRPr>
                      </a:lvl3pPr>
                      <a:lvl4pPr marL="1600200" indent="-228600" defTabSz="342900" eaLnBrk="0"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4pPr>
                      <a:lvl5pPr marL="2057400" indent="-228600" defTabSz="342900" eaLnBrk="0"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5pPr>
                      <a:lvl6pPr marL="25146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6pPr>
                      <a:lvl7pPr marL="29718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7pPr>
                      <a:lvl8pPr marL="34290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8pPr>
                      <a:lvl9pPr marL="38862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9pPr>
                    </a:lstStyle>
                    <a:p>
                      <a:pPr marL="0" marR="0" lvl="0" indent="0" algn="ctr" defTabSz="3429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Century Gothic" panose="020B0502020202020204" pitchFamily="34" charset="0"/>
                          <a:ea typeface="MS PGothic" panose="020B0600070205080204" pitchFamily="34" charset="-128"/>
                        </a:rPr>
                        <a:t>60%</a:t>
                      </a:r>
                    </a:p>
                  </a:txBody>
                  <a:tcPr marL="91439" marR="91439"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5CDCE"/>
                    </a:solidFill>
                  </a:tcPr>
                </a:tc>
                <a:tc>
                  <a:txBody>
                    <a:bodyPr/>
                    <a:lstStyle>
                      <a:lvl1pPr defTabSz="342900" eaLnBrk="0" hangingPunct="0">
                        <a:spcBef>
                          <a:spcPct val="20000"/>
                        </a:spcBef>
                        <a:spcAft>
                          <a:spcPts val="450"/>
                        </a:spcAft>
                        <a:buClr>
                          <a:schemeClr val="accent1"/>
                        </a:buClr>
                        <a:buFont typeface="Wingdings 2" panose="05020102010507070707" pitchFamily="18" charset="2"/>
                        <a:defRPr sz="1100">
                          <a:solidFill>
                            <a:schemeClr val="tx1"/>
                          </a:solidFill>
                          <a:latin typeface="Century Gothic" panose="020B0502020202020204" pitchFamily="34" charset="0"/>
                          <a:ea typeface="MS PGothic" panose="020B0600070205080204" pitchFamily="34" charset="-128"/>
                        </a:defRPr>
                      </a:lvl1pPr>
                      <a:lvl2pPr marL="742950" indent="-285750" defTabSz="342900" eaLnBrk="0" hangingPunct="0">
                        <a:spcBef>
                          <a:spcPct val="20000"/>
                        </a:spcBef>
                        <a:spcAft>
                          <a:spcPts val="450"/>
                        </a:spcAft>
                        <a:buClr>
                          <a:schemeClr val="accent1"/>
                        </a:buClr>
                        <a:buFont typeface="Wingdings 2" panose="05020102010507070707" pitchFamily="18" charset="2"/>
                        <a:defRPr sz="1000">
                          <a:solidFill>
                            <a:schemeClr val="tx1"/>
                          </a:solidFill>
                          <a:latin typeface="Century Gothic" panose="020B0502020202020204" pitchFamily="34" charset="0"/>
                          <a:ea typeface="MS PGothic" panose="020B0600070205080204" pitchFamily="34" charset="-128"/>
                        </a:defRPr>
                      </a:lvl2pPr>
                      <a:lvl3pPr marL="1143000" indent="-228600" defTabSz="342900" eaLnBrk="0" hangingPunct="0">
                        <a:spcBef>
                          <a:spcPct val="20000"/>
                        </a:spcBef>
                        <a:spcAft>
                          <a:spcPts val="450"/>
                        </a:spcAft>
                        <a:buClr>
                          <a:schemeClr val="accent1"/>
                        </a:buClr>
                        <a:buFont typeface="Wingdings 2" panose="05020102010507070707" pitchFamily="18" charset="2"/>
                        <a:defRPr sz="900">
                          <a:solidFill>
                            <a:schemeClr val="tx1"/>
                          </a:solidFill>
                          <a:latin typeface="Century Gothic" panose="020B0502020202020204" pitchFamily="34" charset="0"/>
                          <a:ea typeface="MS PGothic" panose="020B0600070205080204" pitchFamily="34" charset="-128"/>
                        </a:defRPr>
                      </a:lvl3pPr>
                      <a:lvl4pPr marL="1600200" indent="-228600" defTabSz="342900" eaLnBrk="0"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4pPr>
                      <a:lvl5pPr marL="2057400" indent="-228600" defTabSz="342900" eaLnBrk="0"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5pPr>
                      <a:lvl6pPr marL="25146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6pPr>
                      <a:lvl7pPr marL="29718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7pPr>
                      <a:lvl8pPr marL="34290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8pPr>
                      <a:lvl9pPr marL="38862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9pPr>
                    </a:lstStyle>
                    <a:p>
                      <a:pPr marL="0" marR="0" lvl="0" indent="0" algn="ctr" defTabSz="3429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Century Gothic" panose="020B0502020202020204" pitchFamily="34" charset="0"/>
                          <a:ea typeface="MS PGothic" panose="020B0600070205080204" pitchFamily="34" charset="-128"/>
                        </a:rPr>
                        <a:t>60%</a:t>
                      </a:r>
                    </a:p>
                  </a:txBody>
                  <a:tcPr marL="91439" marR="91439"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D3D6"/>
                    </a:solidFill>
                  </a:tcPr>
                </a:tc>
                <a:tc>
                  <a:txBody>
                    <a:bodyPr/>
                    <a:lstStyle>
                      <a:lvl1pPr defTabSz="342900" eaLnBrk="0" hangingPunct="0">
                        <a:spcBef>
                          <a:spcPct val="20000"/>
                        </a:spcBef>
                        <a:spcAft>
                          <a:spcPts val="450"/>
                        </a:spcAft>
                        <a:buClr>
                          <a:schemeClr val="accent1"/>
                        </a:buClr>
                        <a:buFont typeface="Wingdings 2" panose="05020102010507070707" pitchFamily="18" charset="2"/>
                        <a:defRPr sz="1100">
                          <a:solidFill>
                            <a:schemeClr val="tx1"/>
                          </a:solidFill>
                          <a:latin typeface="Century Gothic" panose="020B0502020202020204" pitchFamily="34" charset="0"/>
                          <a:ea typeface="MS PGothic" panose="020B0600070205080204" pitchFamily="34" charset="-128"/>
                        </a:defRPr>
                      </a:lvl1pPr>
                      <a:lvl2pPr marL="742950" indent="-285750" defTabSz="342900" eaLnBrk="0" hangingPunct="0">
                        <a:spcBef>
                          <a:spcPct val="20000"/>
                        </a:spcBef>
                        <a:spcAft>
                          <a:spcPts val="450"/>
                        </a:spcAft>
                        <a:buClr>
                          <a:schemeClr val="accent1"/>
                        </a:buClr>
                        <a:buFont typeface="Wingdings 2" panose="05020102010507070707" pitchFamily="18" charset="2"/>
                        <a:defRPr sz="1000">
                          <a:solidFill>
                            <a:schemeClr val="tx1"/>
                          </a:solidFill>
                          <a:latin typeface="Century Gothic" panose="020B0502020202020204" pitchFamily="34" charset="0"/>
                          <a:ea typeface="MS PGothic" panose="020B0600070205080204" pitchFamily="34" charset="-128"/>
                        </a:defRPr>
                      </a:lvl2pPr>
                      <a:lvl3pPr marL="1143000" indent="-228600" defTabSz="342900" eaLnBrk="0" hangingPunct="0">
                        <a:spcBef>
                          <a:spcPct val="20000"/>
                        </a:spcBef>
                        <a:spcAft>
                          <a:spcPts val="450"/>
                        </a:spcAft>
                        <a:buClr>
                          <a:schemeClr val="accent1"/>
                        </a:buClr>
                        <a:buFont typeface="Wingdings 2" panose="05020102010507070707" pitchFamily="18" charset="2"/>
                        <a:defRPr sz="900">
                          <a:solidFill>
                            <a:schemeClr val="tx1"/>
                          </a:solidFill>
                          <a:latin typeface="Century Gothic" panose="020B0502020202020204" pitchFamily="34" charset="0"/>
                          <a:ea typeface="MS PGothic" panose="020B0600070205080204" pitchFamily="34" charset="-128"/>
                        </a:defRPr>
                      </a:lvl3pPr>
                      <a:lvl4pPr marL="1600200" indent="-228600" defTabSz="342900" eaLnBrk="0"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4pPr>
                      <a:lvl5pPr marL="2057400" indent="-228600" defTabSz="342900" eaLnBrk="0"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5pPr>
                      <a:lvl6pPr marL="25146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6pPr>
                      <a:lvl7pPr marL="29718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7pPr>
                      <a:lvl8pPr marL="34290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8pPr>
                      <a:lvl9pPr marL="38862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9pPr>
                    </a:lstStyle>
                    <a:p>
                      <a:pPr marL="0" marR="0" lvl="0" indent="0" algn="ctr" defTabSz="3429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Century Gothic" panose="020B0502020202020204" pitchFamily="34" charset="0"/>
                          <a:ea typeface="MS PGothic" panose="020B0600070205080204" pitchFamily="34" charset="-128"/>
                        </a:rPr>
                        <a:t>61%</a:t>
                      </a:r>
                    </a:p>
                  </a:txBody>
                  <a:tcPr marL="91439" marR="91439"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D3D6"/>
                    </a:solidFill>
                  </a:tcPr>
                </a:tc>
                <a:tc>
                  <a:txBody>
                    <a:bodyPr/>
                    <a:lstStyle>
                      <a:lvl1pPr defTabSz="342900" eaLnBrk="0" hangingPunct="0">
                        <a:spcBef>
                          <a:spcPct val="20000"/>
                        </a:spcBef>
                        <a:spcAft>
                          <a:spcPts val="450"/>
                        </a:spcAft>
                        <a:buClr>
                          <a:schemeClr val="accent1"/>
                        </a:buClr>
                        <a:buFont typeface="Wingdings 2" panose="05020102010507070707" pitchFamily="18" charset="2"/>
                        <a:defRPr sz="1100">
                          <a:solidFill>
                            <a:schemeClr val="tx1"/>
                          </a:solidFill>
                          <a:latin typeface="Century Gothic" panose="020B0502020202020204" pitchFamily="34" charset="0"/>
                          <a:ea typeface="MS PGothic" panose="020B0600070205080204" pitchFamily="34" charset="-128"/>
                        </a:defRPr>
                      </a:lvl1pPr>
                      <a:lvl2pPr marL="742950" indent="-285750" defTabSz="342900" eaLnBrk="0" hangingPunct="0">
                        <a:spcBef>
                          <a:spcPct val="20000"/>
                        </a:spcBef>
                        <a:spcAft>
                          <a:spcPts val="450"/>
                        </a:spcAft>
                        <a:buClr>
                          <a:schemeClr val="accent1"/>
                        </a:buClr>
                        <a:buFont typeface="Wingdings 2" panose="05020102010507070707" pitchFamily="18" charset="2"/>
                        <a:defRPr sz="1000">
                          <a:solidFill>
                            <a:schemeClr val="tx1"/>
                          </a:solidFill>
                          <a:latin typeface="Century Gothic" panose="020B0502020202020204" pitchFamily="34" charset="0"/>
                          <a:ea typeface="MS PGothic" panose="020B0600070205080204" pitchFamily="34" charset="-128"/>
                        </a:defRPr>
                      </a:lvl2pPr>
                      <a:lvl3pPr marL="1143000" indent="-228600" defTabSz="342900" eaLnBrk="0" hangingPunct="0">
                        <a:spcBef>
                          <a:spcPct val="20000"/>
                        </a:spcBef>
                        <a:spcAft>
                          <a:spcPts val="450"/>
                        </a:spcAft>
                        <a:buClr>
                          <a:schemeClr val="accent1"/>
                        </a:buClr>
                        <a:buFont typeface="Wingdings 2" panose="05020102010507070707" pitchFamily="18" charset="2"/>
                        <a:defRPr sz="900">
                          <a:solidFill>
                            <a:schemeClr val="tx1"/>
                          </a:solidFill>
                          <a:latin typeface="Century Gothic" panose="020B0502020202020204" pitchFamily="34" charset="0"/>
                          <a:ea typeface="MS PGothic" panose="020B0600070205080204" pitchFamily="34" charset="-128"/>
                        </a:defRPr>
                      </a:lvl3pPr>
                      <a:lvl4pPr marL="1600200" indent="-228600" defTabSz="342900" eaLnBrk="0"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4pPr>
                      <a:lvl5pPr marL="2057400" indent="-228600" defTabSz="342900" eaLnBrk="0"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5pPr>
                      <a:lvl6pPr marL="25146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6pPr>
                      <a:lvl7pPr marL="29718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7pPr>
                      <a:lvl8pPr marL="34290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8pPr>
                      <a:lvl9pPr marL="38862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9pPr>
                    </a:lstStyle>
                    <a:p>
                      <a:pPr marL="0" marR="0" lvl="0" indent="0" algn="ctr" defTabSz="3429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Century Gothic" panose="020B0502020202020204" pitchFamily="34" charset="0"/>
                          <a:ea typeface="MS PGothic" panose="020B0600070205080204" pitchFamily="34" charset="-128"/>
                        </a:rPr>
                        <a:t>62%</a:t>
                      </a:r>
                    </a:p>
                  </a:txBody>
                  <a:tcPr marL="91439" marR="91439"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D3D6"/>
                    </a:solidFill>
                  </a:tcPr>
                </a:tc>
                <a:tc>
                  <a:txBody>
                    <a:bodyPr/>
                    <a:lstStyle>
                      <a:lvl1pPr defTabSz="342900" eaLnBrk="0" hangingPunct="0">
                        <a:spcBef>
                          <a:spcPct val="20000"/>
                        </a:spcBef>
                        <a:spcAft>
                          <a:spcPts val="450"/>
                        </a:spcAft>
                        <a:buClr>
                          <a:schemeClr val="accent1"/>
                        </a:buClr>
                        <a:buFont typeface="Wingdings 2" panose="05020102010507070707" pitchFamily="18" charset="2"/>
                        <a:defRPr sz="1100">
                          <a:solidFill>
                            <a:schemeClr val="tx1"/>
                          </a:solidFill>
                          <a:latin typeface="Century Gothic" panose="020B0502020202020204" pitchFamily="34" charset="0"/>
                          <a:ea typeface="MS PGothic" panose="020B0600070205080204" pitchFamily="34" charset="-128"/>
                        </a:defRPr>
                      </a:lvl1pPr>
                      <a:lvl2pPr marL="742950" indent="-285750" defTabSz="342900" eaLnBrk="0" hangingPunct="0">
                        <a:spcBef>
                          <a:spcPct val="20000"/>
                        </a:spcBef>
                        <a:spcAft>
                          <a:spcPts val="450"/>
                        </a:spcAft>
                        <a:buClr>
                          <a:schemeClr val="accent1"/>
                        </a:buClr>
                        <a:buFont typeface="Wingdings 2" panose="05020102010507070707" pitchFamily="18" charset="2"/>
                        <a:defRPr sz="1000">
                          <a:solidFill>
                            <a:schemeClr val="tx1"/>
                          </a:solidFill>
                          <a:latin typeface="Century Gothic" panose="020B0502020202020204" pitchFamily="34" charset="0"/>
                          <a:ea typeface="MS PGothic" panose="020B0600070205080204" pitchFamily="34" charset="-128"/>
                        </a:defRPr>
                      </a:lvl2pPr>
                      <a:lvl3pPr marL="1143000" indent="-228600" defTabSz="342900" eaLnBrk="0" hangingPunct="0">
                        <a:spcBef>
                          <a:spcPct val="20000"/>
                        </a:spcBef>
                        <a:spcAft>
                          <a:spcPts val="450"/>
                        </a:spcAft>
                        <a:buClr>
                          <a:schemeClr val="accent1"/>
                        </a:buClr>
                        <a:buFont typeface="Wingdings 2" panose="05020102010507070707" pitchFamily="18" charset="2"/>
                        <a:defRPr sz="900">
                          <a:solidFill>
                            <a:schemeClr val="tx1"/>
                          </a:solidFill>
                          <a:latin typeface="Century Gothic" panose="020B0502020202020204" pitchFamily="34" charset="0"/>
                          <a:ea typeface="MS PGothic" panose="020B0600070205080204" pitchFamily="34" charset="-128"/>
                        </a:defRPr>
                      </a:lvl3pPr>
                      <a:lvl4pPr marL="1600200" indent="-228600" defTabSz="342900" eaLnBrk="0"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4pPr>
                      <a:lvl5pPr marL="2057400" indent="-228600" defTabSz="342900" eaLnBrk="0"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5pPr>
                      <a:lvl6pPr marL="25146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6pPr>
                      <a:lvl7pPr marL="29718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7pPr>
                      <a:lvl8pPr marL="34290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8pPr>
                      <a:lvl9pPr marL="38862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9pPr>
                    </a:lstStyle>
                    <a:p>
                      <a:pPr marL="0" marR="0" lvl="0" indent="0" algn="ctr" defTabSz="342900" rtl="0" eaLnBrk="1" fontAlgn="base" latinLnBrk="0" hangingPunct="1">
                        <a:lnSpc>
                          <a:spcPct val="100000"/>
                        </a:lnSpc>
                        <a:spcBef>
                          <a:spcPct val="0"/>
                        </a:spcBef>
                        <a:spcAft>
                          <a:spcPct val="0"/>
                        </a:spcAft>
                        <a:buClrTx/>
                        <a:buSzTx/>
                        <a:buFontTx/>
                        <a:buNone/>
                        <a:tabLst/>
                      </a:pPr>
                      <a:r>
                        <a:rPr kumimoji="0" lang="en-US" altLang="en-US" sz="2000" b="1" i="0" u="none" strike="noStrike" cap="none" normalizeH="0" baseline="0" smtClean="0">
                          <a:ln>
                            <a:noFill/>
                          </a:ln>
                          <a:solidFill>
                            <a:srgbClr val="000000"/>
                          </a:solidFill>
                          <a:effectLst/>
                          <a:latin typeface="Century Gothic" panose="020B0502020202020204" pitchFamily="34" charset="0"/>
                          <a:ea typeface="MS PGothic" panose="020B0600070205080204" pitchFamily="34" charset="-128"/>
                        </a:rPr>
                        <a:t>62%</a:t>
                      </a:r>
                    </a:p>
                  </a:txBody>
                  <a:tcPr marL="91439" marR="91439"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5CDCE"/>
                    </a:solidFill>
                  </a:tcPr>
                </a:tc>
                <a:tc>
                  <a:txBody>
                    <a:bodyPr/>
                    <a:lstStyle>
                      <a:lvl1pPr defTabSz="342900" eaLnBrk="0" hangingPunct="0">
                        <a:spcBef>
                          <a:spcPct val="20000"/>
                        </a:spcBef>
                        <a:spcAft>
                          <a:spcPts val="450"/>
                        </a:spcAft>
                        <a:buClr>
                          <a:schemeClr val="accent1"/>
                        </a:buClr>
                        <a:buFont typeface="Wingdings 2" panose="05020102010507070707" pitchFamily="18" charset="2"/>
                        <a:defRPr sz="1100">
                          <a:solidFill>
                            <a:schemeClr val="tx1"/>
                          </a:solidFill>
                          <a:latin typeface="Century Gothic" panose="020B0502020202020204" pitchFamily="34" charset="0"/>
                          <a:ea typeface="MS PGothic" panose="020B0600070205080204" pitchFamily="34" charset="-128"/>
                        </a:defRPr>
                      </a:lvl1pPr>
                      <a:lvl2pPr marL="742950" indent="-285750" defTabSz="342900" eaLnBrk="0" hangingPunct="0">
                        <a:spcBef>
                          <a:spcPct val="20000"/>
                        </a:spcBef>
                        <a:spcAft>
                          <a:spcPts val="450"/>
                        </a:spcAft>
                        <a:buClr>
                          <a:schemeClr val="accent1"/>
                        </a:buClr>
                        <a:buFont typeface="Wingdings 2" panose="05020102010507070707" pitchFamily="18" charset="2"/>
                        <a:defRPr sz="1000">
                          <a:solidFill>
                            <a:schemeClr val="tx1"/>
                          </a:solidFill>
                          <a:latin typeface="Century Gothic" panose="020B0502020202020204" pitchFamily="34" charset="0"/>
                          <a:ea typeface="MS PGothic" panose="020B0600070205080204" pitchFamily="34" charset="-128"/>
                        </a:defRPr>
                      </a:lvl2pPr>
                      <a:lvl3pPr marL="1143000" indent="-228600" defTabSz="342900" eaLnBrk="0" hangingPunct="0">
                        <a:spcBef>
                          <a:spcPct val="20000"/>
                        </a:spcBef>
                        <a:spcAft>
                          <a:spcPts val="450"/>
                        </a:spcAft>
                        <a:buClr>
                          <a:schemeClr val="accent1"/>
                        </a:buClr>
                        <a:buFont typeface="Wingdings 2" panose="05020102010507070707" pitchFamily="18" charset="2"/>
                        <a:defRPr sz="900">
                          <a:solidFill>
                            <a:schemeClr val="tx1"/>
                          </a:solidFill>
                          <a:latin typeface="Century Gothic" panose="020B0502020202020204" pitchFamily="34" charset="0"/>
                          <a:ea typeface="MS PGothic" panose="020B0600070205080204" pitchFamily="34" charset="-128"/>
                        </a:defRPr>
                      </a:lvl3pPr>
                      <a:lvl4pPr marL="1600200" indent="-228600" defTabSz="342900" eaLnBrk="0"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4pPr>
                      <a:lvl5pPr marL="2057400" indent="-228600" defTabSz="342900" eaLnBrk="0"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5pPr>
                      <a:lvl6pPr marL="25146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6pPr>
                      <a:lvl7pPr marL="29718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7pPr>
                      <a:lvl8pPr marL="34290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8pPr>
                      <a:lvl9pPr marL="38862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9pPr>
                    </a:lstStyle>
                    <a:p>
                      <a:pPr marL="0" marR="0" lvl="0" indent="0" algn="ctr" defTabSz="342900" rtl="0" eaLnBrk="1" fontAlgn="base" latinLnBrk="0" hangingPunct="1">
                        <a:lnSpc>
                          <a:spcPct val="100000"/>
                        </a:lnSpc>
                        <a:spcBef>
                          <a:spcPct val="0"/>
                        </a:spcBef>
                        <a:spcAft>
                          <a:spcPct val="0"/>
                        </a:spcAft>
                        <a:buClrTx/>
                        <a:buSzTx/>
                        <a:buFontTx/>
                        <a:buNone/>
                        <a:tabLst/>
                      </a:pPr>
                      <a:r>
                        <a:rPr kumimoji="0" lang="en-US" altLang="en-US" sz="2000" b="1" i="0" u="none" strike="noStrike" cap="none" normalizeH="0" baseline="0" smtClean="0">
                          <a:ln>
                            <a:noFill/>
                          </a:ln>
                          <a:solidFill>
                            <a:srgbClr val="000000"/>
                          </a:solidFill>
                          <a:effectLst/>
                          <a:latin typeface="Century Gothic" panose="020B0502020202020204" pitchFamily="34" charset="0"/>
                          <a:ea typeface="MS PGothic" panose="020B0600070205080204" pitchFamily="34" charset="-128"/>
                        </a:rPr>
                        <a:t>5%</a:t>
                      </a:r>
                    </a:p>
                  </a:txBody>
                  <a:tcPr marL="91439" marR="91439"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5CDCE"/>
                    </a:solidFill>
                  </a:tcPr>
                </a:tc>
                <a:extLst>
                  <a:ext uri="{0D108BD9-81ED-4DB2-BD59-A6C34878D82A}">
                    <a16:rowId xmlns="" xmlns:a16="http://schemas.microsoft.com/office/drawing/2014/main" val="2774812930"/>
                  </a:ext>
                </a:extLst>
              </a:tr>
            </a:tbl>
          </a:graphicData>
        </a:graphic>
      </p:graphicFrame>
      <p:sp>
        <p:nvSpPr>
          <p:cNvPr id="65565" name="Content Placeholder 2"/>
          <p:cNvSpPr txBox="1">
            <a:spLocks/>
          </p:cNvSpPr>
          <p:nvPr/>
        </p:nvSpPr>
        <p:spPr bwMode="auto">
          <a:xfrm>
            <a:off x="231775" y="4986338"/>
            <a:ext cx="8694738" cy="1528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257175" indent="-257175" defTabSz="342900">
              <a:defRPr>
                <a:solidFill>
                  <a:schemeClr val="tx1"/>
                </a:solidFill>
                <a:latin typeface="Century Gothic" panose="020B0502020202020204" pitchFamily="34" charset="0"/>
                <a:ea typeface="MS PGothic" panose="020B0600070205080204" pitchFamily="34" charset="-128"/>
              </a:defRPr>
            </a:lvl1pPr>
            <a:lvl2pPr marL="742950" indent="-285750" defTabSz="342900">
              <a:defRPr>
                <a:solidFill>
                  <a:schemeClr val="tx1"/>
                </a:solidFill>
                <a:latin typeface="Century Gothic" panose="020B0502020202020204" pitchFamily="34" charset="0"/>
                <a:ea typeface="MS PGothic" panose="020B0600070205080204" pitchFamily="34" charset="-128"/>
              </a:defRPr>
            </a:lvl2pPr>
            <a:lvl3pPr marL="1143000" indent="-228600" defTabSz="342900">
              <a:defRPr>
                <a:solidFill>
                  <a:schemeClr val="tx1"/>
                </a:solidFill>
                <a:latin typeface="Century Gothic" panose="020B0502020202020204" pitchFamily="34" charset="0"/>
                <a:ea typeface="MS PGothic" panose="020B0600070205080204" pitchFamily="34" charset="-128"/>
              </a:defRPr>
            </a:lvl3pPr>
            <a:lvl4pPr marL="1600200" indent="-228600" defTabSz="342900">
              <a:defRPr>
                <a:solidFill>
                  <a:schemeClr val="tx1"/>
                </a:solidFill>
                <a:latin typeface="Century Gothic" panose="020B0502020202020204" pitchFamily="34" charset="0"/>
                <a:ea typeface="MS PGothic" panose="020B0600070205080204" pitchFamily="34" charset="-128"/>
              </a:defRPr>
            </a:lvl4pPr>
            <a:lvl5pPr marL="2057400" indent="-228600" defTabSz="342900">
              <a:defRPr>
                <a:solidFill>
                  <a:schemeClr val="tx1"/>
                </a:solidFill>
                <a:latin typeface="Century Gothic" panose="020B0502020202020204" pitchFamily="34" charset="0"/>
                <a:ea typeface="MS PGothic" panose="020B0600070205080204" pitchFamily="34" charset="-128"/>
              </a:defRPr>
            </a:lvl5pPr>
            <a:lvl6pPr marL="2514600" indent="-228600" defTabSz="3429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6pPr>
            <a:lvl7pPr marL="2971800" indent="-228600" defTabSz="3429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7pPr>
            <a:lvl8pPr marL="3429000" indent="-228600" defTabSz="3429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8pPr>
            <a:lvl9pPr marL="3886200" indent="-228600" defTabSz="3429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9pPr>
          </a:lstStyle>
          <a:p>
            <a:pPr eaLnBrk="1" hangingPunct="1">
              <a:spcBef>
                <a:spcPct val="20000"/>
              </a:spcBef>
              <a:spcAft>
                <a:spcPts val="450"/>
              </a:spcAft>
              <a:buClr>
                <a:schemeClr val="accent2"/>
              </a:buClr>
              <a:buSzPct val="100000"/>
              <a:buFont typeface="Arial" panose="020B0604020202020204" pitchFamily="34" charset="0"/>
              <a:buChar char="•"/>
            </a:pPr>
            <a:r>
              <a:rPr lang="en-US" altLang="en-US" sz="2400"/>
              <a:t>Context: From 2016-17 to 2017-18, percent of exiting Foothill students earning a living wage went up </a:t>
            </a:r>
            <a:r>
              <a:rPr lang="en-US" altLang="en-US" sz="2400" b="1">
                <a:solidFill>
                  <a:srgbClr val="FFBD47"/>
                </a:solidFill>
              </a:rPr>
              <a:t>+3% </a:t>
            </a:r>
            <a:r>
              <a:rPr lang="en-US" altLang="en-US" sz="2400"/>
              <a:t>(percentage points)</a:t>
            </a:r>
          </a:p>
        </p:txBody>
      </p:sp>
      <p:sp>
        <p:nvSpPr>
          <p:cNvPr id="65566" name="Rectangle 5"/>
          <p:cNvSpPr>
            <a:spLocks noChangeArrowheads="1"/>
          </p:cNvSpPr>
          <p:nvPr/>
        </p:nvSpPr>
        <p:spPr bwMode="auto">
          <a:xfrm>
            <a:off x="231775" y="6316663"/>
            <a:ext cx="7037388" cy="43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ea typeface="MS PGothic" panose="020B0600070205080204" pitchFamily="34" charset="-128"/>
              </a:defRPr>
            </a:lvl1pPr>
            <a:lvl2pPr marL="742950" indent="-285750">
              <a:defRPr>
                <a:solidFill>
                  <a:schemeClr val="tx1"/>
                </a:solidFill>
                <a:latin typeface="Century Gothic" panose="020B0502020202020204" pitchFamily="34" charset="0"/>
                <a:ea typeface="MS PGothic" panose="020B0600070205080204" pitchFamily="34" charset="-128"/>
              </a:defRPr>
            </a:lvl2pPr>
            <a:lvl3pPr marL="1143000" indent="-228600">
              <a:defRPr>
                <a:solidFill>
                  <a:schemeClr val="tx1"/>
                </a:solidFill>
                <a:latin typeface="Century Gothic" panose="020B0502020202020204" pitchFamily="34" charset="0"/>
                <a:ea typeface="MS PGothic" panose="020B0600070205080204" pitchFamily="34" charset="-128"/>
              </a:defRPr>
            </a:lvl3pPr>
            <a:lvl4pPr marL="1600200" indent="-228600">
              <a:defRPr>
                <a:solidFill>
                  <a:schemeClr val="tx1"/>
                </a:solidFill>
                <a:latin typeface="Century Gothic" panose="020B0502020202020204" pitchFamily="34" charset="0"/>
                <a:ea typeface="MS PGothic" panose="020B0600070205080204" pitchFamily="34" charset="-128"/>
              </a:defRPr>
            </a:lvl4pPr>
            <a:lvl5pPr marL="2057400" indent="-228600">
              <a:defRPr>
                <a:solidFill>
                  <a:schemeClr val="tx1"/>
                </a:solidFill>
                <a:latin typeface="Century Gothic" panose="020B050202020202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9pPr>
          </a:lstStyle>
          <a:p>
            <a:pPr eaLnBrk="1" hangingPunct="1"/>
            <a:r>
              <a:rPr lang="en-US" altLang="en-US" sz="1100"/>
              <a:t>Note: NOVA lists 2016-17 as baseline but system will be relying on 2015-16 for baseline due to the lag in wage data.</a:t>
            </a:r>
          </a:p>
        </p:txBody>
      </p:sp>
      <p:sp>
        <p:nvSpPr>
          <p:cNvPr id="10" name="Rectangular Callout 9">
            <a:extLst/>
          </p:cNvPr>
          <p:cNvSpPr/>
          <p:nvPr/>
        </p:nvSpPr>
        <p:spPr>
          <a:xfrm>
            <a:off x="3240088" y="2120900"/>
            <a:ext cx="5462587" cy="1308100"/>
          </a:xfrm>
          <a:prstGeom prst="wedgeRectCallout">
            <a:avLst>
              <a:gd name="adj1" fmla="val 34263"/>
              <a:gd name="adj2" fmla="val 72270"/>
            </a:avLst>
          </a:prstGeom>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Century Gothic" panose="020B0502020202020204" pitchFamily="34" charset="0"/>
                <a:ea typeface="MS PGothic" panose="020B0600070205080204" pitchFamily="34" charset="-128"/>
              </a:defRPr>
            </a:lvl1pPr>
            <a:lvl2pPr marL="742950" indent="-285750" eaLnBrk="0" hangingPunct="0">
              <a:defRPr sz="2400">
                <a:solidFill>
                  <a:schemeClr val="tx1"/>
                </a:solidFill>
                <a:latin typeface="Century Gothic" panose="020B0502020202020204" pitchFamily="34" charset="0"/>
                <a:ea typeface="MS PGothic" panose="020B0600070205080204" pitchFamily="34" charset="-128"/>
              </a:defRPr>
            </a:lvl2pPr>
            <a:lvl3pPr marL="1143000" indent="-228600" eaLnBrk="0" hangingPunct="0">
              <a:defRPr sz="2400">
                <a:solidFill>
                  <a:schemeClr val="tx1"/>
                </a:solidFill>
                <a:latin typeface="Century Gothic" panose="020B0502020202020204" pitchFamily="34" charset="0"/>
                <a:ea typeface="MS PGothic" panose="020B0600070205080204" pitchFamily="34" charset="-128"/>
              </a:defRPr>
            </a:lvl3pPr>
            <a:lvl4pPr marL="1600200" indent="-228600" eaLnBrk="0" hangingPunct="0">
              <a:defRPr sz="2400">
                <a:solidFill>
                  <a:schemeClr val="tx1"/>
                </a:solidFill>
                <a:latin typeface="Century Gothic" panose="020B0502020202020204" pitchFamily="34" charset="0"/>
                <a:ea typeface="MS PGothic" panose="020B0600070205080204" pitchFamily="34" charset="-128"/>
              </a:defRPr>
            </a:lvl4pPr>
            <a:lvl5pPr marL="2057400" indent="-228600" eaLnBrk="0" hangingPunct="0">
              <a:defRPr sz="2400">
                <a:solidFill>
                  <a:schemeClr val="tx1"/>
                </a:solidFill>
                <a:latin typeface="Century Gothic" panose="020B0502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entury Gothic" panose="020B0502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entury Gothic" panose="020B0502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entury Gothic" panose="020B0502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entury Gothic" panose="020B0502020202020204" pitchFamily="34" charset="0"/>
                <a:ea typeface="MS PGothic" panose="020B0600070205080204" pitchFamily="34" charset="-128"/>
              </a:defRPr>
            </a:lvl9pPr>
          </a:lstStyle>
          <a:p>
            <a:pPr algn="ctr" eaLnBrk="1" hangingPunct="1">
              <a:defRPr/>
            </a:pPr>
            <a:r>
              <a:rPr lang="en-US" altLang="en-US" sz="2000" dirty="0" smtClean="0">
                <a:solidFill>
                  <a:srgbClr val="FFFFFF"/>
                </a:solidFill>
              </a:rPr>
              <a:t>We’d need to increase percent of exiting students earning a living wage by ~1 percentage point per year</a:t>
            </a:r>
            <a:endParaRPr lang="en-US" altLang="en-US" sz="2000"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Title 1"/>
          <p:cNvSpPr>
            <a:spLocks noGrp="1"/>
          </p:cNvSpPr>
          <p:nvPr>
            <p:ph type="title"/>
          </p:nvPr>
        </p:nvSpPr>
        <p:spPr bwMode="auto">
          <a:xfrm>
            <a:off x="457200" y="447675"/>
            <a:ext cx="8245475" cy="9699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pPr eaLnBrk="1" hangingPunct="1"/>
            <a:r>
              <a:rPr lang="en-US" altLang="en-US" sz="3200" dirty="0" err="1" smtClean="0">
                <a:ea typeface="MS PGothic" panose="020B0600070205080204" pitchFamily="34" charset="-128"/>
              </a:rPr>
              <a:t>VfS</a:t>
            </a:r>
            <a:r>
              <a:rPr lang="en-US" altLang="en-US" sz="3200" dirty="0" smtClean="0">
                <a:ea typeface="MS PGothic" panose="020B0600070205080204" pitchFamily="34" charset="-128"/>
              </a:rPr>
              <a:t> Goal 4C: </a:t>
            </a:r>
            <a:br>
              <a:rPr lang="en-US" altLang="en-US" sz="3200" dirty="0" smtClean="0">
                <a:ea typeface="MS PGothic" panose="020B0600070205080204" pitchFamily="34" charset="-128"/>
              </a:rPr>
            </a:br>
            <a:r>
              <a:rPr lang="en-US" altLang="en-US" sz="3200" dirty="0" smtClean="0">
                <a:ea typeface="MS PGothic" panose="020B0600070205080204" pitchFamily="34" charset="-128"/>
              </a:rPr>
              <a:t>Increase Percent of Exiting CTE Students Employed in their Field of Study </a:t>
            </a:r>
            <a:r>
              <a:rPr lang="en-US" altLang="en-US" sz="3200" dirty="0" smtClean="0">
                <a:solidFill>
                  <a:schemeClr val="accent2"/>
                </a:solidFill>
                <a:ea typeface="MS PGothic" panose="020B0600070205080204" pitchFamily="34" charset="-128"/>
              </a:rPr>
              <a:t>by 2%</a:t>
            </a:r>
          </a:p>
        </p:txBody>
      </p:sp>
      <p:graphicFrame>
        <p:nvGraphicFramePr>
          <p:cNvPr id="4" name="Table 3"/>
          <p:cNvGraphicFramePr>
            <a:graphicFrameLocks noGrp="1"/>
          </p:cNvGraphicFramePr>
          <p:nvPr/>
        </p:nvGraphicFramePr>
        <p:xfrm>
          <a:off x="247650" y="3627438"/>
          <a:ext cx="8613775" cy="976312"/>
        </p:xfrm>
        <a:graphic>
          <a:graphicData uri="http://schemas.openxmlformats.org/drawingml/2006/table">
            <a:tbl>
              <a:tblPr/>
              <a:tblGrid>
                <a:gridCol w="1230313">
                  <a:extLst>
                    <a:ext uri="{9D8B030D-6E8A-4147-A177-3AD203B41FA5}">
                      <a16:colId xmlns="" xmlns:a16="http://schemas.microsoft.com/office/drawing/2014/main" val="677113338"/>
                    </a:ext>
                  </a:extLst>
                </a:gridCol>
                <a:gridCol w="1230312">
                  <a:extLst>
                    <a:ext uri="{9D8B030D-6E8A-4147-A177-3AD203B41FA5}">
                      <a16:colId xmlns="" xmlns:a16="http://schemas.microsoft.com/office/drawing/2014/main" val="501964006"/>
                    </a:ext>
                  </a:extLst>
                </a:gridCol>
                <a:gridCol w="1230313">
                  <a:extLst>
                    <a:ext uri="{9D8B030D-6E8A-4147-A177-3AD203B41FA5}">
                      <a16:colId xmlns="" xmlns:a16="http://schemas.microsoft.com/office/drawing/2014/main" val="3790411740"/>
                    </a:ext>
                  </a:extLst>
                </a:gridCol>
                <a:gridCol w="1231900">
                  <a:extLst>
                    <a:ext uri="{9D8B030D-6E8A-4147-A177-3AD203B41FA5}">
                      <a16:colId xmlns="" xmlns:a16="http://schemas.microsoft.com/office/drawing/2014/main" val="4106124309"/>
                    </a:ext>
                  </a:extLst>
                </a:gridCol>
                <a:gridCol w="1230312">
                  <a:extLst>
                    <a:ext uri="{9D8B030D-6E8A-4147-A177-3AD203B41FA5}">
                      <a16:colId xmlns="" xmlns:a16="http://schemas.microsoft.com/office/drawing/2014/main" val="1114127650"/>
                    </a:ext>
                  </a:extLst>
                </a:gridCol>
                <a:gridCol w="1230313">
                  <a:extLst>
                    <a:ext uri="{9D8B030D-6E8A-4147-A177-3AD203B41FA5}">
                      <a16:colId xmlns="" xmlns:a16="http://schemas.microsoft.com/office/drawing/2014/main" val="3594008425"/>
                    </a:ext>
                  </a:extLst>
                </a:gridCol>
                <a:gridCol w="1230312">
                  <a:extLst>
                    <a:ext uri="{9D8B030D-6E8A-4147-A177-3AD203B41FA5}">
                      <a16:colId xmlns="" xmlns:a16="http://schemas.microsoft.com/office/drawing/2014/main" val="170217620"/>
                    </a:ext>
                  </a:extLst>
                </a:gridCol>
              </a:tblGrid>
              <a:tr h="579850">
                <a:tc>
                  <a:txBody>
                    <a:bodyPr/>
                    <a:lstStyle>
                      <a:lvl1pPr defTabSz="342900" eaLnBrk="0" hangingPunct="0">
                        <a:spcBef>
                          <a:spcPct val="20000"/>
                        </a:spcBef>
                        <a:spcAft>
                          <a:spcPts val="450"/>
                        </a:spcAft>
                        <a:buClr>
                          <a:schemeClr val="accent1"/>
                        </a:buClr>
                        <a:buFont typeface="Wingdings 2" panose="05020102010507070707" pitchFamily="18" charset="2"/>
                        <a:defRPr sz="1100">
                          <a:solidFill>
                            <a:schemeClr val="tx1"/>
                          </a:solidFill>
                          <a:latin typeface="Century Gothic" panose="020B0502020202020204" pitchFamily="34" charset="0"/>
                          <a:ea typeface="MS PGothic" panose="020B0600070205080204" pitchFamily="34" charset="-128"/>
                        </a:defRPr>
                      </a:lvl1pPr>
                      <a:lvl2pPr marL="742950" indent="-285750" defTabSz="342900" eaLnBrk="0" hangingPunct="0">
                        <a:spcBef>
                          <a:spcPct val="20000"/>
                        </a:spcBef>
                        <a:spcAft>
                          <a:spcPts val="450"/>
                        </a:spcAft>
                        <a:buClr>
                          <a:schemeClr val="accent1"/>
                        </a:buClr>
                        <a:buFont typeface="Wingdings 2" panose="05020102010507070707" pitchFamily="18" charset="2"/>
                        <a:defRPr sz="1000">
                          <a:solidFill>
                            <a:schemeClr val="tx1"/>
                          </a:solidFill>
                          <a:latin typeface="Century Gothic" panose="020B0502020202020204" pitchFamily="34" charset="0"/>
                          <a:ea typeface="MS PGothic" panose="020B0600070205080204" pitchFamily="34" charset="-128"/>
                        </a:defRPr>
                      </a:lvl2pPr>
                      <a:lvl3pPr marL="1143000" indent="-228600" defTabSz="342900" eaLnBrk="0" hangingPunct="0">
                        <a:spcBef>
                          <a:spcPct val="20000"/>
                        </a:spcBef>
                        <a:spcAft>
                          <a:spcPts val="450"/>
                        </a:spcAft>
                        <a:buClr>
                          <a:schemeClr val="accent1"/>
                        </a:buClr>
                        <a:buFont typeface="Wingdings 2" panose="05020102010507070707" pitchFamily="18" charset="2"/>
                        <a:defRPr sz="900">
                          <a:solidFill>
                            <a:schemeClr val="tx1"/>
                          </a:solidFill>
                          <a:latin typeface="Century Gothic" panose="020B0502020202020204" pitchFamily="34" charset="0"/>
                          <a:ea typeface="MS PGothic" panose="020B0600070205080204" pitchFamily="34" charset="-128"/>
                        </a:defRPr>
                      </a:lvl3pPr>
                      <a:lvl4pPr marL="1600200" indent="-228600" defTabSz="342900" eaLnBrk="0"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4pPr>
                      <a:lvl5pPr marL="2057400" indent="-228600" defTabSz="342900" eaLnBrk="0"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5pPr>
                      <a:lvl6pPr marL="25146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6pPr>
                      <a:lvl7pPr marL="29718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7pPr>
                      <a:lvl8pPr marL="34290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8pPr>
                      <a:lvl9pPr marL="38862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9pPr>
                    </a:lstStyle>
                    <a:p>
                      <a:pPr marL="0" marR="0" lvl="0" indent="0" algn="ctr" defTabSz="3429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smtClean="0">
                          <a:ln>
                            <a:noFill/>
                          </a:ln>
                          <a:solidFill>
                            <a:srgbClr val="FFFFFF"/>
                          </a:solidFill>
                          <a:effectLst/>
                          <a:latin typeface="Century Gothic" panose="020B0502020202020204" pitchFamily="34" charset="0"/>
                          <a:ea typeface="MS PGothic" panose="020B0600070205080204" pitchFamily="34" charset="-128"/>
                        </a:rPr>
                        <a:t>2016-17</a:t>
                      </a:r>
                      <a:br>
                        <a:rPr kumimoji="0" lang="en-US" altLang="en-US" sz="1600" b="1" i="0" u="none" strike="noStrike" cap="none" normalizeH="0" baseline="0" smtClean="0">
                          <a:ln>
                            <a:noFill/>
                          </a:ln>
                          <a:solidFill>
                            <a:srgbClr val="FFFFFF"/>
                          </a:solidFill>
                          <a:effectLst/>
                          <a:latin typeface="Century Gothic" panose="020B0502020202020204" pitchFamily="34" charset="0"/>
                          <a:ea typeface="MS PGothic" panose="020B0600070205080204" pitchFamily="34" charset="-128"/>
                        </a:rPr>
                      </a:br>
                      <a:r>
                        <a:rPr kumimoji="0" lang="en-US" altLang="en-US" sz="1600" b="1" i="0" u="none" strike="noStrike" cap="none" normalizeH="0" baseline="0" smtClean="0">
                          <a:ln>
                            <a:noFill/>
                          </a:ln>
                          <a:solidFill>
                            <a:srgbClr val="FFFFFF"/>
                          </a:solidFill>
                          <a:effectLst/>
                          <a:latin typeface="Century Gothic" panose="020B0502020202020204" pitchFamily="34" charset="0"/>
                          <a:ea typeface="MS PGothic" panose="020B0600070205080204" pitchFamily="34" charset="-128"/>
                        </a:rPr>
                        <a:t>“Baseline”</a:t>
                      </a:r>
                    </a:p>
                  </a:txBody>
                  <a:tcPr marL="91444" marR="91444"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defTabSz="342900" eaLnBrk="0" hangingPunct="0">
                        <a:spcBef>
                          <a:spcPct val="20000"/>
                        </a:spcBef>
                        <a:spcAft>
                          <a:spcPts val="450"/>
                        </a:spcAft>
                        <a:buClr>
                          <a:schemeClr val="accent1"/>
                        </a:buClr>
                        <a:buFont typeface="Wingdings 2" panose="05020102010507070707" pitchFamily="18" charset="2"/>
                        <a:defRPr sz="1100">
                          <a:solidFill>
                            <a:schemeClr val="tx1"/>
                          </a:solidFill>
                          <a:latin typeface="Century Gothic" panose="020B0502020202020204" pitchFamily="34" charset="0"/>
                          <a:ea typeface="MS PGothic" panose="020B0600070205080204" pitchFamily="34" charset="-128"/>
                        </a:defRPr>
                      </a:lvl1pPr>
                      <a:lvl2pPr marL="742950" indent="-285750" defTabSz="342900" eaLnBrk="0" hangingPunct="0">
                        <a:spcBef>
                          <a:spcPct val="20000"/>
                        </a:spcBef>
                        <a:spcAft>
                          <a:spcPts val="450"/>
                        </a:spcAft>
                        <a:buClr>
                          <a:schemeClr val="accent1"/>
                        </a:buClr>
                        <a:buFont typeface="Wingdings 2" panose="05020102010507070707" pitchFamily="18" charset="2"/>
                        <a:defRPr sz="1000">
                          <a:solidFill>
                            <a:schemeClr val="tx1"/>
                          </a:solidFill>
                          <a:latin typeface="Century Gothic" panose="020B0502020202020204" pitchFamily="34" charset="0"/>
                          <a:ea typeface="MS PGothic" panose="020B0600070205080204" pitchFamily="34" charset="-128"/>
                        </a:defRPr>
                      </a:lvl2pPr>
                      <a:lvl3pPr marL="1143000" indent="-228600" defTabSz="342900" eaLnBrk="0" hangingPunct="0">
                        <a:spcBef>
                          <a:spcPct val="20000"/>
                        </a:spcBef>
                        <a:spcAft>
                          <a:spcPts val="450"/>
                        </a:spcAft>
                        <a:buClr>
                          <a:schemeClr val="accent1"/>
                        </a:buClr>
                        <a:buFont typeface="Wingdings 2" panose="05020102010507070707" pitchFamily="18" charset="2"/>
                        <a:defRPr sz="900">
                          <a:solidFill>
                            <a:schemeClr val="tx1"/>
                          </a:solidFill>
                          <a:latin typeface="Century Gothic" panose="020B0502020202020204" pitchFamily="34" charset="0"/>
                          <a:ea typeface="MS PGothic" panose="020B0600070205080204" pitchFamily="34" charset="-128"/>
                        </a:defRPr>
                      </a:lvl3pPr>
                      <a:lvl4pPr marL="1600200" indent="-228600" defTabSz="342900" eaLnBrk="0"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4pPr>
                      <a:lvl5pPr marL="2057400" indent="-228600" defTabSz="342900" eaLnBrk="0"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5pPr>
                      <a:lvl6pPr marL="25146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6pPr>
                      <a:lvl7pPr marL="29718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7pPr>
                      <a:lvl8pPr marL="34290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8pPr>
                      <a:lvl9pPr marL="38862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9pPr>
                    </a:lstStyle>
                    <a:p>
                      <a:pPr marL="0" marR="0" lvl="0" indent="0" algn="ctr" defTabSz="3429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smtClean="0">
                          <a:ln>
                            <a:noFill/>
                          </a:ln>
                          <a:solidFill>
                            <a:srgbClr val="FFFFFF"/>
                          </a:solidFill>
                          <a:effectLst/>
                          <a:latin typeface="Century Gothic" panose="020B0502020202020204" pitchFamily="34" charset="0"/>
                          <a:ea typeface="MS PGothic" panose="020B0600070205080204" pitchFamily="34" charset="-128"/>
                        </a:rPr>
                        <a:t>2017-18</a:t>
                      </a:r>
                    </a:p>
                  </a:txBody>
                  <a:tcPr marL="91444" marR="91444"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defTabSz="342900" eaLnBrk="0" hangingPunct="0">
                        <a:spcBef>
                          <a:spcPct val="20000"/>
                        </a:spcBef>
                        <a:spcAft>
                          <a:spcPts val="450"/>
                        </a:spcAft>
                        <a:buClr>
                          <a:schemeClr val="accent1"/>
                        </a:buClr>
                        <a:buFont typeface="Wingdings 2" panose="05020102010507070707" pitchFamily="18" charset="2"/>
                        <a:defRPr sz="1100">
                          <a:solidFill>
                            <a:schemeClr val="tx1"/>
                          </a:solidFill>
                          <a:latin typeface="Century Gothic" panose="020B0502020202020204" pitchFamily="34" charset="0"/>
                          <a:ea typeface="MS PGothic" panose="020B0600070205080204" pitchFamily="34" charset="-128"/>
                        </a:defRPr>
                      </a:lvl1pPr>
                      <a:lvl2pPr marL="742950" indent="-285750" defTabSz="342900" eaLnBrk="0" hangingPunct="0">
                        <a:spcBef>
                          <a:spcPct val="20000"/>
                        </a:spcBef>
                        <a:spcAft>
                          <a:spcPts val="450"/>
                        </a:spcAft>
                        <a:buClr>
                          <a:schemeClr val="accent1"/>
                        </a:buClr>
                        <a:buFont typeface="Wingdings 2" panose="05020102010507070707" pitchFamily="18" charset="2"/>
                        <a:defRPr sz="1000">
                          <a:solidFill>
                            <a:schemeClr val="tx1"/>
                          </a:solidFill>
                          <a:latin typeface="Century Gothic" panose="020B0502020202020204" pitchFamily="34" charset="0"/>
                          <a:ea typeface="MS PGothic" panose="020B0600070205080204" pitchFamily="34" charset="-128"/>
                        </a:defRPr>
                      </a:lvl2pPr>
                      <a:lvl3pPr marL="1143000" indent="-228600" defTabSz="342900" eaLnBrk="0" hangingPunct="0">
                        <a:spcBef>
                          <a:spcPct val="20000"/>
                        </a:spcBef>
                        <a:spcAft>
                          <a:spcPts val="450"/>
                        </a:spcAft>
                        <a:buClr>
                          <a:schemeClr val="accent1"/>
                        </a:buClr>
                        <a:buFont typeface="Wingdings 2" panose="05020102010507070707" pitchFamily="18" charset="2"/>
                        <a:defRPr sz="900">
                          <a:solidFill>
                            <a:schemeClr val="tx1"/>
                          </a:solidFill>
                          <a:latin typeface="Century Gothic" panose="020B0502020202020204" pitchFamily="34" charset="0"/>
                          <a:ea typeface="MS PGothic" panose="020B0600070205080204" pitchFamily="34" charset="-128"/>
                        </a:defRPr>
                      </a:lvl3pPr>
                      <a:lvl4pPr marL="1600200" indent="-228600" defTabSz="342900" eaLnBrk="0"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4pPr>
                      <a:lvl5pPr marL="2057400" indent="-228600" defTabSz="342900" eaLnBrk="0"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5pPr>
                      <a:lvl6pPr marL="25146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6pPr>
                      <a:lvl7pPr marL="29718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7pPr>
                      <a:lvl8pPr marL="34290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8pPr>
                      <a:lvl9pPr marL="38862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9pPr>
                    </a:lstStyle>
                    <a:p>
                      <a:pPr marL="0" marR="0" lvl="0" indent="0" algn="ctr" defTabSz="3429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smtClean="0">
                          <a:ln>
                            <a:noFill/>
                          </a:ln>
                          <a:solidFill>
                            <a:srgbClr val="FFFFFF"/>
                          </a:solidFill>
                          <a:effectLst/>
                          <a:latin typeface="Century Gothic" panose="020B0502020202020204" pitchFamily="34" charset="0"/>
                          <a:ea typeface="MS PGothic" panose="020B0600070205080204" pitchFamily="34" charset="-128"/>
                        </a:rPr>
                        <a:t>2018-19</a:t>
                      </a:r>
                    </a:p>
                  </a:txBody>
                  <a:tcPr marL="91444" marR="91444"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rgbClr val="E8A6AD"/>
                    </a:solidFill>
                  </a:tcPr>
                </a:tc>
                <a:tc>
                  <a:txBody>
                    <a:bodyPr/>
                    <a:lstStyle>
                      <a:lvl1pPr defTabSz="342900" eaLnBrk="0" hangingPunct="0">
                        <a:spcBef>
                          <a:spcPct val="20000"/>
                        </a:spcBef>
                        <a:spcAft>
                          <a:spcPts val="450"/>
                        </a:spcAft>
                        <a:buClr>
                          <a:schemeClr val="accent1"/>
                        </a:buClr>
                        <a:buFont typeface="Wingdings 2" panose="05020102010507070707" pitchFamily="18" charset="2"/>
                        <a:defRPr sz="1100">
                          <a:solidFill>
                            <a:schemeClr val="tx1"/>
                          </a:solidFill>
                          <a:latin typeface="Century Gothic" panose="020B0502020202020204" pitchFamily="34" charset="0"/>
                          <a:ea typeface="MS PGothic" panose="020B0600070205080204" pitchFamily="34" charset="-128"/>
                        </a:defRPr>
                      </a:lvl1pPr>
                      <a:lvl2pPr marL="742950" indent="-285750" defTabSz="342900" eaLnBrk="0" hangingPunct="0">
                        <a:spcBef>
                          <a:spcPct val="20000"/>
                        </a:spcBef>
                        <a:spcAft>
                          <a:spcPts val="450"/>
                        </a:spcAft>
                        <a:buClr>
                          <a:schemeClr val="accent1"/>
                        </a:buClr>
                        <a:buFont typeface="Wingdings 2" panose="05020102010507070707" pitchFamily="18" charset="2"/>
                        <a:defRPr sz="1000">
                          <a:solidFill>
                            <a:schemeClr val="tx1"/>
                          </a:solidFill>
                          <a:latin typeface="Century Gothic" panose="020B0502020202020204" pitchFamily="34" charset="0"/>
                          <a:ea typeface="MS PGothic" panose="020B0600070205080204" pitchFamily="34" charset="-128"/>
                        </a:defRPr>
                      </a:lvl2pPr>
                      <a:lvl3pPr marL="1143000" indent="-228600" defTabSz="342900" eaLnBrk="0" hangingPunct="0">
                        <a:spcBef>
                          <a:spcPct val="20000"/>
                        </a:spcBef>
                        <a:spcAft>
                          <a:spcPts val="450"/>
                        </a:spcAft>
                        <a:buClr>
                          <a:schemeClr val="accent1"/>
                        </a:buClr>
                        <a:buFont typeface="Wingdings 2" panose="05020102010507070707" pitchFamily="18" charset="2"/>
                        <a:defRPr sz="900">
                          <a:solidFill>
                            <a:schemeClr val="tx1"/>
                          </a:solidFill>
                          <a:latin typeface="Century Gothic" panose="020B0502020202020204" pitchFamily="34" charset="0"/>
                          <a:ea typeface="MS PGothic" panose="020B0600070205080204" pitchFamily="34" charset="-128"/>
                        </a:defRPr>
                      </a:lvl3pPr>
                      <a:lvl4pPr marL="1600200" indent="-228600" defTabSz="342900" eaLnBrk="0"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4pPr>
                      <a:lvl5pPr marL="2057400" indent="-228600" defTabSz="342900" eaLnBrk="0"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5pPr>
                      <a:lvl6pPr marL="25146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6pPr>
                      <a:lvl7pPr marL="29718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7pPr>
                      <a:lvl8pPr marL="34290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8pPr>
                      <a:lvl9pPr marL="38862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9pPr>
                    </a:lstStyle>
                    <a:p>
                      <a:pPr marL="0" marR="0" lvl="0" indent="0" algn="ctr" defTabSz="3429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smtClean="0">
                          <a:ln>
                            <a:noFill/>
                          </a:ln>
                          <a:solidFill>
                            <a:srgbClr val="FFFFFF"/>
                          </a:solidFill>
                          <a:effectLst/>
                          <a:latin typeface="Century Gothic" panose="020B0502020202020204" pitchFamily="34" charset="0"/>
                          <a:ea typeface="MS PGothic" panose="020B0600070205080204" pitchFamily="34" charset="-128"/>
                        </a:rPr>
                        <a:t>2019-20</a:t>
                      </a:r>
                    </a:p>
                  </a:txBody>
                  <a:tcPr marL="91444" marR="91444"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rgbClr val="E8A6AD"/>
                    </a:solidFill>
                  </a:tcPr>
                </a:tc>
                <a:tc>
                  <a:txBody>
                    <a:bodyPr/>
                    <a:lstStyle>
                      <a:lvl1pPr defTabSz="342900" eaLnBrk="0" hangingPunct="0">
                        <a:spcBef>
                          <a:spcPct val="20000"/>
                        </a:spcBef>
                        <a:spcAft>
                          <a:spcPts val="450"/>
                        </a:spcAft>
                        <a:buClr>
                          <a:schemeClr val="accent1"/>
                        </a:buClr>
                        <a:buFont typeface="Wingdings 2" panose="05020102010507070707" pitchFamily="18" charset="2"/>
                        <a:defRPr sz="1100">
                          <a:solidFill>
                            <a:schemeClr val="tx1"/>
                          </a:solidFill>
                          <a:latin typeface="Century Gothic" panose="020B0502020202020204" pitchFamily="34" charset="0"/>
                          <a:ea typeface="MS PGothic" panose="020B0600070205080204" pitchFamily="34" charset="-128"/>
                        </a:defRPr>
                      </a:lvl1pPr>
                      <a:lvl2pPr marL="742950" indent="-285750" defTabSz="342900" eaLnBrk="0" hangingPunct="0">
                        <a:spcBef>
                          <a:spcPct val="20000"/>
                        </a:spcBef>
                        <a:spcAft>
                          <a:spcPts val="450"/>
                        </a:spcAft>
                        <a:buClr>
                          <a:schemeClr val="accent1"/>
                        </a:buClr>
                        <a:buFont typeface="Wingdings 2" panose="05020102010507070707" pitchFamily="18" charset="2"/>
                        <a:defRPr sz="1000">
                          <a:solidFill>
                            <a:schemeClr val="tx1"/>
                          </a:solidFill>
                          <a:latin typeface="Century Gothic" panose="020B0502020202020204" pitchFamily="34" charset="0"/>
                          <a:ea typeface="MS PGothic" panose="020B0600070205080204" pitchFamily="34" charset="-128"/>
                        </a:defRPr>
                      </a:lvl2pPr>
                      <a:lvl3pPr marL="1143000" indent="-228600" defTabSz="342900" eaLnBrk="0" hangingPunct="0">
                        <a:spcBef>
                          <a:spcPct val="20000"/>
                        </a:spcBef>
                        <a:spcAft>
                          <a:spcPts val="450"/>
                        </a:spcAft>
                        <a:buClr>
                          <a:schemeClr val="accent1"/>
                        </a:buClr>
                        <a:buFont typeface="Wingdings 2" panose="05020102010507070707" pitchFamily="18" charset="2"/>
                        <a:defRPr sz="900">
                          <a:solidFill>
                            <a:schemeClr val="tx1"/>
                          </a:solidFill>
                          <a:latin typeface="Century Gothic" panose="020B0502020202020204" pitchFamily="34" charset="0"/>
                          <a:ea typeface="MS PGothic" panose="020B0600070205080204" pitchFamily="34" charset="-128"/>
                        </a:defRPr>
                      </a:lvl3pPr>
                      <a:lvl4pPr marL="1600200" indent="-228600" defTabSz="342900" eaLnBrk="0"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4pPr>
                      <a:lvl5pPr marL="2057400" indent="-228600" defTabSz="342900" eaLnBrk="0"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5pPr>
                      <a:lvl6pPr marL="25146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6pPr>
                      <a:lvl7pPr marL="29718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7pPr>
                      <a:lvl8pPr marL="34290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8pPr>
                      <a:lvl9pPr marL="38862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9pPr>
                    </a:lstStyle>
                    <a:p>
                      <a:pPr marL="0" marR="0" lvl="0" indent="0" algn="ctr" defTabSz="3429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smtClean="0">
                          <a:ln>
                            <a:noFill/>
                          </a:ln>
                          <a:solidFill>
                            <a:srgbClr val="FFFFFF"/>
                          </a:solidFill>
                          <a:effectLst/>
                          <a:latin typeface="Century Gothic" panose="020B0502020202020204" pitchFamily="34" charset="0"/>
                          <a:ea typeface="MS PGothic" panose="020B0600070205080204" pitchFamily="34" charset="-128"/>
                        </a:rPr>
                        <a:t>2020-21</a:t>
                      </a:r>
                    </a:p>
                  </a:txBody>
                  <a:tcPr marL="91444" marR="91444"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rgbClr val="E8A6AD"/>
                    </a:solidFill>
                  </a:tcPr>
                </a:tc>
                <a:tc>
                  <a:txBody>
                    <a:bodyPr/>
                    <a:lstStyle>
                      <a:lvl1pPr defTabSz="342900" eaLnBrk="0" hangingPunct="0">
                        <a:spcBef>
                          <a:spcPct val="20000"/>
                        </a:spcBef>
                        <a:spcAft>
                          <a:spcPts val="450"/>
                        </a:spcAft>
                        <a:buClr>
                          <a:schemeClr val="accent1"/>
                        </a:buClr>
                        <a:buFont typeface="Wingdings 2" panose="05020102010507070707" pitchFamily="18" charset="2"/>
                        <a:defRPr sz="1100">
                          <a:solidFill>
                            <a:schemeClr val="tx1"/>
                          </a:solidFill>
                          <a:latin typeface="Century Gothic" panose="020B0502020202020204" pitchFamily="34" charset="0"/>
                          <a:ea typeface="MS PGothic" panose="020B0600070205080204" pitchFamily="34" charset="-128"/>
                        </a:defRPr>
                      </a:lvl1pPr>
                      <a:lvl2pPr marL="742950" indent="-285750" defTabSz="342900" eaLnBrk="0" hangingPunct="0">
                        <a:spcBef>
                          <a:spcPct val="20000"/>
                        </a:spcBef>
                        <a:spcAft>
                          <a:spcPts val="450"/>
                        </a:spcAft>
                        <a:buClr>
                          <a:schemeClr val="accent1"/>
                        </a:buClr>
                        <a:buFont typeface="Wingdings 2" panose="05020102010507070707" pitchFamily="18" charset="2"/>
                        <a:defRPr sz="1000">
                          <a:solidFill>
                            <a:schemeClr val="tx1"/>
                          </a:solidFill>
                          <a:latin typeface="Century Gothic" panose="020B0502020202020204" pitchFamily="34" charset="0"/>
                          <a:ea typeface="MS PGothic" panose="020B0600070205080204" pitchFamily="34" charset="-128"/>
                        </a:defRPr>
                      </a:lvl2pPr>
                      <a:lvl3pPr marL="1143000" indent="-228600" defTabSz="342900" eaLnBrk="0" hangingPunct="0">
                        <a:spcBef>
                          <a:spcPct val="20000"/>
                        </a:spcBef>
                        <a:spcAft>
                          <a:spcPts val="450"/>
                        </a:spcAft>
                        <a:buClr>
                          <a:schemeClr val="accent1"/>
                        </a:buClr>
                        <a:buFont typeface="Wingdings 2" panose="05020102010507070707" pitchFamily="18" charset="2"/>
                        <a:defRPr sz="900">
                          <a:solidFill>
                            <a:schemeClr val="tx1"/>
                          </a:solidFill>
                          <a:latin typeface="Century Gothic" panose="020B0502020202020204" pitchFamily="34" charset="0"/>
                          <a:ea typeface="MS PGothic" panose="020B0600070205080204" pitchFamily="34" charset="-128"/>
                        </a:defRPr>
                      </a:lvl3pPr>
                      <a:lvl4pPr marL="1600200" indent="-228600" defTabSz="342900" eaLnBrk="0"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4pPr>
                      <a:lvl5pPr marL="2057400" indent="-228600" defTabSz="342900" eaLnBrk="0"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5pPr>
                      <a:lvl6pPr marL="25146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6pPr>
                      <a:lvl7pPr marL="29718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7pPr>
                      <a:lvl8pPr marL="34290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8pPr>
                      <a:lvl9pPr marL="38862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9pPr>
                    </a:lstStyle>
                    <a:p>
                      <a:pPr marL="0" marR="0" lvl="0" indent="0" algn="ctr" defTabSz="3429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smtClean="0">
                          <a:ln>
                            <a:noFill/>
                          </a:ln>
                          <a:solidFill>
                            <a:srgbClr val="FFFFFF"/>
                          </a:solidFill>
                          <a:effectLst/>
                          <a:latin typeface="Century Gothic" panose="020B0502020202020204" pitchFamily="34" charset="0"/>
                          <a:ea typeface="MS PGothic" panose="020B0600070205080204" pitchFamily="34" charset="-128"/>
                        </a:rPr>
                        <a:t>2021-22</a:t>
                      </a:r>
                      <a:br>
                        <a:rPr kumimoji="0" lang="en-US" altLang="en-US" sz="1600" b="1" i="0" u="none" strike="noStrike" cap="none" normalizeH="0" baseline="0" smtClean="0">
                          <a:ln>
                            <a:noFill/>
                          </a:ln>
                          <a:solidFill>
                            <a:srgbClr val="FFFFFF"/>
                          </a:solidFill>
                          <a:effectLst/>
                          <a:latin typeface="Century Gothic" panose="020B0502020202020204" pitchFamily="34" charset="0"/>
                          <a:ea typeface="MS PGothic" panose="020B0600070205080204" pitchFamily="34" charset="-128"/>
                        </a:rPr>
                      </a:br>
                      <a:r>
                        <a:rPr kumimoji="0" lang="en-US" altLang="en-US" sz="1600" b="1" i="0" u="none" strike="noStrike" cap="none" normalizeH="0" baseline="0" smtClean="0">
                          <a:ln>
                            <a:noFill/>
                          </a:ln>
                          <a:solidFill>
                            <a:srgbClr val="FFFFFF"/>
                          </a:solidFill>
                          <a:effectLst/>
                          <a:latin typeface="Century Gothic" panose="020B0502020202020204" pitchFamily="34" charset="0"/>
                          <a:ea typeface="MS PGothic" panose="020B0600070205080204" pitchFamily="34" charset="-128"/>
                        </a:rPr>
                        <a:t>Goal</a:t>
                      </a:r>
                    </a:p>
                  </a:txBody>
                  <a:tcPr marL="91444" marR="91444"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defTabSz="342900" eaLnBrk="0" hangingPunct="0">
                        <a:spcBef>
                          <a:spcPct val="20000"/>
                        </a:spcBef>
                        <a:spcAft>
                          <a:spcPts val="450"/>
                        </a:spcAft>
                        <a:buClr>
                          <a:schemeClr val="accent1"/>
                        </a:buClr>
                        <a:buFont typeface="Wingdings 2" panose="05020102010507070707" pitchFamily="18" charset="2"/>
                        <a:defRPr sz="1100">
                          <a:solidFill>
                            <a:schemeClr val="tx1"/>
                          </a:solidFill>
                          <a:latin typeface="Century Gothic" panose="020B0502020202020204" pitchFamily="34" charset="0"/>
                          <a:ea typeface="MS PGothic" panose="020B0600070205080204" pitchFamily="34" charset="-128"/>
                        </a:defRPr>
                      </a:lvl1pPr>
                      <a:lvl2pPr marL="742950" indent="-285750" defTabSz="342900" eaLnBrk="0" hangingPunct="0">
                        <a:spcBef>
                          <a:spcPct val="20000"/>
                        </a:spcBef>
                        <a:spcAft>
                          <a:spcPts val="450"/>
                        </a:spcAft>
                        <a:buClr>
                          <a:schemeClr val="accent1"/>
                        </a:buClr>
                        <a:buFont typeface="Wingdings 2" panose="05020102010507070707" pitchFamily="18" charset="2"/>
                        <a:defRPr sz="1000">
                          <a:solidFill>
                            <a:schemeClr val="tx1"/>
                          </a:solidFill>
                          <a:latin typeface="Century Gothic" panose="020B0502020202020204" pitchFamily="34" charset="0"/>
                          <a:ea typeface="MS PGothic" panose="020B0600070205080204" pitchFamily="34" charset="-128"/>
                        </a:defRPr>
                      </a:lvl2pPr>
                      <a:lvl3pPr marL="1143000" indent="-228600" defTabSz="342900" eaLnBrk="0" hangingPunct="0">
                        <a:spcBef>
                          <a:spcPct val="20000"/>
                        </a:spcBef>
                        <a:spcAft>
                          <a:spcPts val="450"/>
                        </a:spcAft>
                        <a:buClr>
                          <a:schemeClr val="accent1"/>
                        </a:buClr>
                        <a:buFont typeface="Wingdings 2" panose="05020102010507070707" pitchFamily="18" charset="2"/>
                        <a:defRPr sz="900">
                          <a:solidFill>
                            <a:schemeClr val="tx1"/>
                          </a:solidFill>
                          <a:latin typeface="Century Gothic" panose="020B0502020202020204" pitchFamily="34" charset="0"/>
                          <a:ea typeface="MS PGothic" panose="020B0600070205080204" pitchFamily="34" charset="-128"/>
                        </a:defRPr>
                      </a:lvl3pPr>
                      <a:lvl4pPr marL="1600200" indent="-228600" defTabSz="342900" eaLnBrk="0"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4pPr>
                      <a:lvl5pPr marL="2057400" indent="-228600" defTabSz="342900" eaLnBrk="0"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5pPr>
                      <a:lvl6pPr marL="25146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6pPr>
                      <a:lvl7pPr marL="29718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7pPr>
                      <a:lvl8pPr marL="34290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8pPr>
                      <a:lvl9pPr marL="38862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9pPr>
                    </a:lstStyle>
                    <a:p>
                      <a:pPr marL="0" marR="0" lvl="0" indent="0" algn="ctr" defTabSz="342900" rtl="0" eaLnBrk="1" fontAlgn="base" latinLnBrk="0" hangingPunct="1">
                        <a:lnSpc>
                          <a:spcPct val="100000"/>
                        </a:lnSpc>
                        <a:spcBef>
                          <a:spcPct val="0"/>
                        </a:spcBef>
                        <a:spcAft>
                          <a:spcPct val="0"/>
                        </a:spcAft>
                        <a:buClrTx/>
                        <a:buSzTx/>
                        <a:buFontTx/>
                        <a:buNone/>
                        <a:tabLst/>
                      </a:pPr>
                      <a:r>
                        <a:rPr kumimoji="0" lang="en-US" altLang="en-US" sz="1300" b="1" i="0" u="none" strike="noStrike" cap="none" normalizeH="0" baseline="0" smtClean="0">
                          <a:ln>
                            <a:noFill/>
                          </a:ln>
                          <a:solidFill>
                            <a:srgbClr val="FFFFFF"/>
                          </a:solidFill>
                          <a:effectLst/>
                          <a:latin typeface="Century Gothic" panose="020B0502020202020204" pitchFamily="34" charset="0"/>
                          <a:ea typeface="MS PGothic" panose="020B0600070205080204" pitchFamily="34" charset="-128"/>
                        </a:rPr>
                        <a:t>% Increase</a:t>
                      </a:r>
                      <a:br>
                        <a:rPr kumimoji="0" lang="en-US" altLang="en-US" sz="1300" b="1" i="0" u="none" strike="noStrike" cap="none" normalizeH="0" baseline="0" smtClean="0">
                          <a:ln>
                            <a:noFill/>
                          </a:ln>
                          <a:solidFill>
                            <a:srgbClr val="FFFFFF"/>
                          </a:solidFill>
                          <a:effectLst/>
                          <a:latin typeface="Century Gothic" panose="020B0502020202020204" pitchFamily="34" charset="0"/>
                          <a:ea typeface="MS PGothic" panose="020B0600070205080204" pitchFamily="34" charset="-128"/>
                        </a:rPr>
                      </a:br>
                      <a:r>
                        <a:rPr kumimoji="0" lang="en-US" altLang="en-US" sz="1300" b="1" i="0" u="none" strike="noStrike" cap="none" normalizeH="0" baseline="0" smtClean="0">
                          <a:ln>
                            <a:noFill/>
                          </a:ln>
                          <a:solidFill>
                            <a:srgbClr val="FFFFFF"/>
                          </a:solidFill>
                          <a:effectLst/>
                          <a:latin typeface="Century Gothic" panose="020B0502020202020204" pitchFamily="34" charset="0"/>
                          <a:ea typeface="MS PGothic" panose="020B0600070205080204" pitchFamily="34" charset="-128"/>
                        </a:rPr>
                        <a:t>Proposed</a:t>
                      </a:r>
                    </a:p>
                  </a:txBody>
                  <a:tcPr marL="91444" marR="91444"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extLst>
                  <a:ext uri="{0D108BD9-81ED-4DB2-BD59-A6C34878D82A}">
                    <a16:rowId xmlns="" xmlns:a16="http://schemas.microsoft.com/office/drawing/2014/main" val="856569753"/>
                  </a:ext>
                </a:extLst>
              </a:tr>
              <a:tr h="396462">
                <a:tc>
                  <a:txBody>
                    <a:bodyPr/>
                    <a:lstStyle>
                      <a:lvl1pPr defTabSz="342900" eaLnBrk="0" hangingPunct="0">
                        <a:spcBef>
                          <a:spcPct val="20000"/>
                        </a:spcBef>
                        <a:spcAft>
                          <a:spcPts val="450"/>
                        </a:spcAft>
                        <a:buClr>
                          <a:schemeClr val="accent1"/>
                        </a:buClr>
                        <a:buFont typeface="Wingdings 2" panose="05020102010507070707" pitchFamily="18" charset="2"/>
                        <a:defRPr sz="1100">
                          <a:solidFill>
                            <a:schemeClr val="tx1"/>
                          </a:solidFill>
                          <a:latin typeface="Century Gothic" panose="020B0502020202020204" pitchFamily="34" charset="0"/>
                          <a:ea typeface="MS PGothic" panose="020B0600070205080204" pitchFamily="34" charset="-128"/>
                        </a:defRPr>
                      </a:lvl1pPr>
                      <a:lvl2pPr marL="742950" indent="-285750" defTabSz="342900" eaLnBrk="0" hangingPunct="0">
                        <a:spcBef>
                          <a:spcPct val="20000"/>
                        </a:spcBef>
                        <a:spcAft>
                          <a:spcPts val="450"/>
                        </a:spcAft>
                        <a:buClr>
                          <a:schemeClr val="accent1"/>
                        </a:buClr>
                        <a:buFont typeface="Wingdings 2" panose="05020102010507070707" pitchFamily="18" charset="2"/>
                        <a:defRPr sz="1000">
                          <a:solidFill>
                            <a:schemeClr val="tx1"/>
                          </a:solidFill>
                          <a:latin typeface="Century Gothic" panose="020B0502020202020204" pitchFamily="34" charset="0"/>
                          <a:ea typeface="MS PGothic" panose="020B0600070205080204" pitchFamily="34" charset="-128"/>
                        </a:defRPr>
                      </a:lvl2pPr>
                      <a:lvl3pPr marL="1143000" indent="-228600" defTabSz="342900" eaLnBrk="0" hangingPunct="0">
                        <a:spcBef>
                          <a:spcPct val="20000"/>
                        </a:spcBef>
                        <a:spcAft>
                          <a:spcPts val="450"/>
                        </a:spcAft>
                        <a:buClr>
                          <a:schemeClr val="accent1"/>
                        </a:buClr>
                        <a:buFont typeface="Wingdings 2" panose="05020102010507070707" pitchFamily="18" charset="2"/>
                        <a:defRPr sz="900">
                          <a:solidFill>
                            <a:schemeClr val="tx1"/>
                          </a:solidFill>
                          <a:latin typeface="Century Gothic" panose="020B0502020202020204" pitchFamily="34" charset="0"/>
                          <a:ea typeface="MS PGothic" panose="020B0600070205080204" pitchFamily="34" charset="-128"/>
                        </a:defRPr>
                      </a:lvl3pPr>
                      <a:lvl4pPr marL="1600200" indent="-228600" defTabSz="342900" eaLnBrk="0"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4pPr>
                      <a:lvl5pPr marL="2057400" indent="-228600" defTabSz="342900" eaLnBrk="0"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5pPr>
                      <a:lvl6pPr marL="25146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6pPr>
                      <a:lvl7pPr marL="29718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7pPr>
                      <a:lvl8pPr marL="34290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8pPr>
                      <a:lvl9pPr marL="38862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9pPr>
                    </a:lstStyle>
                    <a:p>
                      <a:pPr marL="0" marR="0" lvl="0" indent="0" algn="ctr" defTabSz="342900" rtl="0" eaLnBrk="1" fontAlgn="base" latinLnBrk="0" hangingPunct="1">
                        <a:lnSpc>
                          <a:spcPct val="100000"/>
                        </a:lnSpc>
                        <a:spcBef>
                          <a:spcPct val="0"/>
                        </a:spcBef>
                        <a:spcAft>
                          <a:spcPct val="0"/>
                        </a:spcAft>
                        <a:buClrTx/>
                        <a:buSzTx/>
                        <a:buFontTx/>
                        <a:buNone/>
                        <a:tabLst/>
                      </a:pPr>
                      <a:r>
                        <a:rPr kumimoji="0" lang="en-US" altLang="en-US" sz="2000" b="1" i="0" u="none" strike="noStrike" cap="none" normalizeH="0" baseline="0" smtClean="0">
                          <a:ln>
                            <a:noFill/>
                          </a:ln>
                          <a:solidFill>
                            <a:srgbClr val="000000"/>
                          </a:solidFill>
                          <a:effectLst/>
                          <a:latin typeface="Century Gothic" panose="020B0502020202020204" pitchFamily="34" charset="0"/>
                          <a:ea typeface="MS PGothic" panose="020B0600070205080204" pitchFamily="34" charset="-128"/>
                        </a:rPr>
                        <a:t>86%</a:t>
                      </a:r>
                    </a:p>
                  </a:txBody>
                  <a:tcPr marL="91444" marR="91444"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5CDCE"/>
                    </a:solidFill>
                  </a:tcPr>
                </a:tc>
                <a:tc>
                  <a:txBody>
                    <a:bodyPr/>
                    <a:lstStyle>
                      <a:lvl1pPr defTabSz="342900" eaLnBrk="0" hangingPunct="0">
                        <a:spcBef>
                          <a:spcPct val="20000"/>
                        </a:spcBef>
                        <a:spcAft>
                          <a:spcPts val="450"/>
                        </a:spcAft>
                        <a:buClr>
                          <a:schemeClr val="accent1"/>
                        </a:buClr>
                        <a:buFont typeface="Wingdings 2" panose="05020102010507070707" pitchFamily="18" charset="2"/>
                        <a:defRPr sz="1100">
                          <a:solidFill>
                            <a:schemeClr val="tx1"/>
                          </a:solidFill>
                          <a:latin typeface="Century Gothic" panose="020B0502020202020204" pitchFamily="34" charset="0"/>
                          <a:ea typeface="MS PGothic" panose="020B0600070205080204" pitchFamily="34" charset="-128"/>
                        </a:defRPr>
                      </a:lvl1pPr>
                      <a:lvl2pPr marL="742950" indent="-285750" defTabSz="342900" eaLnBrk="0" hangingPunct="0">
                        <a:spcBef>
                          <a:spcPct val="20000"/>
                        </a:spcBef>
                        <a:spcAft>
                          <a:spcPts val="450"/>
                        </a:spcAft>
                        <a:buClr>
                          <a:schemeClr val="accent1"/>
                        </a:buClr>
                        <a:buFont typeface="Wingdings 2" panose="05020102010507070707" pitchFamily="18" charset="2"/>
                        <a:defRPr sz="1000">
                          <a:solidFill>
                            <a:schemeClr val="tx1"/>
                          </a:solidFill>
                          <a:latin typeface="Century Gothic" panose="020B0502020202020204" pitchFamily="34" charset="0"/>
                          <a:ea typeface="MS PGothic" panose="020B0600070205080204" pitchFamily="34" charset="-128"/>
                        </a:defRPr>
                      </a:lvl2pPr>
                      <a:lvl3pPr marL="1143000" indent="-228600" defTabSz="342900" eaLnBrk="0" hangingPunct="0">
                        <a:spcBef>
                          <a:spcPct val="20000"/>
                        </a:spcBef>
                        <a:spcAft>
                          <a:spcPts val="450"/>
                        </a:spcAft>
                        <a:buClr>
                          <a:schemeClr val="accent1"/>
                        </a:buClr>
                        <a:buFont typeface="Wingdings 2" panose="05020102010507070707" pitchFamily="18" charset="2"/>
                        <a:defRPr sz="900">
                          <a:solidFill>
                            <a:schemeClr val="tx1"/>
                          </a:solidFill>
                          <a:latin typeface="Century Gothic" panose="020B0502020202020204" pitchFamily="34" charset="0"/>
                          <a:ea typeface="MS PGothic" panose="020B0600070205080204" pitchFamily="34" charset="-128"/>
                        </a:defRPr>
                      </a:lvl3pPr>
                      <a:lvl4pPr marL="1600200" indent="-228600" defTabSz="342900" eaLnBrk="0"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4pPr>
                      <a:lvl5pPr marL="2057400" indent="-228600" defTabSz="342900" eaLnBrk="0"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5pPr>
                      <a:lvl6pPr marL="25146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6pPr>
                      <a:lvl7pPr marL="29718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7pPr>
                      <a:lvl8pPr marL="34290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8pPr>
                      <a:lvl9pPr marL="38862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9pPr>
                    </a:lstStyle>
                    <a:p>
                      <a:pPr marL="0" marR="0" lvl="0" indent="0" algn="ctr" defTabSz="3429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Century Gothic" panose="020B0502020202020204" pitchFamily="34" charset="0"/>
                          <a:ea typeface="MS PGothic" panose="020B0600070205080204" pitchFamily="34" charset="-128"/>
                        </a:rPr>
                        <a:t>83%</a:t>
                      </a:r>
                    </a:p>
                  </a:txBody>
                  <a:tcPr marL="91444" marR="91444"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5CDCE"/>
                    </a:solidFill>
                  </a:tcPr>
                </a:tc>
                <a:tc>
                  <a:txBody>
                    <a:bodyPr/>
                    <a:lstStyle>
                      <a:lvl1pPr defTabSz="342900" eaLnBrk="0" hangingPunct="0">
                        <a:spcBef>
                          <a:spcPct val="20000"/>
                        </a:spcBef>
                        <a:spcAft>
                          <a:spcPts val="450"/>
                        </a:spcAft>
                        <a:buClr>
                          <a:schemeClr val="accent1"/>
                        </a:buClr>
                        <a:buFont typeface="Wingdings 2" panose="05020102010507070707" pitchFamily="18" charset="2"/>
                        <a:defRPr sz="1100">
                          <a:solidFill>
                            <a:schemeClr val="tx1"/>
                          </a:solidFill>
                          <a:latin typeface="Century Gothic" panose="020B0502020202020204" pitchFamily="34" charset="0"/>
                          <a:ea typeface="MS PGothic" panose="020B0600070205080204" pitchFamily="34" charset="-128"/>
                        </a:defRPr>
                      </a:lvl1pPr>
                      <a:lvl2pPr marL="742950" indent="-285750" defTabSz="342900" eaLnBrk="0" hangingPunct="0">
                        <a:spcBef>
                          <a:spcPct val="20000"/>
                        </a:spcBef>
                        <a:spcAft>
                          <a:spcPts val="450"/>
                        </a:spcAft>
                        <a:buClr>
                          <a:schemeClr val="accent1"/>
                        </a:buClr>
                        <a:buFont typeface="Wingdings 2" panose="05020102010507070707" pitchFamily="18" charset="2"/>
                        <a:defRPr sz="1000">
                          <a:solidFill>
                            <a:schemeClr val="tx1"/>
                          </a:solidFill>
                          <a:latin typeface="Century Gothic" panose="020B0502020202020204" pitchFamily="34" charset="0"/>
                          <a:ea typeface="MS PGothic" panose="020B0600070205080204" pitchFamily="34" charset="-128"/>
                        </a:defRPr>
                      </a:lvl2pPr>
                      <a:lvl3pPr marL="1143000" indent="-228600" defTabSz="342900" eaLnBrk="0" hangingPunct="0">
                        <a:spcBef>
                          <a:spcPct val="20000"/>
                        </a:spcBef>
                        <a:spcAft>
                          <a:spcPts val="450"/>
                        </a:spcAft>
                        <a:buClr>
                          <a:schemeClr val="accent1"/>
                        </a:buClr>
                        <a:buFont typeface="Wingdings 2" panose="05020102010507070707" pitchFamily="18" charset="2"/>
                        <a:defRPr sz="900">
                          <a:solidFill>
                            <a:schemeClr val="tx1"/>
                          </a:solidFill>
                          <a:latin typeface="Century Gothic" panose="020B0502020202020204" pitchFamily="34" charset="0"/>
                          <a:ea typeface="MS PGothic" panose="020B0600070205080204" pitchFamily="34" charset="-128"/>
                        </a:defRPr>
                      </a:lvl3pPr>
                      <a:lvl4pPr marL="1600200" indent="-228600" defTabSz="342900" eaLnBrk="0"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4pPr>
                      <a:lvl5pPr marL="2057400" indent="-228600" defTabSz="342900" eaLnBrk="0"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5pPr>
                      <a:lvl6pPr marL="25146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6pPr>
                      <a:lvl7pPr marL="29718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7pPr>
                      <a:lvl8pPr marL="34290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8pPr>
                      <a:lvl9pPr marL="38862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9pPr>
                    </a:lstStyle>
                    <a:p>
                      <a:pPr marL="0" marR="0" lvl="0" indent="0" algn="ctr" defTabSz="3429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Century Gothic" panose="020B0502020202020204" pitchFamily="34" charset="0"/>
                          <a:ea typeface="MS PGothic" panose="020B0600070205080204" pitchFamily="34" charset="-128"/>
                        </a:rPr>
                        <a:t>84%</a:t>
                      </a:r>
                    </a:p>
                  </a:txBody>
                  <a:tcPr marL="91444" marR="91444"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D3D6"/>
                    </a:solidFill>
                  </a:tcPr>
                </a:tc>
                <a:tc>
                  <a:txBody>
                    <a:bodyPr/>
                    <a:lstStyle>
                      <a:lvl1pPr defTabSz="342900" eaLnBrk="0" hangingPunct="0">
                        <a:spcBef>
                          <a:spcPct val="20000"/>
                        </a:spcBef>
                        <a:spcAft>
                          <a:spcPts val="450"/>
                        </a:spcAft>
                        <a:buClr>
                          <a:schemeClr val="accent1"/>
                        </a:buClr>
                        <a:buFont typeface="Wingdings 2" panose="05020102010507070707" pitchFamily="18" charset="2"/>
                        <a:defRPr sz="1100">
                          <a:solidFill>
                            <a:schemeClr val="tx1"/>
                          </a:solidFill>
                          <a:latin typeface="Century Gothic" panose="020B0502020202020204" pitchFamily="34" charset="0"/>
                          <a:ea typeface="MS PGothic" panose="020B0600070205080204" pitchFamily="34" charset="-128"/>
                        </a:defRPr>
                      </a:lvl1pPr>
                      <a:lvl2pPr marL="742950" indent="-285750" defTabSz="342900" eaLnBrk="0" hangingPunct="0">
                        <a:spcBef>
                          <a:spcPct val="20000"/>
                        </a:spcBef>
                        <a:spcAft>
                          <a:spcPts val="450"/>
                        </a:spcAft>
                        <a:buClr>
                          <a:schemeClr val="accent1"/>
                        </a:buClr>
                        <a:buFont typeface="Wingdings 2" panose="05020102010507070707" pitchFamily="18" charset="2"/>
                        <a:defRPr sz="1000">
                          <a:solidFill>
                            <a:schemeClr val="tx1"/>
                          </a:solidFill>
                          <a:latin typeface="Century Gothic" panose="020B0502020202020204" pitchFamily="34" charset="0"/>
                          <a:ea typeface="MS PGothic" panose="020B0600070205080204" pitchFamily="34" charset="-128"/>
                        </a:defRPr>
                      </a:lvl2pPr>
                      <a:lvl3pPr marL="1143000" indent="-228600" defTabSz="342900" eaLnBrk="0" hangingPunct="0">
                        <a:spcBef>
                          <a:spcPct val="20000"/>
                        </a:spcBef>
                        <a:spcAft>
                          <a:spcPts val="450"/>
                        </a:spcAft>
                        <a:buClr>
                          <a:schemeClr val="accent1"/>
                        </a:buClr>
                        <a:buFont typeface="Wingdings 2" panose="05020102010507070707" pitchFamily="18" charset="2"/>
                        <a:defRPr sz="900">
                          <a:solidFill>
                            <a:schemeClr val="tx1"/>
                          </a:solidFill>
                          <a:latin typeface="Century Gothic" panose="020B0502020202020204" pitchFamily="34" charset="0"/>
                          <a:ea typeface="MS PGothic" panose="020B0600070205080204" pitchFamily="34" charset="-128"/>
                        </a:defRPr>
                      </a:lvl3pPr>
                      <a:lvl4pPr marL="1600200" indent="-228600" defTabSz="342900" eaLnBrk="0"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4pPr>
                      <a:lvl5pPr marL="2057400" indent="-228600" defTabSz="342900" eaLnBrk="0"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5pPr>
                      <a:lvl6pPr marL="25146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6pPr>
                      <a:lvl7pPr marL="29718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7pPr>
                      <a:lvl8pPr marL="34290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8pPr>
                      <a:lvl9pPr marL="38862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9pPr>
                    </a:lstStyle>
                    <a:p>
                      <a:pPr marL="0" marR="0" lvl="0" indent="0" algn="ctr" defTabSz="3429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Century Gothic" panose="020B0502020202020204" pitchFamily="34" charset="0"/>
                          <a:ea typeface="MS PGothic" panose="020B0600070205080204" pitchFamily="34" charset="-128"/>
                        </a:rPr>
                        <a:t>85%</a:t>
                      </a:r>
                    </a:p>
                  </a:txBody>
                  <a:tcPr marL="91444" marR="91444"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D3D6"/>
                    </a:solidFill>
                  </a:tcPr>
                </a:tc>
                <a:tc>
                  <a:txBody>
                    <a:bodyPr/>
                    <a:lstStyle>
                      <a:lvl1pPr defTabSz="342900" eaLnBrk="0" hangingPunct="0">
                        <a:spcBef>
                          <a:spcPct val="20000"/>
                        </a:spcBef>
                        <a:spcAft>
                          <a:spcPts val="450"/>
                        </a:spcAft>
                        <a:buClr>
                          <a:schemeClr val="accent1"/>
                        </a:buClr>
                        <a:buFont typeface="Wingdings 2" panose="05020102010507070707" pitchFamily="18" charset="2"/>
                        <a:defRPr sz="1100">
                          <a:solidFill>
                            <a:schemeClr val="tx1"/>
                          </a:solidFill>
                          <a:latin typeface="Century Gothic" panose="020B0502020202020204" pitchFamily="34" charset="0"/>
                          <a:ea typeface="MS PGothic" panose="020B0600070205080204" pitchFamily="34" charset="-128"/>
                        </a:defRPr>
                      </a:lvl1pPr>
                      <a:lvl2pPr marL="742950" indent="-285750" defTabSz="342900" eaLnBrk="0" hangingPunct="0">
                        <a:spcBef>
                          <a:spcPct val="20000"/>
                        </a:spcBef>
                        <a:spcAft>
                          <a:spcPts val="450"/>
                        </a:spcAft>
                        <a:buClr>
                          <a:schemeClr val="accent1"/>
                        </a:buClr>
                        <a:buFont typeface="Wingdings 2" panose="05020102010507070707" pitchFamily="18" charset="2"/>
                        <a:defRPr sz="1000">
                          <a:solidFill>
                            <a:schemeClr val="tx1"/>
                          </a:solidFill>
                          <a:latin typeface="Century Gothic" panose="020B0502020202020204" pitchFamily="34" charset="0"/>
                          <a:ea typeface="MS PGothic" panose="020B0600070205080204" pitchFamily="34" charset="-128"/>
                        </a:defRPr>
                      </a:lvl2pPr>
                      <a:lvl3pPr marL="1143000" indent="-228600" defTabSz="342900" eaLnBrk="0" hangingPunct="0">
                        <a:spcBef>
                          <a:spcPct val="20000"/>
                        </a:spcBef>
                        <a:spcAft>
                          <a:spcPts val="450"/>
                        </a:spcAft>
                        <a:buClr>
                          <a:schemeClr val="accent1"/>
                        </a:buClr>
                        <a:buFont typeface="Wingdings 2" panose="05020102010507070707" pitchFamily="18" charset="2"/>
                        <a:defRPr sz="900">
                          <a:solidFill>
                            <a:schemeClr val="tx1"/>
                          </a:solidFill>
                          <a:latin typeface="Century Gothic" panose="020B0502020202020204" pitchFamily="34" charset="0"/>
                          <a:ea typeface="MS PGothic" panose="020B0600070205080204" pitchFamily="34" charset="-128"/>
                        </a:defRPr>
                      </a:lvl3pPr>
                      <a:lvl4pPr marL="1600200" indent="-228600" defTabSz="342900" eaLnBrk="0"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4pPr>
                      <a:lvl5pPr marL="2057400" indent="-228600" defTabSz="342900" eaLnBrk="0"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5pPr>
                      <a:lvl6pPr marL="25146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6pPr>
                      <a:lvl7pPr marL="29718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7pPr>
                      <a:lvl8pPr marL="34290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8pPr>
                      <a:lvl9pPr marL="38862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9pPr>
                    </a:lstStyle>
                    <a:p>
                      <a:pPr marL="0" marR="0" lvl="0" indent="0" algn="ctr" defTabSz="3429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Century Gothic" panose="020B0502020202020204" pitchFamily="34" charset="0"/>
                          <a:ea typeface="MS PGothic" panose="020B0600070205080204" pitchFamily="34" charset="-128"/>
                        </a:rPr>
                        <a:t>87%</a:t>
                      </a:r>
                    </a:p>
                  </a:txBody>
                  <a:tcPr marL="91444" marR="91444"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D3D6"/>
                    </a:solidFill>
                  </a:tcPr>
                </a:tc>
                <a:tc>
                  <a:txBody>
                    <a:bodyPr/>
                    <a:lstStyle>
                      <a:lvl1pPr defTabSz="342900" eaLnBrk="0" hangingPunct="0">
                        <a:spcBef>
                          <a:spcPct val="20000"/>
                        </a:spcBef>
                        <a:spcAft>
                          <a:spcPts val="450"/>
                        </a:spcAft>
                        <a:buClr>
                          <a:schemeClr val="accent1"/>
                        </a:buClr>
                        <a:buFont typeface="Wingdings 2" panose="05020102010507070707" pitchFamily="18" charset="2"/>
                        <a:defRPr sz="1100">
                          <a:solidFill>
                            <a:schemeClr val="tx1"/>
                          </a:solidFill>
                          <a:latin typeface="Century Gothic" panose="020B0502020202020204" pitchFamily="34" charset="0"/>
                          <a:ea typeface="MS PGothic" panose="020B0600070205080204" pitchFamily="34" charset="-128"/>
                        </a:defRPr>
                      </a:lvl1pPr>
                      <a:lvl2pPr marL="742950" indent="-285750" defTabSz="342900" eaLnBrk="0" hangingPunct="0">
                        <a:spcBef>
                          <a:spcPct val="20000"/>
                        </a:spcBef>
                        <a:spcAft>
                          <a:spcPts val="450"/>
                        </a:spcAft>
                        <a:buClr>
                          <a:schemeClr val="accent1"/>
                        </a:buClr>
                        <a:buFont typeface="Wingdings 2" panose="05020102010507070707" pitchFamily="18" charset="2"/>
                        <a:defRPr sz="1000">
                          <a:solidFill>
                            <a:schemeClr val="tx1"/>
                          </a:solidFill>
                          <a:latin typeface="Century Gothic" panose="020B0502020202020204" pitchFamily="34" charset="0"/>
                          <a:ea typeface="MS PGothic" panose="020B0600070205080204" pitchFamily="34" charset="-128"/>
                        </a:defRPr>
                      </a:lvl2pPr>
                      <a:lvl3pPr marL="1143000" indent="-228600" defTabSz="342900" eaLnBrk="0" hangingPunct="0">
                        <a:spcBef>
                          <a:spcPct val="20000"/>
                        </a:spcBef>
                        <a:spcAft>
                          <a:spcPts val="450"/>
                        </a:spcAft>
                        <a:buClr>
                          <a:schemeClr val="accent1"/>
                        </a:buClr>
                        <a:buFont typeface="Wingdings 2" panose="05020102010507070707" pitchFamily="18" charset="2"/>
                        <a:defRPr sz="900">
                          <a:solidFill>
                            <a:schemeClr val="tx1"/>
                          </a:solidFill>
                          <a:latin typeface="Century Gothic" panose="020B0502020202020204" pitchFamily="34" charset="0"/>
                          <a:ea typeface="MS PGothic" panose="020B0600070205080204" pitchFamily="34" charset="-128"/>
                        </a:defRPr>
                      </a:lvl3pPr>
                      <a:lvl4pPr marL="1600200" indent="-228600" defTabSz="342900" eaLnBrk="0"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4pPr>
                      <a:lvl5pPr marL="2057400" indent="-228600" defTabSz="342900" eaLnBrk="0"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5pPr>
                      <a:lvl6pPr marL="25146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6pPr>
                      <a:lvl7pPr marL="29718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7pPr>
                      <a:lvl8pPr marL="34290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8pPr>
                      <a:lvl9pPr marL="38862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9pPr>
                    </a:lstStyle>
                    <a:p>
                      <a:pPr marL="0" marR="0" lvl="0" indent="0" algn="ctr" defTabSz="342900" rtl="0" eaLnBrk="1" fontAlgn="base" latinLnBrk="0" hangingPunct="1">
                        <a:lnSpc>
                          <a:spcPct val="100000"/>
                        </a:lnSpc>
                        <a:spcBef>
                          <a:spcPct val="0"/>
                        </a:spcBef>
                        <a:spcAft>
                          <a:spcPct val="0"/>
                        </a:spcAft>
                        <a:buClrTx/>
                        <a:buSzTx/>
                        <a:buFontTx/>
                        <a:buNone/>
                        <a:tabLst/>
                      </a:pPr>
                      <a:r>
                        <a:rPr kumimoji="0" lang="en-US" altLang="en-US" sz="2000" b="1" i="0" u="none" strike="noStrike" cap="none" normalizeH="0" baseline="0" smtClean="0">
                          <a:ln>
                            <a:noFill/>
                          </a:ln>
                          <a:solidFill>
                            <a:srgbClr val="000000"/>
                          </a:solidFill>
                          <a:effectLst/>
                          <a:latin typeface="Century Gothic" panose="020B0502020202020204" pitchFamily="34" charset="0"/>
                          <a:ea typeface="MS PGothic" panose="020B0600070205080204" pitchFamily="34" charset="-128"/>
                        </a:rPr>
                        <a:t>88%</a:t>
                      </a:r>
                    </a:p>
                  </a:txBody>
                  <a:tcPr marL="91444" marR="91444"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5CDCE"/>
                    </a:solidFill>
                  </a:tcPr>
                </a:tc>
                <a:tc>
                  <a:txBody>
                    <a:bodyPr/>
                    <a:lstStyle>
                      <a:lvl1pPr defTabSz="342900" eaLnBrk="0" hangingPunct="0">
                        <a:spcBef>
                          <a:spcPct val="20000"/>
                        </a:spcBef>
                        <a:spcAft>
                          <a:spcPts val="450"/>
                        </a:spcAft>
                        <a:buClr>
                          <a:schemeClr val="accent1"/>
                        </a:buClr>
                        <a:buFont typeface="Wingdings 2" panose="05020102010507070707" pitchFamily="18" charset="2"/>
                        <a:defRPr sz="1100">
                          <a:solidFill>
                            <a:schemeClr val="tx1"/>
                          </a:solidFill>
                          <a:latin typeface="Century Gothic" panose="020B0502020202020204" pitchFamily="34" charset="0"/>
                          <a:ea typeface="MS PGothic" panose="020B0600070205080204" pitchFamily="34" charset="-128"/>
                        </a:defRPr>
                      </a:lvl1pPr>
                      <a:lvl2pPr marL="742950" indent="-285750" defTabSz="342900" eaLnBrk="0" hangingPunct="0">
                        <a:spcBef>
                          <a:spcPct val="20000"/>
                        </a:spcBef>
                        <a:spcAft>
                          <a:spcPts val="450"/>
                        </a:spcAft>
                        <a:buClr>
                          <a:schemeClr val="accent1"/>
                        </a:buClr>
                        <a:buFont typeface="Wingdings 2" panose="05020102010507070707" pitchFamily="18" charset="2"/>
                        <a:defRPr sz="1000">
                          <a:solidFill>
                            <a:schemeClr val="tx1"/>
                          </a:solidFill>
                          <a:latin typeface="Century Gothic" panose="020B0502020202020204" pitchFamily="34" charset="0"/>
                          <a:ea typeface="MS PGothic" panose="020B0600070205080204" pitchFamily="34" charset="-128"/>
                        </a:defRPr>
                      </a:lvl2pPr>
                      <a:lvl3pPr marL="1143000" indent="-228600" defTabSz="342900" eaLnBrk="0" hangingPunct="0">
                        <a:spcBef>
                          <a:spcPct val="20000"/>
                        </a:spcBef>
                        <a:spcAft>
                          <a:spcPts val="450"/>
                        </a:spcAft>
                        <a:buClr>
                          <a:schemeClr val="accent1"/>
                        </a:buClr>
                        <a:buFont typeface="Wingdings 2" panose="05020102010507070707" pitchFamily="18" charset="2"/>
                        <a:defRPr sz="900">
                          <a:solidFill>
                            <a:schemeClr val="tx1"/>
                          </a:solidFill>
                          <a:latin typeface="Century Gothic" panose="020B0502020202020204" pitchFamily="34" charset="0"/>
                          <a:ea typeface="MS PGothic" panose="020B0600070205080204" pitchFamily="34" charset="-128"/>
                        </a:defRPr>
                      </a:lvl3pPr>
                      <a:lvl4pPr marL="1600200" indent="-228600" defTabSz="342900" eaLnBrk="0"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4pPr>
                      <a:lvl5pPr marL="2057400" indent="-228600" defTabSz="342900" eaLnBrk="0"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5pPr>
                      <a:lvl6pPr marL="25146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6pPr>
                      <a:lvl7pPr marL="29718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7pPr>
                      <a:lvl8pPr marL="34290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8pPr>
                      <a:lvl9pPr marL="38862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9pPr>
                    </a:lstStyle>
                    <a:p>
                      <a:pPr marL="0" marR="0" lvl="0" indent="0" algn="ctr" defTabSz="342900" rtl="0" eaLnBrk="1" fontAlgn="base" latinLnBrk="0" hangingPunct="1">
                        <a:lnSpc>
                          <a:spcPct val="100000"/>
                        </a:lnSpc>
                        <a:spcBef>
                          <a:spcPct val="0"/>
                        </a:spcBef>
                        <a:spcAft>
                          <a:spcPct val="0"/>
                        </a:spcAft>
                        <a:buClrTx/>
                        <a:buSzTx/>
                        <a:buFontTx/>
                        <a:buNone/>
                        <a:tabLst/>
                      </a:pPr>
                      <a:r>
                        <a:rPr kumimoji="0" lang="en-US" altLang="en-US" sz="2000" b="1" i="0" u="none" strike="noStrike" cap="none" normalizeH="0" baseline="0" smtClean="0">
                          <a:ln>
                            <a:noFill/>
                          </a:ln>
                          <a:solidFill>
                            <a:srgbClr val="000000"/>
                          </a:solidFill>
                          <a:effectLst/>
                          <a:latin typeface="Century Gothic" panose="020B0502020202020204" pitchFamily="34" charset="0"/>
                          <a:ea typeface="MS PGothic" panose="020B0600070205080204" pitchFamily="34" charset="-128"/>
                        </a:rPr>
                        <a:t>2%</a:t>
                      </a:r>
                    </a:p>
                  </a:txBody>
                  <a:tcPr marL="91444" marR="91444"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5CDCE"/>
                    </a:solidFill>
                  </a:tcPr>
                </a:tc>
                <a:extLst>
                  <a:ext uri="{0D108BD9-81ED-4DB2-BD59-A6C34878D82A}">
                    <a16:rowId xmlns="" xmlns:a16="http://schemas.microsoft.com/office/drawing/2014/main" val="81363865"/>
                  </a:ext>
                </a:extLst>
              </a:tr>
            </a:tbl>
          </a:graphicData>
        </a:graphic>
      </p:graphicFrame>
      <p:sp>
        <p:nvSpPr>
          <p:cNvPr id="67613" name="Content Placeholder 2"/>
          <p:cNvSpPr txBox="1">
            <a:spLocks/>
          </p:cNvSpPr>
          <p:nvPr/>
        </p:nvSpPr>
        <p:spPr bwMode="auto">
          <a:xfrm>
            <a:off x="333375" y="4757738"/>
            <a:ext cx="8694738" cy="1236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257175" indent="-257175" defTabSz="342900">
              <a:defRPr>
                <a:solidFill>
                  <a:schemeClr val="tx1"/>
                </a:solidFill>
                <a:latin typeface="Century Gothic" panose="020B0502020202020204" pitchFamily="34" charset="0"/>
                <a:ea typeface="MS PGothic" panose="020B0600070205080204" pitchFamily="34" charset="-128"/>
              </a:defRPr>
            </a:lvl1pPr>
            <a:lvl2pPr marL="742950" indent="-285750" defTabSz="342900">
              <a:defRPr>
                <a:solidFill>
                  <a:schemeClr val="tx1"/>
                </a:solidFill>
                <a:latin typeface="Century Gothic" panose="020B0502020202020204" pitchFamily="34" charset="0"/>
                <a:ea typeface="MS PGothic" panose="020B0600070205080204" pitchFamily="34" charset="-128"/>
              </a:defRPr>
            </a:lvl2pPr>
            <a:lvl3pPr marL="1143000" indent="-228600" defTabSz="342900">
              <a:defRPr>
                <a:solidFill>
                  <a:schemeClr val="tx1"/>
                </a:solidFill>
                <a:latin typeface="Century Gothic" panose="020B0502020202020204" pitchFamily="34" charset="0"/>
                <a:ea typeface="MS PGothic" panose="020B0600070205080204" pitchFamily="34" charset="-128"/>
              </a:defRPr>
            </a:lvl3pPr>
            <a:lvl4pPr marL="1600200" indent="-228600" defTabSz="342900">
              <a:defRPr>
                <a:solidFill>
                  <a:schemeClr val="tx1"/>
                </a:solidFill>
                <a:latin typeface="Century Gothic" panose="020B0502020202020204" pitchFamily="34" charset="0"/>
                <a:ea typeface="MS PGothic" panose="020B0600070205080204" pitchFamily="34" charset="-128"/>
              </a:defRPr>
            </a:lvl4pPr>
            <a:lvl5pPr marL="2057400" indent="-228600" defTabSz="342900">
              <a:defRPr>
                <a:solidFill>
                  <a:schemeClr val="tx1"/>
                </a:solidFill>
                <a:latin typeface="Century Gothic" panose="020B0502020202020204" pitchFamily="34" charset="0"/>
                <a:ea typeface="MS PGothic" panose="020B0600070205080204" pitchFamily="34" charset="-128"/>
              </a:defRPr>
            </a:lvl5pPr>
            <a:lvl6pPr marL="2514600" indent="-228600" defTabSz="3429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6pPr>
            <a:lvl7pPr marL="2971800" indent="-228600" defTabSz="3429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7pPr>
            <a:lvl8pPr marL="3429000" indent="-228600" defTabSz="3429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8pPr>
            <a:lvl9pPr marL="3886200" indent="-228600" defTabSz="3429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9pPr>
          </a:lstStyle>
          <a:p>
            <a:pPr eaLnBrk="1" hangingPunct="1">
              <a:spcBef>
                <a:spcPct val="20000"/>
              </a:spcBef>
              <a:spcAft>
                <a:spcPts val="450"/>
              </a:spcAft>
              <a:buClr>
                <a:schemeClr val="accent2"/>
              </a:buClr>
              <a:buSzPct val="100000"/>
              <a:buFont typeface="Arial" panose="020B0604020202020204" pitchFamily="34" charset="0"/>
              <a:buChar char="•"/>
            </a:pPr>
            <a:r>
              <a:rPr lang="en-US" altLang="en-US" sz="2400"/>
              <a:t>For context: From 2016-17 to 2017-18 the percent of exiting CTE students employed in their field of study was down (</a:t>
            </a:r>
            <a:r>
              <a:rPr lang="en-US" altLang="en-US" sz="2400" b="1">
                <a:solidFill>
                  <a:srgbClr val="FFBD47"/>
                </a:solidFill>
              </a:rPr>
              <a:t>-3%</a:t>
            </a:r>
            <a:r>
              <a:rPr lang="en-US" altLang="en-US" sz="2400"/>
              <a:t>)</a:t>
            </a:r>
          </a:p>
        </p:txBody>
      </p:sp>
      <p:sp>
        <p:nvSpPr>
          <p:cNvPr id="67614" name="Rectangle 6"/>
          <p:cNvSpPr>
            <a:spLocks noChangeArrowheads="1"/>
          </p:cNvSpPr>
          <p:nvPr/>
        </p:nvSpPr>
        <p:spPr bwMode="auto">
          <a:xfrm>
            <a:off x="333375" y="6159500"/>
            <a:ext cx="6789738"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ea typeface="MS PGothic" panose="020B0600070205080204" pitchFamily="34" charset="-128"/>
              </a:defRPr>
            </a:lvl1pPr>
            <a:lvl2pPr marL="742950" indent="-285750">
              <a:defRPr>
                <a:solidFill>
                  <a:schemeClr val="tx1"/>
                </a:solidFill>
                <a:latin typeface="Century Gothic" panose="020B0502020202020204" pitchFamily="34" charset="0"/>
                <a:ea typeface="MS PGothic" panose="020B0600070205080204" pitchFamily="34" charset="-128"/>
              </a:defRPr>
            </a:lvl2pPr>
            <a:lvl3pPr marL="1143000" indent="-228600">
              <a:defRPr>
                <a:solidFill>
                  <a:schemeClr val="tx1"/>
                </a:solidFill>
                <a:latin typeface="Century Gothic" panose="020B0502020202020204" pitchFamily="34" charset="0"/>
                <a:ea typeface="MS PGothic" panose="020B0600070205080204" pitchFamily="34" charset="-128"/>
              </a:defRPr>
            </a:lvl3pPr>
            <a:lvl4pPr marL="1600200" indent="-228600">
              <a:defRPr>
                <a:solidFill>
                  <a:schemeClr val="tx1"/>
                </a:solidFill>
                <a:latin typeface="Century Gothic" panose="020B0502020202020204" pitchFamily="34" charset="0"/>
                <a:ea typeface="MS PGothic" panose="020B0600070205080204" pitchFamily="34" charset="-128"/>
              </a:defRPr>
            </a:lvl4pPr>
            <a:lvl5pPr marL="2057400" indent="-228600">
              <a:defRPr>
                <a:solidFill>
                  <a:schemeClr val="tx1"/>
                </a:solidFill>
                <a:latin typeface="Century Gothic" panose="020B050202020202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9pPr>
          </a:lstStyle>
          <a:p>
            <a:pPr eaLnBrk="1" hangingPunct="1"/>
            <a:r>
              <a:rPr lang="en-US" altLang="en-US" sz="1200"/>
              <a:t>Source: CTE Outcomes Survey </a:t>
            </a:r>
          </a:p>
          <a:p>
            <a:pPr eaLnBrk="1" hangingPunct="1"/>
            <a:r>
              <a:rPr lang="en-US" altLang="en-US" sz="1200"/>
              <a:t>Note: NOVA lists 2016-17 as baseline but system will be relying on 2014-15 for baseline due to the lag in wage data.</a:t>
            </a:r>
          </a:p>
        </p:txBody>
      </p:sp>
      <p:sp>
        <p:nvSpPr>
          <p:cNvPr id="10" name="Rectangular Callout 9">
            <a:extLst/>
          </p:cNvPr>
          <p:cNvSpPr/>
          <p:nvPr/>
        </p:nvSpPr>
        <p:spPr>
          <a:xfrm>
            <a:off x="3240088" y="2120900"/>
            <a:ext cx="5462587" cy="1308100"/>
          </a:xfrm>
          <a:prstGeom prst="wedgeRectCallout">
            <a:avLst>
              <a:gd name="adj1" fmla="val 34263"/>
              <a:gd name="adj2" fmla="val 72270"/>
            </a:avLst>
          </a:prstGeom>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Century Gothic" panose="020B0502020202020204" pitchFamily="34" charset="0"/>
                <a:ea typeface="MS PGothic" panose="020B0600070205080204" pitchFamily="34" charset="-128"/>
              </a:defRPr>
            </a:lvl1pPr>
            <a:lvl2pPr marL="742950" indent="-285750" eaLnBrk="0" hangingPunct="0">
              <a:defRPr sz="2400">
                <a:solidFill>
                  <a:schemeClr val="tx1"/>
                </a:solidFill>
                <a:latin typeface="Century Gothic" panose="020B0502020202020204" pitchFamily="34" charset="0"/>
                <a:ea typeface="MS PGothic" panose="020B0600070205080204" pitchFamily="34" charset="-128"/>
              </a:defRPr>
            </a:lvl2pPr>
            <a:lvl3pPr marL="1143000" indent="-228600" eaLnBrk="0" hangingPunct="0">
              <a:defRPr sz="2400">
                <a:solidFill>
                  <a:schemeClr val="tx1"/>
                </a:solidFill>
                <a:latin typeface="Century Gothic" panose="020B0502020202020204" pitchFamily="34" charset="0"/>
                <a:ea typeface="MS PGothic" panose="020B0600070205080204" pitchFamily="34" charset="-128"/>
              </a:defRPr>
            </a:lvl3pPr>
            <a:lvl4pPr marL="1600200" indent="-228600" eaLnBrk="0" hangingPunct="0">
              <a:defRPr sz="2400">
                <a:solidFill>
                  <a:schemeClr val="tx1"/>
                </a:solidFill>
                <a:latin typeface="Century Gothic" panose="020B0502020202020204" pitchFamily="34" charset="0"/>
                <a:ea typeface="MS PGothic" panose="020B0600070205080204" pitchFamily="34" charset="-128"/>
              </a:defRPr>
            </a:lvl4pPr>
            <a:lvl5pPr marL="2057400" indent="-228600" eaLnBrk="0" hangingPunct="0">
              <a:defRPr sz="2400">
                <a:solidFill>
                  <a:schemeClr val="tx1"/>
                </a:solidFill>
                <a:latin typeface="Century Gothic" panose="020B0502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entury Gothic" panose="020B0502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entury Gothic" panose="020B0502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entury Gothic" panose="020B0502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entury Gothic" panose="020B0502020202020204" pitchFamily="34" charset="0"/>
                <a:ea typeface="MS PGothic" panose="020B0600070205080204" pitchFamily="34" charset="-128"/>
              </a:defRPr>
            </a:lvl9pPr>
          </a:lstStyle>
          <a:p>
            <a:pPr algn="ctr" eaLnBrk="1" hangingPunct="1">
              <a:defRPr/>
            </a:pPr>
            <a:r>
              <a:rPr lang="en-US" altLang="en-US" sz="2000" dirty="0" smtClean="0">
                <a:solidFill>
                  <a:srgbClr val="FFFFFF"/>
                </a:solidFill>
              </a:rPr>
              <a:t>We’d need to increase percent of exiting CTE students employed in their field of study by ~1 percentage point per year</a:t>
            </a:r>
            <a:endParaRPr lang="en-US" altLang="en-US" sz="2000"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itle 1"/>
          <p:cNvSpPr>
            <a:spLocks noGrp="1"/>
          </p:cNvSpPr>
          <p:nvPr>
            <p:ph type="title"/>
          </p:nvPr>
        </p:nvSpPr>
        <p:spPr bwMode="auto">
          <a:xfrm>
            <a:off x="457200" y="447675"/>
            <a:ext cx="7929563" cy="9699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pPr eaLnBrk="1" hangingPunct="1"/>
            <a:r>
              <a:rPr lang="en-US" altLang="en-US" smtClean="0">
                <a:ea typeface="MS PGothic" panose="020B0600070205080204" pitchFamily="34" charset="-128"/>
              </a:rPr>
              <a:t>VfS Goal 5: Equity</a:t>
            </a:r>
          </a:p>
        </p:txBody>
      </p:sp>
      <p:sp>
        <p:nvSpPr>
          <p:cNvPr id="3" name="Content Placeholder 2"/>
          <p:cNvSpPr>
            <a:spLocks noGrp="1"/>
          </p:cNvSpPr>
          <p:nvPr>
            <p:ph idx="1"/>
          </p:nvPr>
        </p:nvSpPr>
        <p:spPr>
          <a:xfrm>
            <a:off x="449263" y="2295525"/>
            <a:ext cx="8245475" cy="4473575"/>
          </a:xfrm>
        </p:spPr>
        <p:txBody>
          <a:bodyPr>
            <a:normAutofit fontScale="55000" lnSpcReduction="20000"/>
          </a:bodyPr>
          <a:lstStyle/>
          <a:p>
            <a:pPr eaLnBrk="1" fontAlgn="auto" hangingPunct="1">
              <a:lnSpc>
                <a:spcPct val="120000"/>
              </a:lnSpc>
              <a:spcBef>
                <a:spcPts val="0"/>
              </a:spcBef>
              <a:spcAft>
                <a:spcPts val="1200"/>
              </a:spcAft>
              <a:defRPr/>
            </a:pPr>
            <a:r>
              <a:rPr lang="en-US" sz="4400" b="1" u="sng" dirty="0"/>
              <a:t>System goal: </a:t>
            </a:r>
            <a:r>
              <a:rPr lang="en-US" sz="4400" dirty="0"/>
              <a:t>Reduce achievement gaps by 40% within 5 yrs and fully close those gaps within 10 years</a:t>
            </a:r>
          </a:p>
          <a:p>
            <a:pPr eaLnBrk="1" fontAlgn="auto" hangingPunct="1">
              <a:lnSpc>
                <a:spcPct val="120000"/>
              </a:lnSpc>
              <a:spcBef>
                <a:spcPts val="0"/>
              </a:spcBef>
              <a:spcAft>
                <a:spcPts val="1200"/>
              </a:spcAft>
              <a:defRPr/>
            </a:pPr>
            <a:r>
              <a:rPr lang="en-US" sz="4400" dirty="0"/>
              <a:t>College must disaggregate data from VfS metrics 1-4 and then set goals for student groups experiencing disproportionate </a:t>
            </a:r>
            <a:r>
              <a:rPr lang="en-US" sz="4400" dirty="0" smtClean="0"/>
              <a:t>impact</a:t>
            </a:r>
            <a:endParaRPr lang="en-US" sz="4400" dirty="0"/>
          </a:p>
          <a:p>
            <a:pPr eaLnBrk="1" fontAlgn="auto" hangingPunct="1">
              <a:lnSpc>
                <a:spcPct val="120000"/>
              </a:lnSpc>
              <a:spcBef>
                <a:spcPts val="0"/>
              </a:spcBef>
              <a:spcAft>
                <a:spcPts val="1200"/>
              </a:spcAft>
              <a:defRPr/>
            </a:pPr>
            <a:r>
              <a:rPr lang="en-US" sz="4400" dirty="0"/>
              <a:t>VfS metrics are distinct from the Equity Plan (Student Equity &amp; Achievement (SEA)) metrics. They are not aligned.</a:t>
            </a:r>
          </a:p>
          <a:p>
            <a:pPr lvl="2" eaLnBrk="1" fontAlgn="auto" hangingPunct="1">
              <a:lnSpc>
                <a:spcPct val="120000"/>
              </a:lnSpc>
              <a:spcBef>
                <a:spcPts val="0"/>
              </a:spcBef>
              <a:spcAft>
                <a:spcPts val="1200"/>
              </a:spcAft>
              <a:defRPr/>
            </a:pPr>
            <a:r>
              <a:rPr lang="en-US" sz="3300" dirty="0"/>
              <a:t>Equity plan (SEA) requires us to set three-year goals</a:t>
            </a:r>
          </a:p>
          <a:p>
            <a:pPr lvl="2" eaLnBrk="1" fontAlgn="auto" hangingPunct="1">
              <a:lnSpc>
                <a:spcPct val="120000"/>
              </a:lnSpc>
              <a:spcBef>
                <a:spcPts val="0"/>
              </a:spcBef>
              <a:spcAft>
                <a:spcPts val="1200"/>
              </a:spcAft>
              <a:defRPr/>
            </a:pPr>
            <a:r>
              <a:rPr lang="en-US" sz="3300" dirty="0"/>
              <a:t>Equity plan (SEA) due June 30, 2019</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Title 1"/>
          <p:cNvSpPr>
            <a:spLocks noGrp="1"/>
          </p:cNvSpPr>
          <p:nvPr>
            <p:ph type="title"/>
          </p:nvPr>
        </p:nvSpPr>
        <p:spPr bwMode="auto">
          <a:xfrm>
            <a:off x="457200" y="447675"/>
            <a:ext cx="7929563" cy="9699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pPr eaLnBrk="1" hangingPunct="1"/>
            <a:r>
              <a:rPr lang="en-US" altLang="en-US" dirty="0" smtClean="0">
                <a:ea typeface="MS PGothic" panose="020B0600070205080204" pitchFamily="34" charset="-128"/>
              </a:rPr>
              <a:t>Identifying DI Groups</a:t>
            </a:r>
          </a:p>
        </p:txBody>
      </p:sp>
      <p:sp>
        <p:nvSpPr>
          <p:cNvPr id="3" name="Content Placeholder 2"/>
          <p:cNvSpPr>
            <a:spLocks noGrp="1"/>
          </p:cNvSpPr>
          <p:nvPr>
            <p:ph idx="1"/>
          </p:nvPr>
        </p:nvSpPr>
        <p:spPr>
          <a:xfrm>
            <a:off x="457200" y="2633663"/>
            <a:ext cx="8245475" cy="3705225"/>
          </a:xfrm>
        </p:spPr>
        <p:txBody>
          <a:bodyPr>
            <a:normAutofit fontScale="85000" lnSpcReduction="10000"/>
          </a:bodyPr>
          <a:lstStyle/>
          <a:p>
            <a:pPr eaLnBrk="1" fontAlgn="auto" hangingPunct="1">
              <a:defRPr/>
            </a:pPr>
            <a:r>
              <a:rPr lang="en-US" dirty="0" smtClean="0"/>
              <a:t>State approach: PI when analyzing counts; PPG when analyzing rates</a:t>
            </a:r>
          </a:p>
          <a:p>
            <a:pPr eaLnBrk="1" fontAlgn="auto" hangingPunct="1">
              <a:defRPr/>
            </a:pPr>
            <a:r>
              <a:rPr lang="en-US" dirty="0" smtClean="0"/>
              <a:t>College proposed approach:</a:t>
            </a:r>
            <a:endParaRPr lang="en-US" dirty="0"/>
          </a:p>
          <a:p>
            <a:pPr lvl="1" eaLnBrk="1" fontAlgn="auto" hangingPunct="1">
              <a:defRPr/>
            </a:pPr>
            <a:r>
              <a:rPr lang="en-US" dirty="0" smtClean="0"/>
              <a:t>PPG for all analysis</a:t>
            </a:r>
          </a:p>
          <a:p>
            <a:pPr lvl="1" eaLnBrk="1" fontAlgn="auto" hangingPunct="1">
              <a:defRPr/>
            </a:pPr>
            <a:r>
              <a:rPr lang="en-US" dirty="0" smtClean="0"/>
              <a:t>Alignment with Equity Plan approach</a:t>
            </a:r>
          </a:p>
          <a:p>
            <a:pPr eaLnBrk="1" fontAlgn="auto" hangingPunct="1">
              <a:defRPr/>
            </a:pPr>
            <a:r>
              <a:rPr lang="en-US" dirty="0" smtClean="0"/>
              <a:t>Some additional groups will be identified as DI </a:t>
            </a:r>
            <a:r>
              <a:rPr lang="en-US" dirty="0" smtClean="0"/>
              <a:t>by state (NOVA) </a:t>
            </a:r>
            <a:r>
              <a:rPr lang="en-US" dirty="0" smtClean="0"/>
              <a:t>due to use of PI</a:t>
            </a:r>
            <a:endParaRPr lang="en-US" dirty="0"/>
          </a:p>
        </p:txBody>
      </p:sp>
      <p:sp>
        <p:nvSpPr>
          <p:cNvPr id="71684" name="Rectangle 3"/>
          <p:cNvSpPr>
            <a:spLocks noChangeArrowheads="1"/>
          </p:cNvSpPr>
          <p:nvPr/>
        </p:nvSpPr>
        <p:spPr bwMode="auto">
          <a:xfrm>
            <a:off x="457200" y="6315075"/>
            <a:ext cx="5846763"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entury Gothic" panose="020B0502020202020204" pitchFamily="34" charset="0"/>
                <a:ea typeface="MS PGothic" panose="020B0600070205080204" pitchFamily="34" charset="-128"/>
              </a:defRPr>
            </a:lvl1pPr>
            <a:lvl2pPr marL="742950" indent="-285750">
              <a:defRPr>
                <a:solidFill>
                  <a:schemeClr val="tx1"/>
                </a:solidFill>
                <a:latin typeface="Century Gothic" panose="020B0502020202020204" pitchFamily="34" charset="0"/>
                <a:ea typeface="MS PGothic" panose="020B0600070205080204" pitchFamily="34" charset="-128"/>
              </a:defRPr>
            </a:lvl2pPr>
            <a:lvl3pPr marL="1143000" indent="-228600">
              <a:defRPr>
                <a:solidFill>
                  <a:schemeClr val="tx1"/>
                </a:solidFill>
                <a:latin typeface="Century Gothic" panose="020B0502020202020204" pitchFamily="34" charset="0"/>
                <a:ea typeface="MS PGothic" panose="020B0600070205080204" pitchFamily="34" charset="-128"/>
              </a:defRPr>
            </a:lvl3pPr>
            <a:lvl4pPr marL="1600200" indent="-228600">
              <a:defRPr>
                <a:solidFill>
                  <a:schemeClr val="tx1"/>
                </a:solidFill>
                <a:latin typeface="Century Gothic" panose="020B0502020202020204" pitchFamily="34" charset="0"/>
                <a:ea typeface="MS PGothic" panose="020B0600070205080204" pitchFamily="34" charset="-128"/>
              </a:defRPr>
            </a:lvl4pPr>
            <a:lvl5pPr marL="2057400" indent="-228600">
              <a:defRPr>
                <a:solidFill>
                  <a:schemeClr val="tx1"/>
                </a:solidFill>
                <a:latin typeface="Century Gothic" panose="020B050202020202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9pPr>
          </a:lstStyle>
          <a:p>
            <a:pPr eaLnBrk="1" hangingPunct="1"/>
            <a:r>
              <a:rPr lang="en-US" altLang="en-US" sz="1100" dirty="0"/>
              <a:t>Note: PI=Proportionality Index (meeting 0.8 threshold); PPG=Percentage Point Gap </a:t>
            </a:r>
          </a:p>
          <a:p>
            <a:pPr eaLnBrk="1" hangingPunct="1"/>
            <a:r>
              <a:rPr lang="en-US" altLang="en-US" sz="1100" dirty="0"/>
              <a:t>(meeting 2% gap, margin of error)</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Title 1"/>
          <p:cNvSpPr>
            <a:spLocks noGrp="1"/>
          </p:cNvSpPr>
          <p:nvPr>
            <p:ph type="title"/>
          </p:nvPr>
        </p:nvSpPr>
        <p:spPr bwMode="auto">
          <a:xfrm>
            <a:off x="457200" y="447675"/>
            <a:ext cx="7929563" cy="9699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pPr eaLnBrk="1" hangingPunct="1"/>
            <a:r>
              <a:rPr lang="en-US" altLang="en-US" dirty="0" smtClean="0">
                <a:ea typeface="MS PGothic" panose="020B0600070205080204" pitchFamily="34" charset="-128"/>
              </a:rPr>
              <a:t>Goal 2B: Transfer to CSU/UC</a:t>
            </a:r>
            <a:br>
              <a:rPr lang="en-US" altLang="en-US" dirty="0" smtClean="0">
                <a:ea typeface="MS PGothic" panose="020B0600070205080204" pitchFamily="34" charset="-128"/>
              </a:rPr>
            </a:br>
            <a:r>
              <a:rPr lang="en-US" altLang="en-US" dirty="0" smtClean="0">
                <a:ea typeface="MS PGothic" panose="020B0600070205080204" pitchFamily="34" charset="-128"/>
              </a:rPr>
              <a:t>DI by Ethnicity</a:t>
            </a:r>
          </a:p>
        </p:txBody>
      </p:sp>
      <p:sp>
        <p:nvSpPr>
          <p:cNvPr id="4" name="Content Placeholder 3"/>
          <p:cNvSpPr>
            <a:spLocks noGrp="1"/>
          </p:cNvSpPr>
          <p:nvPr>
            <p:ph idx="1"/>
          </p:nvPr>
        </p:nvSpPr>
        <p:spPr>
          <a:xfrm>
            <a:off x="107950" y="6348413"/>
            <a:ext cx="8245475" cy="279400"/>
          </a:xfrm>
        </p:spPr>
        <p:txBody>
          <a:bodyPr>
            <a:normAutofit fontScale="55000" lnSpcReduction="20000"/>
          </a:bodyPr>
          <a:lstStyle/>
          <a:p>
            <a:pPr eaLnBrk="1" fontAlgn="auto" hangingPunct="1">
              <a:defRPr/>
            </a:pPr>
            <a:r>
              <a:rPr lang="en-US" dirty="0" smtClean="0"/>
              <a:t>3-yr % rate indicates increase in transfer completion</a:t>
            </a:r>
            <a:endParaRPr lang="en-US" dirty="0"/>
          </a:p>
        </p:txBody>
      </p:sp>
      <p:graphicFrame>
        <p:nvGraphicFramePr>
          <p:cNvPr id="5" name="Table 4"/>
          <p:cNvGraphicFramePr>
            <a:graphicFrameLocks noGrp="1"/>
          </p:cNvGraphicFramePr>
          <p:nvPr>
            <p:extLst/>
          </p:nvPr>
        </p:nvGraphicFramePr>
        <p:xfrm>
          <a:off x="107950" y="2470150"/>
          <a:ext cx="8866188" cy="3222079"/>
        </p:xfrm>
        <a:graphic>
          <a:graphicData uri="http://schemas.openxmlformats.org/drawingml/2006/table">
            <a:tbl>
              <a:tblPr firstRow="1" bandRow="1">
                <a:tableStyleId>{5C22544A-7EE6-4342-B048-85BDC9FD1C3A}</a:tableStyleId>
              </a:tblPr>
              <a:tblGrid>
                <a:gridCol w="1398122">
                  <a:extLst>
                    <a:ext uri="{9D8B030D-6E8A-4147-A177-3AD203B41FA5}">
                      <a16:colId xmlns="" xmlns:a16="http://schemas.microsoft.com/office/drawing/2014/main" val="20000"/>
                    </a:ext>
                  </a:extLst>
                </a:gridCol>
                <a:gridCol w="1179702">
                  <a:extLst>
                    <a:ext uri="{9D8B030D-6E8A-4147-A177-3AD203B41FA5}">
                      <a16:colId xmlns="" xmlns:a16="http://schemas.microsoft.com/office/drawing/2014/main" val="20001"/>
                    </a:ext>
                  </a:extLst>
                </a:gridCol>
                <a:gridCol w="1179702">
                  <a:extLst>
                    <a:ext uri="{9D8B030D-6E8A-4147-A177-3AD203B41FA5}">
                      <a16:colId xmlns="" xmlns:a16="http://schemas.microsoft.com/office/drawing/2014/main" val="20002"/>
                    </a:ext>
                  </a:extLst>
                </a:gridCol>
                <a:gridCol w="1274573">
                  <a:extLst>
                    <a:ext uri="{9D8B030D-6E8A-4147-A177-3AD203B41FA5}">
                      <a16:colId xmlns="" xmlns:a16="http://schemas.microsoft.com/office/drawing/2014/main" val="20003"/>
                    </a:ext>
                  </a:extLst>
                </a:gridCol>
                <a:gridCol w="1302868">
                  <a:extLst>
                    <a:ext uri="{9D8B030D-6E8A-4147-A177-3AD203B41FA5}">
                      <a16:colId xmlns="" xmlns:a16="http://schemas.microsoft.com/office/drawing/2014/main" val="20004"/>
                    </a:ext>
                  </a:extLst>
                </a:gridCol>
                <a:gridCol w="1302868">
                  <a:extLst>
                    <a:ext uri="{9D8B030D-6E8A-4147-A177-3AD203B41FA5}">
                      <a16:colId xmlns="" xmlns:a16="http://schemas.microsoft.com/office/drawing/2014/main" val="20005"/>
                    </a:ext>
                  </a:extLst>
                </a:gridCol>
                <a:gridCol w="1228353">
                  <a:extLst>
                    <a:ext uri="{9D8B030D-6E8A-4147-A177-3AD203B41FA5}">
                      <a16:colId xmlns="" xmlns:a16="http://schemas.microsoft.com/office/drawing/2014/main" val="20006"/>
                    </a:ext>
                  </a:extLst>
                </a:gridCol>
              </a:tblGrid>
              <a:tr h="687361">
                <a:tc>
                  <a:txBody>
                    <a:bodyPr/>
                    <a:lstStyle/>
                    <a:p>
                      <a:pPr algn="ctr"/>
                      <a:r>
                        <a:rPr lang="en-US" sz="1600" dirty="0" smtClean="0"/>
                        <a:t>Students</a:t>
                      </a:r>
                      <a:endParaRPr lang="en-US" sz="1600" dirty="0"/>
                    </a:p>
                  </a:txBody>
                  <a:tcPr marL="91447" marR="91447" marT="45709" marB="45709" anchor="ctr"/>
                </a:tc>
                <a:tc>
                  <a:txBody>
                    <a:bodyPr/>
                    <a:lstStyle/>
                    <a:p>
                      <a:pPr algn="ctr"/>
                      <a:r>
                        <a:rPr lang="en-US" sz="1600" dirty="0" smtClean="0"/>
                        <a:t>2014-15</a:t>
                      </a:r>
                      <a:endParaRPr lang="en-US" sz="1600" dirty="0"/>
                    </a:p>
                  </a:txBody>
                  <a:tcPr marL="91447" marR="91447" marT="45709" marB="45709" anchor="ctr"/>
                </a:tc>
                <a:tc>
                  <a:txBody>
                    <a:bodyPr/>
                    <a:lstStyle/>
                    <a:p>
                      <a:pPr algn="ctr"/>
                      <a:r>
                        <a:rPr lang="en-US" sz="1600" dirty="0" smtClean="0"/>
                        <a:t>2015-16</a:t>
                      </a:r>
                      <a:br>
                        <a:rPr lang="en-US" sz="1600" dirty="0" smtClean="0"/>
                      </a:br>
                      <a:r>
                        <a:rPr lang="en-US" sz="1600" dirty="0" smtClean="0"/>
                        <a:t>Baseline</a:t>
                      </a:r>
                      <a:endParaRPr lang="en-US" sz="1600" dirty="0"/>
                    </a:p>
                  </a:txBody>
                  <a:tcPr marL="91447" marR="91447" marT="45709" marB="45709" anchor="ctr"/>
                </a:tc>
                <a:tc>
                  <a:txBody>
                    <a:bodyPr/>
                    <a:lstStyle/>
                    <a:p>
                      <a:pPr algn="ctr"/>
                      <a:r>
                        <a:rPr lang="en-US" sz="1600" dirty="0" smtClean="0"/>
                        <a:t>2016-17</a:t>
                      </a:r>
                      <a:endParaRPr lang="en-US" sz="1600" dirty="0"/>
                    </a:p>
                  </a:txBody>
                  <a:tcPr marL="91447" marR="91447" marT="45709" marB="45709" anchor="ct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US" sz="1600" dirty="0" smtClean="0"/>
                        <a:t>3-YR</a:t>
                      </a:r>
                      <a:r>
                        <a:rPr lang="en-US" sz="1600" baseline="0" dirty="0" smtClean="0"/>
                        <a:t> % Rate</a:t>
                      </a:r>
                      <a:endParaRPr lang="en-US" sz="1600" dirty="0" smtClean="0"/>
                    </a:p>
                  </a:txBody>
                  <a:tcPr marL="91447" marR="91447" marT="45709" marB="45709" anchor="ctr"/>
                </a:tc>
                <a:tc>
                  <a:txBody>
                    <a:bodyPr/>
                    <a:lstStyle/>
                    <a:p>
                      <a:pPr algn="ctr"/>
                      <a:r>
                        <a:rPr lang="en-US" sz="1600" dirty="0" smtClean="0"/>
                        <a:t>2021-22</a:t>
                      </a:r>
                      <a:br>
                        <a:rPr lang="en-US" sz="1600" dirty="0" smtClean="0"/>
                      </a:br>
                      <a:r>
                        <a:rPr lang="en-US" sz="1600" dirty="0" smtClean="0"/>
                        <a:t>Goal</a:t>
                      </a:r>
                      <a:endParaRPr lang="en-US" sz="1600" dirty="0"/>
                    </a:p>
                  </a:txBody>
                  <a:tcPr marL="91447" marR="91447" marT="45709" marB="45709" anchor="ctr"/>
                </a:tc>
                <a:tc>
                  <a:txBody>
                    <a:bodyPr/>
                    <a:lstStyle/>
                    <a:p>
                      <a:pPr algn="ctr"/>
                      <a:r>
                        <a:rPr lang="en-US" sz="1300" dirty="0" smtClean="0"/>
                        <a:t>% Increase</a:t>
                      </a:r>
                      <a:br>
                        <a:rPr lang="en-US" sz="1300" dirty="0" smtClean="0"/>
                      </a:br>
                      <a:r>
                        <a:rPr lang="en-US" sz="1300" dirty="0" smtClean="0"/>
                        <a:t>Proposed</a:t>
                      </a:r>
                      <a:endParaRPr lang="en-US" sz="1300" dirty="0"/>
                    </a:p>
                  </a:txBody>
                  <a:tcPr marL="91447" marR="91447" marT="45709" marB="45709" anchor="ctr"/>
                </a:tc>
                <a:extLst>
                  <a:ext uri="{0D108BD9-81ED-4DB2-BD59-A6C34878D82A}">
                    <a16:rowId xmlns="" xmlns:a16="http://schemas.microsoft.com/office/drawing/2014/main" val="10000"/>
                  </a:ext>
                </a:extLst>
              </a:tr>
              <a:tr h="396205">
                <a:tc>
                  <a:txBody>
                    <a:bodyPr/>
                    <a:lstStyle/>
                    <a:p>
                      <a:pPr algn="ctr"/>
                      <a:r>
                        <a:rPr lang="en-US" sz="1600" b="1" dirty="0" smtClean="0"/>
                        <a:t>ALL</a:t>
                      </a:r>
                      <a:endParaRPr lang="en-US" sz="1600" b="1" dirty="0"/>
                    </a:p>
                  </a:txBody>
                  <a:tcPr marL="91447" marR="91447" marT="45709" marB="45709" anchor="ctr"/>
                </a:tc>
                <a:tc>
                  <a:txBody>
                    <a:bodyPr/>
                    <a:lstStyle/>
                    <a:p>
                      <a:pPr algn="ctr"/>
                      <a:r>
                        <a:rPr lang="en-US" sz="1600" b="0" dirty="0" smtClean="0"/>
                        <a:t>1,489</a:t>
                      </a:r>
                      <a:endParaRPr lang="en-US" sz="1600" b="0" dirty="0"/>
                    </a:p>
                  </a:txBody>
                  <a:tcPr marL="91447" marR="91447" marT="45709" marB="45709" anchor="ctr"/>
                </a:tc>
                <a:tc>
                  <a:txBody>
                    <a:bodyPr/>
                    <a:lstStyle/>
                    <a:p>
                      <a:pPr algn="ctr"/>
                      <a:r>
                        <a:rPr lang="en-US" sz="2000" b="1" dirty="0" smtClean="0"/>
                        <a:t>1,602</a:t>
                      </a:r>
                      <a:endParaRPr lang="en-US" sz="2000" b="1" dirty="0"/>
                    </a:p>
                  </a:txBody>
                  <a:tcPr marL="91447" marR="91447" marT="45709" marB="45709" anchor="ctr"/>
                </a:tc>
                <a:tc>
                  <a:txBody>
                    <a:bodyPr/>
                    <a:lstStyle/>
                    <a:p>
                      <a:pPr algn="ctr"/>
                      <a:r>
                        <a:rPr lang="en-US" sz="1600" dirty="0" smtClean="0"/>
                        <a:t>1,827</a:t>
                      </a:r>
                      <a:endParaRPr lang="en-US" sz="1600" dirty="0"/>
                    </a:p>
                  </a:txBody>
                  <a:tcPr marL="91447" marR="91447" marT="45709" marB="45709" anchor="ctr"/>
                </a:tc>
                <a:tc>
                  <a:txBody>
                    <a:bodyPr/>
                    <a:lstStyle/>
                    <a:p>
                      <a:pPr algn="ctr"/>
                      <a:r>
                        <a:rPr lang="en-US" sz="1600" b="0" dirty="0" smtClean="0"/>
                        <a:t>+1%</a:t>
                      </a:r>
                      <a:endParaRPr lang="en-US" sz="1600" b="0" dirty="0"/>
                    </a:p>
                  </a:txBody>
                  <a:tcPr marL="91447" marR="91447" marT="45709" marB="45709" anchor="ctr"/>
                </a:tc>
                <a:tc>
                  <a:txBody>
                    <a:bodyPr/>
                    <a:lstStyle/>
                    <a:p>
                      <a:pPr algn="ctr"/>
                      <a:r>
                        <a:rPr lang="en-US" sz="2000" b="1" dirty="0" smtClean="0"/>
                        <a:t>2,003</a:t>
                      </a:r>
                      <a:endParaRPr lang="en-US" sz="2000" b="1" dirty="0"/>
                    </a:p>
                  </a:txBody>
                  <a:tcPr marL="91447" marR="91447" marT="45709" marB="45709" anchor="ctr"/>
                </a:tc>
                <a:tc>
                  <a:txBody>
                    <a:bodyPr/>
                    <a:lstStyle/>
                    <a:p>
                      <a:pPr algn="ctr"/>
                      <a:r>
                        <a:rPr lang="en-US" sz="2000" b="1" dirty="0" smtClean="0"/>
                        <a:t>25%</a:t>
                      </a:r>
                      <a:endParaRPr lang="en-US" sz="2000" b="1" dirty="0"/>
                    </a:p>
                  </a:txBody>
                  <a:tcPr marL="91447" marR="91447" marT="45709" marB="45709" anchor="ctr"/>
                </a:tc>
                <a:extLst>
                  <a:ext uri="{0D108BD9-81ED-4DB2-BD59-A6C34878D82A}">
                    <a16:rowId xmlns="" xmlns:a16="http://schemas.microsoft.com/office/drawing/2014/main" val="10001"/>
                  </a:ext>
                </a:extLst>
              </a:tr>
              <a:tr h="370753">
                <a:tc gridSpan="7">
                  <a:txBody>
                    <a:bodyPr/>
                    <a:lstStyle/>
                    <a:p>
                      <a:pPr algn="l"/>
                      <a:r>
                        <a:rPr lang="en-US" sz="1600" b="1" dirty="0" smtClean="0">
                          <a:solidFill>
                            <a:schemeClr val="tx1"/>
                          </a:solidFill>
                        </a:rPr>
                        <a:t>Ethnicity</a:t>
                      </a:r>
                      <a:endParaRPr lang="en-US" sz="1600" b="1" dirty="0">
                        <a:solidFill>
                          <a:schemeClr val="tx1"/>
                        </a:solidFill>
                      </a:endParaRPr>
                    </a:p>
                  </a:txBody>
                  <a:tcPr marL="91447" marR="91447" marT="45709" marB="45709" anchor="ctr">
                    <a:solidFill>
                      <a:srgbClr val="A61E2F"/>
                    </a:solidFill>
                  </a:tcPr>
                </a:tc>
                <a:tc hMerge="1">
                  <a:txBody>
                    <a:bodyPr/>
                    <a:lstStyle/>
                    <a:p>
                      <a:pPr algn="ctr"/>
                      <a:endParaRPr lang="en-US" sz="2000" b="1" dirty="0"/>
                    </a:p>
                  </a:txBody>
                  <a:tcPr anchor="ctr">
                    <a:solidFill>
                      <a:srgbClr val="A61E2F"/>
                    </a:solidFill>
                  </a:tcPr>
                </a:tc>
                <a:tc hMerge="1">
                  <a:txBody>
                    <a:bodyPr/>
                    <a:lstStyle/>
                    <a:p>
                      <a:pPr algn="ctr"/>
                      <a:endParaRPr lang="en-US" sz="2000" b="1" dirty="0"/>
                    </a:p>
                  </a:txBody>
                  <a:tcPr anchor="ctr">
                    <a:solidFill>
                      <a:srgbClr val="A61E2F"/>
                    </a:solidFill>
                  </a:tcPr>
                </a:tc>
                <a:tc hMerge="1">
                  <a:txBody>
                    <a:bodyPr/>
                    <a:lstStyle/>
                    <a:p>
                      <a:pPr algn="ctr"/>
                      <a:endParaRPr lang="en-US" sz="1600" dirty="0"/>
                    </a:p>
                  </a:txBody>
                  <a:tcPr anchor="ctr">
                    <a:solidFill>
                      <a:srgbClr val="A61E2F"/>
                    </a:solidFill>
                  </a:tcPr>
                </a:tc>
                <a:tc hMerge="1">
                  <a:txBody>
                    <a:bodyPr/>
                    <a:lstStyle/>
                    <a:p>
                      <a:pPr algn="ctr"/>
                      <a:endParaRPr lang="en-US" sz="1600" b="0" dirty="0">
                        <a:solidFill>
                          <a:schemeClr val="tx1"/>
                        </a:solidFill>
                      </a:endParaRPr>
                    </a:p>
                  </a:txBody>
                  <a:tcPr anchor="ctr">
                    <a:solidFill>
                      <a:srgbClr val="A61E2F"/>
                    </a:solidFill>
                  </a:tcPr>
                </a:tc>
                <a:tc hMerge="1">
                  <a:txBody>
                    <a:bodyPr/>
                    <a:lstStyle/>
                    <a:p>
                      <a:pPr algn="ctr"/>
                      <a:endParaRPr lang="en-US" sz="2000" b="1" dirty="0"/>
                    </a:p>
                  </a:txBody>
                  <a:tcPr anchor="ctr">
                    <a:solidFill>
                      <a:srgbClr val="A61E2F"/>
                    </a:solidFill>
                  </a:tcPr>
                </a:tc>
                <a:tc hMerge="1">
                  <a:txBody>
                    <a:bodyPr/>
                    <a:lstStyle/>
                    <a:p>
                      <a:pPr algn="ctr"/>
                      <a:endParaRPr lang="en-US" sz="2000" b="1" dirty="0"/>
                    </a:p>
                  </a:txBody>
                  <a:tcPr anchor="ctr">
                    <a:solidFill>
                      <a:srgbClr val="A61E2F"/>
                    </a:solidFill>
                  </a:tcPr>
                </a:tc>
                <a:extLst>
                  <a:ext uri="{0D108BD9-81ED-4DB2-BD59-A6C34878D82A}">
                    <a16:rowId xmlns="" xmlns:a16="http://schemas.microsoft.com/office/drawing/2014/main" val="10002"/>
                  </a:ext>
                </a:extLst>
              </a:tr>
              <a:tr h="518120">
                <a:tc>
                  <a:txBody>
                    <a:bodyPr/>
                    <a:lstStyle/>
                    <a:p>
                      <a:pPr algn="ctr"/>
                      <a:r>
                        <a:rPr lang="en-US" sz="1400" b="1" dirty="0" smtClean="0"/>
                        <a:t>Black</a:t>
                      </a:r>
                    </a:p>
                    <a:p>
                      <a:pPr algn="ctr"/>
                      <a:r>
                        <a:rPr lang="en-US" sz="1400" b="1" dirty="0" smtClean="0"/>
                        <a:t>-2% Gap</a:t>
                      </a:r>
                      <a:endParaRPr lang="en-US" sz="1400" b="1" dirty="0"/>
                    </a:p>
                  </a:txBody>
                  <a:tcPr marL="91447" marR="91447" marT="45709" marB="45709" anchor="ctr"/>
                </a:tc>
                <a:tc>
                  <a:txBody>
                    <a:bodyPr/>
                    <a:lstStyle/>
                    <a:p>
                      <a:pPr algn="ctr"/>
                      <a:r>
                        <a:rPr lang="en-US" sz="1600" b="0" dirty="0" smtClean="0"/>
                        <a:t>21</a:t>
                      </a:r>
                      <a:endParaRPr lang="en-US" sz="1600" b="0" dirty="0"/>
                    </a:p>
                  </a:txBody>
                  <a:tcPr marL="91447" marR="91447" marT="45709" marB="45709" anchor="ctr"/>
                </a:tc>
                <a:tc>
                  <a:txBody>
                    <a:bodyPr/>
                    <a:lstStyle/>
                    <a:p>
                      <a:pPr algn="ctr"/>
                      <a:r>
                        <a:rPr lang="en-US" sz="2000" b="1" dirty="0" smtClean="0"/>
                        <a:t>43</a:t>
                      </a:r>
                      <a:endParaRPr lang="en-US" sz="2000" b="1" dirty="0"/>
                    </a:p>
                  </a:txBody>
                  <a:tcPr marL="91447" marR="91447" marT="45709" marB="45709" anchor="ctr"/>
                </a:tc>
                <a:tc>
                  <a:txBody>
                    <a:bodyPr/>
                    <a:lstStyle/>
                    <a:p>
                      <a:pPr algn="ctr"/>
                      <a:r>
                        <a:rPr lang="en-US" sz="1600" dirty="0" smtClean="0"/>
                        <a:t>47</a:t>
                      </a:r>
                      <a:endParaRPr lang="en-US" sz="1600" dirty="0"/>
                    </a:p>
                  </a:txBody>
                  <a:tcPr marL="91447" marR="91447" marT="45709" marB="45709" anchor="ctr"/>
                </a:tc>
                <a:tc>
                  <a:txBody>
                    <a:bodyPr/>
                    <a:lstStyle/>
                    <a:p>
                      <a:pPr algn="ctr"/>
                      <a:r>
                        <a:rPr lang="en-US" sz="1600" b="0" dirty="0" smtClean="0"/>
                        <a:t>+3%</a:t>
                      </a:r>
                      <a:endParaRPr lang="en-US" sz="1600" b="0" dirty="0"/>
                    </a:p>
                  </a:txBody>
                  <a:tcPr marL="91447" marR="91447" marT="45709" marB="45709" anchor="ctr"/>
                </a:tc>
                <a:tc>
                  <a:txBody>
                    <a:bodyPr/>
                    <a:lstStyle/>
                    <a:p>
                      <a:pPr algn="ctr"/>
                      <a:r>
                        <a:rPr lang="en-US" sz="2000" b="1" dirty="0" smtClean="0"/>
                        <a:t>54</a:t>
                      </a:r>
                      <a:endParaRPr lang="en-US" sz="2000" b="1" dirty="0"/>
                    </a:p>
                  </a:txBody>
                  <a:tcPr marL="91447" marR="91447" marT="45709" marB="45709" anchor="ct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smtClean="0">
                          <a:ln>
                            <a:noFill/>
                          </a:ln>
                          <a:solidFill>
                            <a:srgbClr val="000000"/>
                          </a:solidFill>
                          <a:effectLst/>
                          <a:uLnTx/>
                          <a:uFillTx/>
                          <a:latin typeface="Century Gothic" panose="020B0502020202020204"/>
                          <a:ea typeface="+mn-ea"/>
                          <a:cs typeface="+mn-cs"/>
                        </a:rPr>
                        <a:t>25%</a:t>
                      </a:r>
                      <a:endParaRPr kumimoji="0" lang="en-US" sz="2000" b="1" i="0" u="none" strike="noStrike" kern="1200" cap="none" spc="0" normalizeH="0" baseline="0" noProof="0" dirty="0">
                        <a:ln>
                          <a:noFill/>
                        </a:ln>
                        <a:solidFill>
                          <a:srgbClr val="000000"/>
                        </a:solidFill>
                        <a:effectLst/>
                        <a:uLnTx/>
                        <a:uFillTx/>
                        <a:latin typeface="Century Gothic" panose="020B0502020202020204"/>
                        <a:ea typeface="+mn-ea"/>
                        <a:cs typeface="+mn-cs"/>
                      </a:endParaRPr>
                    </a:p>
                  </a:txBody>
                  <a:tcPr marL="91447" marR="91447" marT="45709" marB="45709" anchor="ctr"/>
                </a:tc>
                <a:extLst>
                  <a:ext uri="{0D108BD9-81ED-4DB2-BD59-A6C34878D82A}">
                    <a16:rowId xmlns="" xmlns:a16="http://schemas.microsoft.com/office/drawing/2014/main" val="10003"/>
                  </a:ext>
                </a:extLst>
              </a:tr>
              <a:tr h="731471">
                <a:tc>
                  <a:txBody>
                    <a:bodyPr/>
                    <a:lstStyle/>
                    <a:p>
                      <a:pPr algn="ctr"/>
                      <a:r>
                        <a:rPr lang="en-US" sz="1400" b="1" dirty="0" smtClean="0">
                          <a:solidFill>
                            <a:schemeClr val="bg1"/>
                          </a:solidFill>
                        </a:rPr>
                        <a:t>Latinx</a:t>
                      </a:r>
                    </a:p>
                    <a:p>
                      <a:pPr algn="ctr"/>
                      <a:r>
                        <a:rPr lang="en-US" sz="1400" b="1" dirty="0" smtClean="0">
                          <a:solidFill>
                            <a:schemeClr val="bg1"/>
                          </a:solidFill>
                        </a:rPr>
                        <a:t>-2% Gap</a:t>
                      </a:r>
                      <a:endParaRPr lang="en-US" sz="1400" b="1" dirty="0">
                        <a:solidFill>
                          <a:schemeClr val="bg1"/>
                        </a:solidFill>
                      </a:endParaRPr>
                    </a:p>
                  </a:txBody>
                  <a:tcPr marL="91447" marR="91447" marT="45709" marB="45709" anchor="ctr"/>
                </a:tc>
                <a:tc>
                  <a:txBody>
                    <a:bodyPr/>
                    <a:lstStyle/>
                    <a:p>
                      <a:pPr algn="ctr"/>
                      <a:r>
                        <a:rPr lang="en-US" sz="1600" b="0" dirty="0" smtClean="0">
                          <a:solidFill>
                            <a:schemeClr val="bg1"/>
                          </a:solidFill>
                        </a:rPr>
                        <a:t>237</a:t>
                      </a:r>
                      <a:endParaRPr lang="en-US" sz="1600" b="0" dirty="0">
                        <a:solidFill>
                          <a:schemeClr val="bg1"/>
                        </a:solidFill>
                      </a:endParaRPr>
                    </a:p>
                  </a:txBody>
                  <a:tcPr marL="91447" marR="91447" marT="45709" marB="45709" anchor="ctr"/>
                </a:tc>
                <a:tc>
                  <a:txBody>
                    <a:bodyPr/>
                    <a:lstStyle/>
                    <a:p>
                      <a:pPr algn="ctr"/>
                      <a:r>
                        <a:rPr lang="en-US" sz="2000" b="1" dirty="0" smtClean="0">
                          <a:solidFill>
                            <a:schemeClr val="bg1"/>
                          </a:solidFill>
                        </a:rPr>
                        <a:t>262</a:t>
                      </a:r>
                      <a:endParaRPr lang="en-US" sz="2000" b="1" dirty="0">
                        <a:solidFill>
                          <a:schemeClr val="bg1"/>
                        </a:solidFill>
                      </a:endParaRPr>
                    </a:p>
                  </a:txBody>
                  <a:tcPr marL="91447" marR="91447" marT="45709" marB="45709" anchor="ctr"/>
                </a:tc>
                <a:tc>
                  <a:txBody>
                    <a:bodyPr/>
                    <a:lstStyle/>
                    <a:p>
                      <a:pPr algn="ctr"/>
                      <a:r>
                        <a:rPr lang="en-US" sz="1600" dirty="0" smtClean="0">
                          <a:solidFill>
                            <a:schemeClr val="bg1"/>
                          </a:solidFill>
                        </a:rPr>
                        <a:t>339</a:t>
                      </a:r>
                      <a:endParaRPr lang="en-US" sz="1600" dirty="0">
                        <a:solidFill>
                          <a:schemeClr val="bg1"/>
                        </a:solidFill>
                      </a:endParaRPr>
                    </a:p>
                  </a:txBody>
                  <a:tcPr marL="91447" marR="91447" marT="45709" marB="45709" anchor="ctr"/>
                </a:tc>
                <a:tc>
                  <a:txBody>
                    <a:bodyPr/>
                    <a:lstStyle/>
                    <a:p>
                      <a:pPr algn="ctr"/>
                      <a:r>
                        <a:rPr lang="en-US" sz="1600" b="0" dirty="0" smtClean="0">
                          <a:solidFill>
                            <a:schemeClr val="bg1"/>
                          </a:solidFill>
                        </a:rPr>
                        <a:t>+1%</a:t>
                      </a:r>
                      <a:endParaRPr lang="en-US" sz="1600" b="0" dirty="0">
                        <a:solidFill>
                          <a:schemeClr val="bg1"/>
                        </a:solidFill>
                      </a:endParaRPr>
                    </a:p>
                  </a:txBody>
                  <a:tcPr marL="91447" marR="91447" marT="45709" marB="45709" anchor="ctr"/>
                </a:tc>
                <a:tc>
                  <a:txBody>
                    <a:bodyPr/>
                    <a:lstStyle/>
                    <a:p>
                      <a:pPr algn="ctr"/>
                      <a:r>
                        <a:rPr lang="en-US" sz="2000" b="1" dirty="0" smtClean="0">
                          <a:solidFill>
                            <a:schemeClr val="bg1"/>
                          </a:solidFill>
                        </a:rPr>
                        <a:t>354</a:t>
                      </a:r>
                      <a:endParaRPr lang="en-US" sz="2000" b="1" dirty="0">
                        <a:solidFill>
                          <a:schemeClr val="bg1"/>
                        </a:solidFill>
                      </a:endParaRPr>
                    </a:p>
                  </a:txBody>
                  <a:tcPr marL="91447" marR="91447" marT="45709" marB="45709" anchor="ct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smtClean="0">
                          <a:ln>
                            <a:noFill/>
                          </a:ln>
                          <a:solidFill>
                            <a:schemeClr val="bg1"/>
                          </a:solidFill>
                          <a:effectLst/>
                          <a:uLnTx/>
                          <a:uFillTx/>
                          <a:latin typeface="Century Gothic" panose="020B0502020202020204"/>
                          <a:ea typeface="+mn-ea"/>
                          <a:cs typeface="+mn-cs"/>
                        </a:rPr>
                        <a:t>35%</a:t>
                      </a:r>
                      <a:endParaRPr kumimoji="0" lang="en-US" sz="2000" b="1" i="0" u="none" strike="noStrike" kern="1200" cap="none" spc="0" normalizeH="0" baseline="0" noProof="0" dirty="0">
                        <a:ln>
                          <a:noFill/>
                        </a:ln>
                        <a:solidFill>
                          <a:schemeClr val="bg1"/>
                        </a:solidFill>
                        <a:effectLst/>
                        <a:uLnTx/>
                        <a:uFillTx/>
                        <a:latin typeface="Century Gothic" panose="020B0502020202020204"/>
                        <a:ea typeface="+mn-ea"/>
                        <a:cs typeface="+mn-cs"/>
                      </a:endParaRPr>
                    </a:p>
                  </a:txBody>
                  <a:tcPr marL="91447" marR="91447" marT="45709" marB="45709" anchor="ctr"/>
                </a:tc>
                <a:extLst>
                  <a:ext uri="{0D108BD9-81ED-4DB2-BD59-A6C34878D82A}">
                    <a16:rowId xmlns="" xmlns:a16="http://schemas.microsoft.com/office/drawing/2014/main" val="10004"/>
                  </a:ext>
                </a:extLst>
              </a:tr>
              <a:tr h="518120">
                <a:tc>
                  <a:txBody>
                    <a:bodyPr/>
                    <a:lstStyle/>
                    <a:p>
                      <a:pPr algn="ctr"/>
                      <a:r>
                        <a:rPr lang="en-US" sz="1400" b="1" dirty="0" smtClean="0"/>
                        <a:t>Pac</a:t>
                      </a:r>
                      <a:r>
                        <a:rPr lang="en-US" sz="1400" b="1" baseline="0" dirty="0" smtClean="0"/>
                        <a:t> Islander</a:t>
                      </a:r>
                    </a:p>
                    <a:p>
                      <a:pPr algn="ctr"/>
                      <a:r>
                        <a:rPr lang="en-US" sz="1400" b="1" baseline="0" dirty="0" smtClean="0"/>
                        <a:t>-4% Gap</a:t>
                      </a:r>
                      <a:endParaRPr lang="en-US" sz="1400" b="1" dirty="0"/>
                    </a:p>
                  </a:txBody>
                  <a:tcPr marL="91447" marR="91447" marT="45709" marB="45709" anchor="ctr"/>
                </a:tc>
                <a:tc>
                  <a:txBody>
                    <a:bodyPr/>
                    <a:lstStyle/>
                    <a:p>
                      <a:pPr algn="ctr"/>
                      <a:r>
                        <a:rPr lang="en-US" sz="1600" b="0" dirty="0" smtClean="0"/>
                        <a:t>5</a:t>
                      </a:r>
                      <a:endParaRPr lang="en-US" sz="1600" b="0" dirty="0"/>
                    </a:p>
                  </a:txBody>
                  <a:tcPr marL="91447" marR="91447" marT="45709" marB="45709" anchor="ctr"/>
                </a:tc>
                <a:tc>
                  <a:txBody>
                    <a:bodyPr/>
                    <a:lstStyle/>
                    <a:p>
                      <a:pPr algn="ctr"/>
                      <a:r>
                        <a:rPr lang="en-US" sz="2000" b="1" dirty="0" smtClean="0"/>
                        <a:t>6</a:t>
                      </a:r>
                      <a:endParaRPr lang="en-US" sz="2000" b="1" dirty="0"/>
                    </a:p>
                  </a:txBody>
                  <a:tcPr marL="91447" marR="91447" marT="45709" marB="45709" anchor="ctr"/>
                </a:tc>
                <a:tc>
                  <a:txBody>
                    <a:bodyPr/>
                    <a:lstStyle/>
                    <a:p>
                      <a:pPr algn="ctr"/>
                      <a:r>
                        <a:rPr lang="en-US" sz="1600" dirty="0" smtClean="0"/>
                        <a:t>10</a:t>
                      </a:r>
                      <a:endParaRPr lang="en-US" sz="1600" dirty="0"/>
                    </a:p>
                  </a:txBody>
                  <a:tcPr marL="91447" marR="91447" marT="45709" marB="45709" anchor="ctr"/>
                </a:tc>
                <a:tc>
                  <a:txBody>
                    <a:bodyPr/>
                    <a:lstStyle/>
                    <a:p>
                      <a:pPr algn="ctr"/>
                      <a:r>
                        <a:rPr lang="en-US" sz="1600" b="0" dirty="0" smtClean="0"/>
                        <a:t>+2%</a:t>
                      </a:r>
                      <a:endParaRPr lang="en-US" sz="1600" b="0" dirty="0"/>
                    </a:p>
                  </a:txBody>
                  <a:tcPr marL="91447" marR="91447" marT="45709" marB="45709" anchor="ctr"/>
                </a:tc>
                <a:tc>
                  <a:txBody>
                    <a:bodyPr/>
                    <a:lstStyle/>
                    <a:p>
                      <a:pPr algn="ctr"/>
                      <a:r>
                        <a:rPr lang="en-US" sz="2000" b="1" dirty="0" smtClean="0"/>
                        <a:t>11</a:t>
                      </a:r>
                      <a:endParaRPr lang="en-US" sz="2000" b="1" dirty="0"/>
                    </a:p>
                  </a:txBody>
                  <a:tcPr marL="91447" marR="91447" marT="45709" marB="45709" anchor="ct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smtClean="0">
                          <a:ln>
                            <a:noFill/>
                          </a:ln>
                          <a:solidFill>
                            <a:srgbClr val="000000"/>
                          </a:solidFill>
                          <a:effectLst/>
                          <a:uLnTx/>
                          <a:uFillTx/>
                          <a:latin typeface="Century Gothic" panose="020B0502020202020204"/>
                          <a:ea typeface="+mn-ea"/>
                          <a:cs typeface="+mn-cs"/>
                        </a:rPr>
                        <a:t>75%</a:t>
                      </a:r>
                      <a:endParaRPr kumimoji="0" lang="en-US" sz="2000" b="1" i="0" u="none" strike="noStrike" kern="1200" cap="none" spc="0" normalizeH="0" baseline="0" noProof="0" dirty="0">
                        <a:ln>
                          <a:noFill/>
                        </a:ln>
                        <a:solidFill>
                          <a:srgbClr val="000000"/>
                        </a:solidFill>
                        <a:effectLst/>
                        <a:uLnTx/>
                        <a:uFillTx/>
                        <a:latin typeface="Century Gothic" panose="020B0502020202020204"/>
                        <a:ea typeface="+mn-ea"/>
                        <a:cs typeface="+mn-cs"/>
                      </a:endParaRPr>
                    </a:p>
                  </a:txBody>
                  <a:tcPr marL="91447" marR="91447" marT="45709" marB="45709" anchor="ctr"/>
                </a:tc>
                <a:extLst>
                  <a:ext uri="{0D108BD9-81ED-4DB2-BD59-A6C34878D82A}">
                    <a16:rowId xmlns="" xmlns:a16="http://schemas.microsoft.com/office/drawing/2014/main" val="10005"/>
                  </a:ext>
                </a:extLst>
              </a:tr>
            </a:tbl>
          </a:graphicData>
        </a:graphic>
      </p:graphicFrame>
    </p:spTree>
    <p:extLst>
      <p:ext uri="{BB962C8B-B14F-4D97-AF65-F5344CB8AC3E}">
        <p14:creationId xmlns:p14="http://schemas.microsoft.com/office/powerpoint/2010/main" val="301723383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Title 1"/>
          <p:cNvSpPr>
            <a:spLocks noGrp="1"/>
          </p:cNvSpPr>
          <p:nvPr>
            <p:ph type="title"/>
          </p:nvPr>
        </p:nvSpPr>
        <p:spPr bwMode="auto">
          <a:xfrm>
            <a:off x="457200" y="447675"/>
            <a:ext cx="7929563" cy="9699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pPr eaLnBrk="1" hangingPunct="1"/>
            <a:r>
              <a:rPr lang="en-US" altLang="en-US" smtClean="0">
                <a:ea typeface="MS PGothic" panose="020B0600070205080204" pitchFamily="34" charset="-128"/>
              </a:rPr>
              <a:t>Goal 2B: Transfer to CSU/UC</a:t>
            </a:r>
            <a:br>
              <a:rPr lang="en-US" altLang="en-US" smtClean="0">
                <a:ea typeface="MS PGothic" panose="020B0600070205080204" pitchFamily="34" charset="-128"/>
              </a:rPr>
            </a:br>
            <a:r>
              <a:rPr lang="en-US" altLang="en-US" smtClean="0">
                <a:ea typeface="MS PGothic" panose="020B0600070205080204" pitchFamily="34" charset="-128"/>
              </a:rPr>
              <a:t>DI by Special Populations</a:t>
            </a:r>
          </a:p>
        </p:txBody>
      </p:sp>
      <p:sp>
        <p:nvSpPr>
          <p:cNvPr id="44034" name="Content Placeholder 2"/>
          <p:cNvSpPr>
            <a:spLocks noGrp="1"/>
          </p:cNvSpPr>
          <p:nvPr>
            <p:ph idx="1"/>
          </p:nvPr>
        </p:nvSpPr>
        <p:spPr bwMode="auto">
          <a:xfrm>
            <a:off x="204788" y="5157788"/>
            <a:ext cx="8863012" cy="1243012"/>
          </a:xfrm>
          <a:extLst>
            <a:ext uri="{909E8E84-426E-40dd-AFC4-6F175D3DCCD1}"/>
            <a:ext uri="{91240B29-F687-4f45-9708-019B960494DF}"/>
          </a:extLst>
        </p:spPr>
        <p:txBody>
          <a:bodyPr vert="horz" wrap="square" numCol="1" anchor="t" anchorCtr="0" compatLnSpc="1">
            <a:prstTxWarp prst="textNoShape">
              <a:avLst/>
            </a:prstTxWarp>
            <a:normAutofit fontScale="92500" lnSpcReduction="20000"/>
          </a:bodyPr>
          <a:lstStyle/>
          <a:p>
            <a:pPr eaLnBrk="1" hangingPunct="1">
              <a:buSzTx/>
              <a:defRPr/>
            </a:pPr>
            <a:r>
              <a:rPr lang="en-US" sz="2400"/>
              <a:t>Discussion needed regarding LGBT as we have achieved over 100% increase between 2016-17 (22 students) and 2017-18 (70 students).</a:t>
            </a:r>
          </a:p>
          <a:p>
            <a:pPr eaLnBrk="1" hangingPunct="1">
              <a:buSzTx/>
              <a:defRPr/>
            </a:pPr>
            <a:r>
              <a:rPr lang="en-US" sz="2400"/>
              <a:t>3-yr % rate indicates increase in transfer completion</a:t>
            </a:r>
          </a:p>
        </p:txBody>
      </p:sp>
      <p:graphicFrame>
        <p:nvGraphicFramePr>
          <p:cNvPr id="5" name="Table 4"/>
          <p:cNvGraphicFramePr>
            <a:graphicFrameLocks noGrp="1"/>
          </p:cNvGraphicFramePr>
          <p:nvPr/>
        </p:nvGraphicFramePr>
        <p:xfrm>
          <a:off x="107950" y="2535238"/>
          <a:ext cx="8959851" cy="2444750"/>
        </p:xfrm>
        <a:graphic>
          <a:graphicData uri="http://schemas.openxmlformats.org/drawingml/2006/table">
            <a:tbl>
              <a:tblPr firstRow="1" bandRow="1">
                <a:tableStyleId>{5C22544A-7EE6-4342-B048-85BDC9FD1C3A}</a:tableStyleId>
              </a:tblPr>
              <a:tblGrid>
                <a:gridCol w="1459145">
                  <a:extLst>
                    <a:ext uri="{9D8B030D-6E8A-4147-A177-3AD203B41FA5}">
                      <a16:colId xmlns="" xmlns:a16="http://schemas.microsoft.com/office/drawing/2014/main" val="20000"/>
                    </a:ext>
                  </a:extLst>
                </a:gridCol>
                <a:gridCol w="1195111">
                  <a:extLst>
                    <a:ext uri="{9D8B030D-6E8A-4147-A177-3AD203B41FA5}">
                      <a16:colId xmlns="" xmlns:a16="http://schemas.microsoft.com/office/drawing/2014/main" val="20001"/>
                    </a:ext>
                  </a:extLst>
                </a:gridCol>
                <a:gridCol w="1195111">
                  <a:extLst>
                    <a:ext uri="{9D8B030D-6E8A-4147-A177-3AD203B41FA5}">
                      <a16:colId xmlns="" xmlns:a16="http://schemas.microsoft.com/office/drawing/2014/main" val="20002"/>
                    </a:ext>
                  </a:extLst>
                </a:gridCol>
                <a:gridCol w="1264592">
                  <a:extLst>
                    <a:ext uri="{9D8B030D-6E8A-4147-A177-3AD203B41FA5}">
                      <a16:colId xmlns="" xmlns:a16="http://schemas.microsoft.com/office/drawing/2014/main" val="20003"/>
                    </a:ext>
                  </a:extLst>
                </a:gridCol>
                <a:gridCol w="1281964">
                  <a:extLst>
                    <a:ext uri="{9D8B030D-6E8A-4147-A177-3AD203B41FA5}">
                      <a16:colId xmlns="" xmlns:a16="http://schemas.microsoft.com/office/drawing/2014/main" val="20004"/>
                    </a:ext>
                  </a:extLst>
                </a:gridCol>
                <a:gridCol w="1281964">
                  <a:extLst>
                    <a:ext uri="{9D8B030D-6E8A-4147-A177-3AD203B41FA5}">
                      <a16:colId xmlns="" xmlns:a16="http://schemas.microsoft.com/office/drawing/2014/main" val="20005"/>
                    </a:ext>
                  </a:extLst>
                </a:gridCol>
                <a:gridCol w="1281964">
                  <a:extLst>
                    <a:ext uri="{9D8B030D-6E8A-4147-A177-3AD203B41FA5}">
                      <a16:colId xmlns="" xmlns:a16="http://schemas.microsoft.com/office/drawing/2014/main" val="20006"/>
                    </a:ext>
                  </a:extLst>
                </a:gridCol>
              </a:tblGrid>
              <a:tr h="579421">
                <a:tc>
                  <a:txBody>
                    <a:bodyPr/>
                    <a:lstStyle/>
                    <a:p>
                      <a:pPr algn="ctr"/>
                      <a:r>
                        <a:rPr lang="en-US" sz="1600" dirty="0" smtClean="0"/>
                        <a:t>Students</a:t>
                      </a:r>
                      <a:endParaRPr lang="en-US" sz="1600" dirty="0"/>
                    </a:p>
                  </a:txBody>
                  <a:tcPr marL="91444" marR="91444" marT="45744" marB="45744" anchor="ctr"/>
                </a:tc>
                <a:tc>
                  <a:txBody>
                    <a:bodyPr/>
                    <a:lstStyle/>
                    <a:p>
                      <a:pPr algn="ctr"/>
                      <a:r>
                        <a:rPr lang="en-US" sz="1600" dirty="0" smtClean="0"/>
                        <a:t>2014-15</a:t>
                      </a:r>
                      <a:endParaRPr lang="en-US" sz="1600" dirty="0"/>
                    </a:p>
                  </a:txBody>
                  <a:tcPr marL="91444" marR="91444" marT="45744" marB="45744" anchor="ctr"/>
                </a:tc>
                <a:tc>
                  <a:txBody>
                    <a:bodyPr/>
                    <a:lstStyle/>
                    <a:p>
                      <a:pPr algn="ctr"/>
                      <a:r>
                        <a:rPr lang="en-US" sz="1600" dirty="0" smtClean="0"/>
                        <a:t>2015-16</a:t>
                      </a:r>
                      <a:br>
                        <a:rPr lang="en-US" sz="1600" dirty="0" smtClean="0"/>
                      </a:br>
                      <a:r>
                        <a:rPr lang="en-US" sz="1600" dirty="0" smtClean="0"/>
                        <a:t>Baseline</a:t>
                      </a:r>
                      <a:endParaRPr lang="en-US" sz="1600" dirty="0"/>
                    </a:p>
                  </a:txBody>
                  <a:tcPr marL="91444" marR="91444" marT="45744" marB="45744" anchor="ctr"/>
                </a:tc>
                <a:tc>
                  <a:txBody>
                    <a:bodyPr/>
                    <a:lstStyle/>
                    <a:p>
                      <a:pPr algn="ctr"/>
                      <a:r>
                        <a:rPr lang="en-US" sz="1600" dirty="0" smtClean="0"/>
                        <a:t>2016-17</a:t>
                      </a:r>
                      <a:endParaRPr lang="en-US" sz="1600" dirty="0"/>
                    </a:p>
                  </a:txBody>
                  <a:tcPr marL="91444" marR="91444" marT="45744" marB="45744" anchor="ct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US" sz="1600" dirty="0" smtClean="0"/>
                        <a:t>3-YR</a:t>
                      </a:r>
                      <a:r>
                        <a:rPr lang="en-US" sz="1600" baseline="0" dirty="0" smtClean="0"/>
                        <a:t> % Rate</a:t>
                      </a:r>
                      <a:endParaRPr lang="en-US" sz="1600" dirty="0" smtClean="0"/>
                    </a:p>
                  </a:txBody>
                  <a:tcPr marL="91444" marR="91444" marT="45744" marB="45744" anchor="ctr"/>
                </a:tc>
                <a:tc>
                  <a:txBody>
                    <a:bodyPr/>
                    <a:lstStyle/>
                    <a:p>
                      <a:pPr algn="ctr"/>
                      <a:r>
                        <a:rPr lang="en-US" sz="1600" dirty="0" smtClean="0"/>
                        <a:t>2021-22</a:t>
                      </a:r>
                      <a:br>
                        <a:rPr lang="en-US" sz="1600" dirty="0" smtClean="0"/>
                      </a:br>
                      <a:r>
                        <a:rPr lang="en-US" sz="1600" dirty="0" smtClean="0"/>
                        <a:t>Goal</a:t>
                      </a:r>
                      <a:endParaRPr lang="en-US" sz="1600" dirty="0"/>
                    </a:p>
                  </a:txBody>
                  <a:tcPr marL="91444" marR="91444" marT="45744" marB="45744" anchor="ctr"/>
                </a:tc>
                <a:tc>
                  <a:txBody>
                    <a:bodyPr/>
                    <a:lstStyle/>
                    <a:p>
                      <a:pPr algn="ctr"/>
                      <a:r>
                        <a:rPr lang="en-US" sz="1400" dirty="0" smtClean="0"/>
                        <a:t>% Increase</a:t>
                      </a:r>
                      <a:br>
                        <a:rPr lang="en-US" sz="1400" dirty="0" smtClean="0"/>
                      </a:br>
                      <a:r>
                        <a:rPr lang="en-US" sz="1400" dirty="0" smtClean="0"/>
                        <a:t>Proposed</a:t>
                      </a:r>
                      <a:endParaRPr lang="en-US" sz="1400" dirty="0"/>
                    </a:p>
                  </a:txBody>
                  <a:tcPr marL="91444" marR="91444" marT="45744" marB="45744" anchor="ctr"/>
                </a:tc>
                <a:extLst>
                  <a:ext uri="{0D108BD9-81ED-4DB2-BD59-A6C34878D82A}">
                    <a16:rowId xmlns="" xmlns:a16="http://schemas.microsoft.com/office/drawing/2014/main" val="10000"/>
                  </a:ext>
                </a:extLst>
              </a:tr>
              <a:tr h="396446">
                <a:tc>
                  <a:txBody>
                    <a:bodyPr/>
                    <a:lstStyle/>
                    <a:p>
                      <a:pPr algn="ctr"/>
                      <a:r>
                        <a:rPr lang="en-US" sz="1600" b="1" dirty="0" smtClean="0"/>
                        <a:t>ALL</a:t>
                      </a:r>
                      <a:endParaRPr lang="en-US" sz="1600" b="1" dirty="0"/>
                    </a:p>
                  </a:txBody>
                  <a:tcPr marL="91444" marR="91444" marT="45744" marB="45744" anchor="ct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US" sz="1600" b="0" dirty="0" smtClean="0"/>
                        <a:t>1,489</a:t>
                      </a:r>
                    </a:p>
                  </a:txBody>
                  <a:tcPr marL="91444" marR="91444" marT="45744" marB="45744" anchor="ctr"/>
                </a:tc>
                <a:tc>
                  <a:txBody>
                    <a:bodyPr/>
                    <a:lstStyle/>
                    <a:p>
                      <a:pPr algn="ctr"/>
                      <a:r>
                        <a:rPr lang="en-US" sz="2000" b="1" dirty="0" smtClean="0"/>
                        <a:t>1,602</a:t>
                      </a:r>
                      <a:endParaRPr lang="en-US" sz="2000" b="1" dirty="0"/>
                    </a:p>
                  </a:txBody>
                  <a:tcPr marL="91444" marR="91444" marT="45744" marB="45744" anchor="ctr"/>
                </a:tc>
                <a:tc>
                  <a:txBody>
                    <a:bodyPr/>
                    <a:lstStyle/>
                    <a:p>
                      <a:pPr algn="ctr"/>
                      <a:r>
                        <a:rPr lang="en-US" sz="1600" dirty="0" smtClean="0"/>
                        <a:t>1,827</a:t>
                      </a:r>
                      <a:endParaRPr lang="en-US" sz="1600" dirty="0"/>
                    </a:p>
                  </a:txBody>
                  <a:tcPr marL="91444" marR="91444" marT="45744" marB="45744" anchor="ct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US" sz="1600" b="0" dirty="0" smtClean="0"/>
                        <a:t>+3%</a:t>
                      </a:r>
                    </a:p>
                  </a:txBody>
                  <a:tcPr marL="91444" marR="91444" marT="45744" marB="45744" anchor="ctr"/>
                </a:tc>
                <a:tc>
                  <a:txBody>
                    <a:bodyPr/>
                    <a:lstStyle/>
                    <a:p>
                      <a:pPr algn="ctr"/>
                      <a:r>
                        <a:rPr lang="en-US" sz="2000" b="1" dirty="0" smtClean="0"/>
                        <a:t>2,003</a:t>
                      </a:r>
                      <a:endParaRPr lang="en-US" sz="2000" b="1" dirty="0"/>
                    </a:p>
                  </a:txBody>
                  <a:tcPr marL="91444" marR="91444" marT="45744" marB="45744" anchor="ctr"/>
                </a:tc>
                <a:tc>
                  <a:txBody>
                    <a:bodyPr/>
                    <a:lstStyle/>
                    <a:p>
                      <a:pPr algn="ctr"/>
                      <a:r>
                        <a:rPr lang="en-US" sz="2000" b="1" dirty="0" smtClean="0"/>
                        <a:t>25%</a:t>
                      </a:r>
                      <a:endParaRPr lang="en-US" sz="2000" b="1" dirty="0"/>
                    </a:p>
                  </a:txBody>
                  <a:tcPr marL="91444" marR="91444" marT="45744" marB="45744" anchor="ctr"/>
                </a:tc>
                <a:extLst>
                  <a:ext uri="{0D108BD9-81ED-4DB2-BD59-A6C34878D82A}">
                    <a16:rowId xmlns="" xmlns:a16="http://schemas.microsoft.com/office/drawing/2014/main" val="10001"/>
                  </a:ext>
                </a:extLst>
              </a:tr>
              <a:tr h="371033">
                <a:tc gridSpan="7">
                  <a:txBody>
                    <a:bodyPr/>
                    <a:lstStyle/>
                    <a:p>
                      <a:pPr algn="l"/>
                      <a:r>
                        <a:rPr lang="en-US" sz="1600" b="0" dirty="0" smtClean="0">
                          <a:solidFill>
                            <a:schemeClr val="tx1"/>
                          </a:solidFill>
                        </a:rPr>
                        <a:t>Special Populations</a:t>
                      </a:r>
                      <a:endParaRPr lang="en-US" sz="1600" b="0" dirty="0">
                        <a:solidFill>
                          <a:schemeClr val="tx1"/>
                        </a:solidFill>
                      </a:endParaRPr>
                    </a:p>
                  </a:txBody>
                  <a:tcPr marL="91444" marR="91444" marT="45744" marB="45744" anchor="ctr">
                    <a:solidFill>
                      <a:srgbClr val="A61E2F"/>
                    </a:solidFill>
                  </a:tcPr>
                </a:tc>
                <a:tc hMerge="1">
                  <a:txBody>
                    <a:bodyPr/>
                    <a:lstStyle/>
                    <a:p>
                      <a:endParaRPr lang="en-US"/>
                    </a:p>
                  </a:txBody>
                  <a:tcPr/>
                </a:tc>
                <a:tc hMerge="1">
                  <a:txBody>
                    <a:bodyPr/>
                    <a:lstStyle/>
                    <a:p>
                      <a:pPr algn="ctr"/>
                      <a:endParaRPr lang="en-US" sz="2000" b="1" dirty="0"/>
                    </a:p>
                  </a:txBody>
                  <a:tcPr anchor="ctr"/>
                </a:tc>
                <a:tc hMerge="1">
                  <a:txBody>
                    <a:bodyPr/>
                    <a:lstStyle/>
                    <a:p>
                      <a:pPr algn="ctr"/>
                      <a:endParaRPr lang="en-US" sz="1600" dirty="0"/>
                    </a:p>
                  </a:txBody>
                  <a:tcPr anchor="ctr"/>
                </a:tc>
                <a:tc hMerge="1">
                  <a:txBody>
                    <a:bodyPr/>
                    <a:lstStyle/>
                    <a:p>
                      <a:endParaRPr lang="en-US"/>
                    </a:p>
                  </a:txBody>
                  <a:tcPr/>
                </a:tc>
                <a:tc hMerge="1">
                  <a:txBody>
                    <a:bodyPr/>
                    <a:lstStyle/>
                    <a:p>
                      <a:pPr algn="ctr"/>
                      <a:endParaRPr lang="en-US" sz="2000" b="1" dirty="0"/>
                    </a:p>
                  </a:txBody>
                  <a:tcPr anchor="ctr"/>
                </a:tc>
                <a:tc hMerge="1">
                  <a:txBody>
                    <a:bodyPr/>
                    <a:lstStyle/>
                    <a:p>
                      <a:pPr algn="ctr"/>
                      <a:endParaRPr lang="en-US" sz="2000" b="1" dirty="0"/>
                    </a:p>
                  </a:txBody>
                  <a:tcPr anchor="ctr"/>
                </a:tc>
                <a:extLst>
                  <a:ext uri="{0D108BD9-81ED-4DB2-BD59-A6C34878D82A}">
                    <a16:rowId xmlns="" xmlns:a16="http://schemas.microsoft.com/office/drawing/2014/main" val="10002"/>
                  </a:ext>
                </a:extLst>
              </a:tr>
              <a:tr h="548925">
                <a:tc>
                  <a:txBody>
                    <a:bodyPr/>
                    <a:lstStyle/>
                    <a:p>
                      <a:pPr algn="ctr"/>
                      <a:r>
                        <a:rPr lang="en-US" sz="1600" b="1" dirty="0" smtClean="0"/>
                        <a:t>LGBT</a:t>
                      </a:r>
                    </a:p>
                    <a:p>
                      <a:pPr algn="ctr"/>
                      <a:r>
                        <a:rPr lang="en-US" sz="1400" b="1" dirty="0" smtClean="0"/>
                        <a:t>-3% Gap</a:t>
                      </a:r>
                      <a:endParaRPr lang="en-US" sz="1400" b="1" dirty="0"/>
                    </a:p>
                  </a:txBody>
                  <a:tcPr marL="91444" marR="91444" marT="45744" marB="45744" anchor="ctr"/>
                </a:tc>
                <a:tc>
                  <a:txBody>
                    <a:bodyPr/>
                    <a:lstStyle/>
                    <a:p>
                      <a:pPr algn="ctr"/>
                      <a:r>
                        <a:rPr lang="en-US" sz="1600" b="0" dirty="0" smtClean="0"/>
                        <a:t>21</a:t>
                      </a:r>
                      <a:endParaRPr lang="en-US" sz="1600" b="0" dirty="0"/>
                    </a:p>
                  </a:txBody>
                  <a:tcPr marL="91444" marR="91444" marT="45744" marB="45744" anchor="ctr"/>
                </a:tc>
                <a:tc>
                  <a:txBody>
                    <a:bodyPr/>
                    <a:lstStyle/>
                    <a:p>
                      <a:pPr algn="ctr"/>
                      <a:r>
                        <a:rPr lang="en-US" sz="2000" b="1" dirty="0" smtClean="0"/>
                        <a:t>29</a:t>
                      </a:r>
                      <a:endParaRPr lang="en-US" sz="2000" b="1" dirty="0"/>
                    </a:p>
                  </a:txBody>
                  <a:tcPr marL="91444" marR="91444" marT="45744" marB="45744" anchor="ctr"/>
                </a:tc>
                <a:tc>
                  <a:txBody>
                    <a:bodyPr/>
                    <a:lstStyle/>
                    <a:p>
                      <a:pPr algn="ctr"/>
                      <a:r>
                        <a:rPr lang="en-US" sz="1600" dirty="0" smtClean="0"/>
                        <a:t>70</a:t>
                      </a:r>
                      <a:endParaRPr lang="en-US" sz="1600" dirty="0"/>
                    </a:p>
                  </a:txBody>
                  <a:tcPr marL="91444" marR="91444" marT="45744" marB="45744" anchor="ctr"/>
                </a:tc>
                <a:tc>
                  <a:txBody>
                    <a:bodyPr/>
                    <a:lstStyle/>
                    <a:p>
                      <a:pPr algn="ctr"/>
                      <a:r>
                        <a:rPr lang="en-US" sz="1600" b="0" dirty="0" smtClean="0"/>
                        <a:t>+4%</a:t>
                      </a:r>
                      <a:endParaRPr lang="en-US" sz="1600" b="0" dirty="0"/>
                    </a:p>
                  </a:txBody>
                  <a:tcPr marL="91444" marR="91444" marT="45744" marB="45744" anchor="ctr"/>
                </a:tc>
                <a:tc>
                  <a:txBody>
                    <a:bodyPr/>
                    <a:lstStyle/>
                    <a:p>
                      <a:pPr algn="ctr"/>
                      <a:r>
                        <a:rPr lang="en-US" sz="2000" b="1" dirty="0" smtClean="0"/>
                        <a:t>51</a:t>
                      </a:r>
                      <a:endParaRPr lang="en-US" sz="2000" b="1" dirty="0"/>
                    </a:p>
                  </a:txBody>
                  <a:tcPr marL="91444" marR="91444" marT="45744" marB="45744" anchor="ct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US" sz="2000" b="1" dirty="0" smtClean="0"/>
                        <a:t>75%</a:t>
                      </a:r>
                    </a:p>
                  </a:txBody>
                  <a:tcPr marL="91444" marR="91444" marT="45744" marB="45744" anchor="ctr"/>
                </a:tc>
                <a:extLst>
                  <a:ext uri="{0D108BD9-81ED-4DB2-BD59-A6C34878D82A}">
                    <a16:rowId xmlns="" xmlns:a16="http://schemas.microsoft.com/office/drawing/2014/main" val="10003"/>
                  </a:ext>
                </a:extLst>
              </a:tr>
              <a:tr h="548925">
                <a:tc>
                  <a:txBody>
                    <a:bodyPr/>
                    <a:lstStyle/>
                    <a:p>
                      <a:pPr algn="ctr"/>
                      <a:r>
                        <a:rPr lang="en-US" sz="1600" b="1" dirty="0" smtClean="0"/>
                        <a:t>Veteran</a:t>
                      </a:r>
                    </a:p>
                    <a:p>
                      <a:pPr algn="ctr"/>
                      <a:r>
                        <a:rPr lang="en-US" sz="1400" b="1" baseline="0" dirty="0" smtClean="0"/>
                        <a:t>-2% Gap</a:t>
                      </a:r>
                      <a:endParaRPr lang="en-US" sz="1400" b="1" dirty="0"/>
                    </a:p>
                  </a:txBody>
                  <a:tcPr marL="91444" marR="91444" marT="45744" marB="45744" anchor="ctr"/>
                </a:tc>
                <a:tc>
                  <a:txBody>
                    <a:bodyPr/>
                    <a:lstStyle/>
                    <a:p>
                      <a:pPr algn="ctr"/>
                      <a:r>
                        <a:rPr lang="en-US" sz="1600" b="0" dirty="0" smtClean="0"/>
                        <a:t>19</a:t>
                      </a:r>
                      <a:endParaRPr lang="en-US" sz="1600" b="0" dirty="0"/>
                    </a:p>
                  </a:txBody>
                  <a:tcPr marL="91444" marR="91444" marT="45744" marB="45744" anchor="ctr"/>
                </a:tc>
                <a:tc>
                  <a:txBody>
                    <a:bodyPr/>
                    <a:lstStyle/>
                    <a:p>
                      <a:pPr algn="ctr"/>
                      <a:r>
                        <a:rPr lang="en-US" sz="2000" b="1" dirty="0" smtClean="0"/>
                        <a:t>22</a:t>
                      </a:r>
                      <a:endParaRPr lang="en-US" sz="2000" b="1" dirty="0"/>
                    </a:p>
                  </a:txBody>
                  <a:tcPr marL="91444" marR="91444" marT="45744" marB="45744" anchor="ctr"/>
                </a:tc>
                <a:tc>
                  <a:txBody>
                    <a:bodyPr/>
                    <a:lstStyle/>
                    <a:p>
                      <a:pPr algn="ctr"/>
                      <a:r>
                        <a:rPr lang="en-US" sz="1600" dirty="0" smtClean="0"/>
                        <a:t>36</a:t>
                      </a:r>
                      <a:endParaRPr lang="en-US" sz="1600" dirty="0"/>
                    </a:p>
                  </a:txBody>
                  <a:tcPr marL="91444" marR="91444" marT="45744" marB="45744" anchor="ctr"/>
                </a:tc>
                <a:tc>
                  <a:txBody>
                    <a:bodyPr/>
                    <a:lstStyle/>
                    <a:p>
                      <a:pPr algn="ctr"/>
                      <a:r>
                        <a:rPr lang="en-US" sz="1600" b="0" dirty="0" smtClean="0"/>
                        <a:t>+3%</a:t>
                      </a:r>
                    </a:p>
                  </a:txBody>
                  <a:tcPr marL="91444" marR="91444" marT="45744" marB="45744" anchor="ctr"/>
                </a:tc>
                <a:tc>
                  <a:txBody>
                    <a:bodyPr/>
                    <a:lstStyle/>
                    <a:p>
                      <a:pPr algn="ctr"/>
                      <a:r>
                        <a:rPr lang="en-US" sz="2000" b="1" dirty="0" smtClean="0"/>
                        <a:t>39</a:t>
                      </a:r>
                    </a:p>
                  </a:txBody>
                  <a:tcPr marL="91444" marR="91444" marT="45744" marB="45744" anchor="ct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US" sz="2000" b="1" dirty="0" smtClean="0"/>
                        <a:t>75%</a:t>
                      </a:r>
                    </a:p>
                  </a:txBody>
                  <a:tcPr marL="91444" marR="91444" marT="45744" marB="45744" anchor="ctr"/>
                </a:tc>
                <a:extLst>
                  <a:ext uri="{0D108BD9-81ED-4DB2-BD59-A6C34878D82A}">
                    <a16:rowId xmlns="" xmlns:a16="http://schemas.microsoft.com/office/drawing/2014/main" val="10004"/>
                  </a:ext>
                </a:extLst>
              </a:tr>
            </a:tbl>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Title 1"/>
          <p:cNvSpPr>
            <a:spLocks noGrp="1"/>
          </p:cNvSpPr>
          <p:nvPr>
            <p:ph type="title"/>
          </p:nvPr>
        </p:nvSpPr>
        <p:spPr bwMode="auto">
          <a:xfrm>
            <a:off x="457200" y="447675"/>
            <a:ext cx="7929563" cy="9699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pPr eaLnBrk="1" hangingPunct="1"/>
            <a:r>
              <a:rPr lang="en-US" altLang="en-US" smtClean="0">
                <a:ea typeface="MS PGothic" panose="020B0600070205080204" pitchFamily="34" charset="-128"/>
              </a:rPr>
              <a:t>Goal 4B: Living Wage </a:t>
            </a:r>
          </a:p>
        </p:txBody>
      </p:sp>
      <p:graphicFrame>
        <p:nvGraphicFramePr>
          <p:cNvPr id="4" name="Table 3"/>
          <p:cNvGraphicFramePr>
            <a:graphicFrameLocks noGrp="1"/>
          </p:cNvGraphicFramePr>
          <p:nvPr/>
        </p:nvGraphicFramePr>
        <p:xfrm>
          <a:off x="168275" y="2403475"/>
          <a:ext cx="8720138" cy="2352675"/>
        </p:xfrm>
        <a:graphic>
          <a:graphicData uri="http://schemas.openxmlformats.org/drawingml/2006/table">
            <a:tbl>
              <a:tblPr firstRow="1" bandRow="1">
                <a:tableStyleId>{5C22544A-7EE6-4342-B048-85BDC9FD1C3A}</a:tableStyleId>
              </a:tblPr>
              <a:tblGrid>
                <a:gridCol w="1245734">
                  <a:extLst>
                    <a:ext uri="{9D8B030D-6E8A-4147-A177-3AD203B41FA5}">
                      <a16:colId xmlns="" xmlns:a16="http://schemas.microsoft.com/office/drawing/2014/main" val="20000"/>
                    </a:ext>
                  </a:extLst>
                </a:gridCol>
                <a:gridCol w="1245734">
                  <a:extLst>
                    <a:ext uri="{9D8B030D-6E8A-4147-A177-3AD203B41FA5}">
                      <a16:colId xmlns="" xmlns:a16="http://schemas.microsoft.com/office/drawing/2014/main" val="20001"/>
                    </a:ext>
                  </a:extLst>
                </a:gridCol>
                <a:gridCol w="1245734">
                  <a:extLst>
                    <a:ext uri="{9D8B030D-6E8A-4147-A177-3AD203B41FA5}">
                      <a16:colId xmlns="" xmlns:a16="http://schemas.microsoft.com/office/drawing/2014/main" val="20002"/>
                    </a:ext>
                  </a:extLst>
                </a:gridCol>
                <a:gridCol w="1245734">
                  <a:extLst>
                    <a:ext uri="{9D8B030D-6E8A-4147-A177-3AD203B41FA5}">
                      <a16:colId xmlns="" xmlns:a16="http://schemas.microsoft.com/office/drawing/2014/main" val="20003"/>
                    </a:ext>
                  </a:extLst>
                </a:gridCol>
                <a:gridCol w="1245734">
                  <a:extLst>
                    <a:ext uri="{9D8B030D-6E8A-4147-A177-3AD203B41FA5}">
                      <a16:colId xmlns="" xmlns:a16="http://schemas.microsoft.com/office/drawing/2014/main" val="20004"/>
                    </a:ext>
                  </a:extLst>
                </a:gridCol>
                <a:gridCol w="1245734">
                  <a:extLst>
                    <a:ext uri="{9D8B030D-6E8A-4147-A177-3AD203B41FA5}">
                      <a16:colId xmlns="" xmlns:a16="http://schemas.microsoft.com/office/drawing/2014/main" val="20005"/>
                    </a:ext>
                  </a:extLst>
                </a:gridCol>
                <a:gridCol w="1245734">
                  <a:extLst>
                    <a:ext uri="{9D8B030D-6E8A-4147-A177-3AD203B41FA5}">
                      <a16:colId xmlns="" xmlns:a16="http://schemas.microsoft.com/office/drawing/2014/main" val="20006"/>
                    </a:ext>
                  </a:extLst>
                </a:gridCol>
              </a:tblGrid>
              <a:tr h="579276">
                <a:tc>
                  <a:txBody>
                    <a:bodyPr/>
                    <a:lstStyle/>
                    <a:p>
                      <a:pPr algn="ctr"/>
                      <a:r>
                        <a:rPr lang="en-US" sz="1600" dirty="0" smtClean="0"/>
                        <a:t>Students</a:t>
                      </a:r>
                      <a:endParaRPr lang="en-US" sz="1600" dirty="0"/>
                    </a:p>
                  </a:txBody>
                  <a:tcPr marL="91438" marR="91438" marT="45732" marB="45732" anchor="ctr"/>
                </a:tc>
                <a:tc>
                  <a:txBody>
                    <a:bodyPr/>
                    <a:lstStyle/>
                    <a:p>
                      <a:pPr algn="ctr"/>
                      <a:r>
                        <a:rPr lang="en-US" sz="1600" dirty="0" smtClean="0"/>
                        <a:t>2014-15</a:t>
                      </a:r>
                      <a:endParaRPr lang="en-US" sz="1600" dirty="0"/>
                    </a:p>
                  </a:txBody>
                  <a:tcPr marL="91438" marR="91438" marT="45732" marB="45732" anchor="ctr"/>
                </a:tc>
                <a:tc>
                  <a:txBody>
                    <a:bodyPr/>
                    <a:lstStyle/>
                    <a:p>
                      <a:pPr algn="ctr"/>
                      <a:r>
                        <a:rPr lang="en-US" sz="1600" dirty="0" smtClean="0"/>
                        <a:t>2016-17</a:t>
                      </a:r>
                      <a:br>
                        <a:rPr lang="en-US" sz="1600" dirty="0" smtClean="0"/>
                      </a:br>
                      <a:r>
                        <a:rPr lang="en-US" sz="1600" dirty="0" smtClean="0"/>
                        <a:t>Baseline</a:t>
                      </a:r>
                      <a:endParaRPr lang="en-US" sz="1600" dirty="0"/>
                    </a:p>
                  </a:txBody>
                  <a:tcPr marL="91438" marR="91438" marT="45732" marB="45732" anchor="ctr"/>
                </a:tc>
                <a:tc>
                  <a:txBody>
                    <a:bodyPr/>
                    <a:lstStyle/>
                    <a:p>
                      <a:pPr algn="ctr"/>
                      <a:r>
                        <a:rPr lang="en-US" sz="1600" dirty="0" smtClean="0"/>
                        <a:t>2017-18</a:t>
                      </a:r>
                      <a:endParaRPr lang="en-US" sz="1600" dirty="0"/>
                    </a:p>
                  </a:txBody>
                  <a:tcPr marL="91438" marR="91438" marT="45732" marB="45732" anchor="ct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US" sz="1600" dirty="0" smtClean="0"/>
                        <a:t>3-YR</a:t>
                      </a:r>
                      <a:r>
                        <a:rPr lang="en-US" sz="1600" baseline="0" dirty="0" smtClean="0"/>
                        <a:t> % Rate</a:t>
                      </a:r>
                      <a:endParaRPr lang="en-US" sz="1600" dirty="0" smtClean="0"/>
                    </a:p>
                  </a:txBody>
                  <a:tcPr marL="91438" marR="91438" marT="45732" marB="45732" anchor="ctr"/>
                </a:tc>
                <a:tc>
                  <a:txBody>
                    <a:bodyPr/>
                    <a:lstStyle/>
                    <a:p>
                      <a:pPr algn="ctr"/>
                      <a:r>
                        <a:rPr lang="en-US" sz="1600" dirty="0" smtClean="0"/>
                        <a:t>2021-22</a:t>
                      </a:r>
                      <a:br>
                        <a:rPr lang="en-US" sz="1600" dirty="0" smtClean="0"/>
                      </a:br>
                      <a:r>
                        <a:rPr lang="en-US" sz="1600" dirty="0" smtClean="0"/>
                        <a:t>Goal</a:t>
                      </a:r>
                      <a:endParaRPr lang="en-US" sz="1600" dirty="0"/>
                    </a:p>
                  </a:txBody>
                  <a:tcPr marL="91438" marR="91438" marT="45732" marB="45732" anchor="ctr"/>
                </a:tc>
                <a:tc>
                  <a:txBody>
                    <a:bodyPr/>
                    <a:lstStyle/>
                    <a:p>
                      <a:pPr algn="ctr"/>
                      <a:r>
                        <a:rPr lang="en-US" sz="1400" dirty="0" smtClean="0"/>
                        <a:t>% Increase</a:t>
                      </a:r>
                      <a:br>
                        <a:rPr lang="en-US" sz="1400" dirty="0" smtClean="0"/>
                      </a:br>
                      <a:r>
                        <a:rPr lang="en-US" sz="1400" dirty="0" smtClean="0"/>
                        <a:t>Proposed</a:t>
                      </a:r>
                      <a:endParaRPr lang="en-US" sz="1400" dirty="0"/>
                    </a:p>
                  </a:txBody>
                  <a:tcPr marL="91438" marR="91438" marT="45732" marB="45732" anchor="ctr"/>
                </a:tc>
                <a:extLst>
                  <a:ext uri="{0D108BD9-81ED-4DB2-BD59-A6C34878D82A}">
                    <a16:rowId xmlns="" xmlns:a16="http://schemas.microsoft.com/office/drawing/2014/main" val="10000"/>
                  </a:ext>
                </a:extLst>
              </a:tr>
              <a:tr h="396347">
                <a:tc>
                  <a:txBody>
                    <a:bodyPr/>
                    <a:lstStyle/>
                    <a:p>
                      <a:pPr algn="ctr"/>
                      <a:r>
                        <a:rPr lang="en-US" sz="1600" b="1" dirty="0" smtClean="0"/>
                        <a:t>ALL</a:t>
                      </a:r>
                      <a:endParaRPr lang="en-US" sz="1600" b="1" dirty="0"/>
                    </a:p>
                  </a:txBody>
                  <a:tcPr marL="91438" marR="91438" marT="45732" marB="45732" anchor="ctr"/>
                </a:tc>
                <a:tc>
                  <a:txBody>
                    <a:bodyPr/>
                    <a:lstStyle/>
                    <a:p>
                      <a:pPr algn="ctr"/>
                      <a:r>
                        <a:rPr lang="en-US" sz="1600" b="0" dirty="0" smtClean="0"/>
                        <a:t>55%</a:t>
                      </a:r>
                      <a:endParaRPr lang="en-US" sz="1600" b="0" dirty="0"/>
                    </a:p>
                  </a:txBody>
                  <a:tcPr marL="91438" marR="91438" marT="45732" marB="45732" anchor="ctr"/>
                </a:tc>
                <a:tc>
                  <a:txBody>
                    <a:bodyPr/>
                    <a:lstStyle/>
                    <a:p>
                      <a:pPr algn="ctr"/>
                      <a:r>
                        <a:rPr lang="en-US" sz="2000" b="1" dirty="0" smtClean="0"/>
                        <a:t>57%</a:t>
                      </a:r>
                      <a:endParaRPr lang="en-US" sz="2000" b="1" dirty="0"/>
                    </a:p>
                  </a:txBody>
                  <a:tcPr marL="91438" marR="91438" marT="45732" marB="45732" anchor="ctr"/>
                </a:tc>
                <a:tc>
                  <a:txBody>
                    <a:bodyPr/>
                    <a:lstStyle/>
                    <a:p>
                      <a:pPr algn="ctr"/>
                      <a:r>
                        <a:rPr lang="en-US" sz="1600" dirty="0" smtClean="0"/>
                        <a:t>60%</a:t>
                      </a:r>
                      <a:endParaRPr lang="en-US" sz="1600" dirty="0"/>
                    </a:p>
                  </a:txBody>
                  <a:tcPr marL="91438" marR="91438" marT="45732" marB="45732" anchor="ctr"/>
                </a:tc>
                <a:tc>
                  <a:txBody>
                    <a:bodyPr/>
                    <a:lstStyle/>
                    <a:p>
                      <a:pPr algn="ctr"/>
                      <a:r>
                        <a:rPr lang="en-US" sz="1600" b="0" dirty="0" smtClean="0"/>
                        <a:t>+5%</a:t>
                      </a:r>
                      <a:endParaRPr lang="en-US" sz="1600" b="0" dirty="0"/>
                    </a:p>
                  </a:txBody>
                  <a:tcPr marL="91438" marR="91438" marT="45732" marB="45732" anchor="ctr"/>
                </a:tc>
                <a:tc>
                  <a:txBody>
                    <a:bodyPr/>
                    <a:lstStyle/>
                    <a:p>
                      <a:pPr algn="ctr"/>
                      <a:r>
                        <a:rPr lang="en-US" sz="2000" b="1" dirty="0" smtClean="0"/>
                        <a:t>62%</a:t>
                      </a:r>
                      <a:endParaRPr lang="en-US" sz="2000" b="1" dirty="0"/>
                    </a:p>
                  </a:txBody>
                  <a:tcPr marL="91438" marR="91438" marT="45732" marB="45732" anchor="ctr"/>
                </a:tc>
                <a:tc>
                  <a:txBody>
                    <a:bodyPr/>
                    <a:lstStyle/>
                    <a:p>
                      <a:pPr algn="ctr"/>
                      <a:r>
                        <a:rPr lang="en-US" sz="2000" b="1" dirty="0" smtClean="0"/>
                        <a:t>5%</a:t>
                      </a:r>
                      <a:endParaRPr lang="en-US" sz="2000" b="1" dirty="0"/>
                    </a:p>
                  </a:txBody>
                  <a:tcPr marL="91438" marR="91438" marT="45732" marB="45732" anchor="ctr"/>
                </a:tc>
                <a:extLst>
                  <a:ext uri="{0D108BD9-81ED-4DB2-BD59-A6C34878D82A}">
                    <a16:rowId xmlns="" xmlns:a16="http://schemas.microsoft.com/office/drawing/2014/main" val="10001"/>
                  </a:ext>
                </a:extLst>
              </a:tr>
              <a:tr h="370940">
                <a:tc gridSpan="7">
                  <a:txBody>
                    <a:bodyPr/>
                    <a:lstStyle/>
                    <a:p>
                      <a:pPr algn="l"/>
                      <a:r>
                        <a:rPr lang="en-US" sz="1600" b="0" dirty="0" smtClean="0">
                          <a:solidFill>
                            <a:schemeClr val="tx1"/>
                          </a:solidFill>
                        </a:rPr>
                        <a:t>Gender</a:t>
                      </a:r>
                      <a:endParaRPr lang="en-US" sz="1600" b="0" dirty="0">
                        <a:solidFill>
                          <a:schemeClr val="tx1"/>
                        </a:solidFill>
                      </a:endParaRPr>
                    </a:p>
                  </a:txBody>
                  <a:tcPr marL="91438" marR="91438" marT="45732" marB="45732" anchor="ctr">
                    <a:solidFill>
                      <a:srgbClr val="A61E2F"/>
                    </a:solidFill>
                  </a:tcPr>
                </a:tc>
                <a:tc hMerge="1">
                  <a:txBody>
                    <a:bodyPr/>
                    <a:lstStyle/>
                    <a:p>
                      <a:endParaRPr lang="en-US"/>
                    </a:p>
                  </a:txBody>
                  <a:tcPr/>
                </a:tc>
                <a:tc hMerge="1">
                  <a:txBody>
                    <a:bodyPr/>
                    <a:lstStyle/>
                    <a:p>
                      <a:pPr algn="ctr"/>
                      <a:endParaRPr lang="en-US" sz="2000" b="1" dirty="0"/>
                    </a:p>
                  </a:txBody>
                  <a:tcPr anchor="ctr"/>
                </a:tc>
                <a:tc hMerge="1">
                  <a:txBody>
                    <a:bodyPr/>
                    <a:lstStyle/>
                    <a:p>
                      <a:pPr algn="ctr"/>
                      <a:endParaRPr lang="en-US" sz="1600" dirty="0"/>
                    </a:p>
                  </a:txBody>
                  <a:tcPr anchor="ctr"/>
                </a:tc>
                <a:tc hMerge="1">
                  <a:txBody>
                    <a:bodyPr/>
                    <a:lstStyle/>
                    <a:p>
                      <a:endParaRPr lang="en-US"/>
                    </a:p>
                  </a:txBody>
                  <a:tcPr/>
                </a:tc>
                <a:tc hMerge="1">
                  <a:txBody>
                    <a:bodyPr/>
                    <a:lstStyle/>
                    <a:p>
                      <a:pPr algn="ctr"/>
                      <a:endParaRPr lang="en-US" sz="2000" b="1" dirty="0"/>
                    </a:p>
                  </a:txBody>
                  <a:tcPr anchor="ctr"/>
                </a:tc>
                <a:tc hMerge="1">
                  <a:txBody>
                    <a:bodyPr/>
                    <a:lstStyle/>
                    <a:p>
                      <a:pPr algn="ctr"/>
                      <a:endParaRPr lang="en-US" sz="2000" b="1" dirty="0"/>
                    </a:p>
                  </a:txBody>
                  <a:tcPr anchor="ctr"/>
                </a:tc>
                <a:extLst>
                  <a:ext uri="{0D108BD9-81ED-4DB2-BD59-A6C34878D82A}">
                    <a16:rowId xmlns="" xmlns:a16="http://schemas.microsoft.com/office/drawing/2014/main" val="10002"/>
                  </a:ext>
                </a:extLst>
              </a:tr>
              <a:tr h="1006112">
                <a:tc>
                  <a:txBody>
                    <a:bodyPr/>
                    <a:lstStyle/>
                    <a:p>
                      <a:pPr algn="ctr"/>
                      <a:r>
                        <a:rPr lang="en-US" sz="1600" b="1" dirty="0" smtClean="0"/>
                        <a:t>Female</a:t>
                      </a:r>
                    </a:p>
                    <a:p>
                      <a:pPr algn="ctr"/>
                      <a:r>
                        <a:rPr lang="en-US" sz="1400" b="1" dirty="0" smtClean="0"/>
                        <a:t>-5% Gap</a:t>
                      </a:r>
                      <a:endParaRPr lang="en-US" sz="1400" b="1" dirty="0"/>
                    </a:p>
                  </a:txBody>
                  <a:tcPr marL="91438" marR="91438" marT="45732" marB="45732" anchor="ctr"/>
                </a:tc>
                <a:tc>
                  <a:txBody>
                    <a:bodyPr/>
                    <a:lstStyle/>
                    <a:p>
                      <a:pPr algn="ctr"/>
                      <a:r>
                        <a:rPr lang="en-US" sz="1600" b="0" dirty="0" smtClean="0"/>
                        <a:t>51%</a:t>
                      </a:r>
                      <a:endParaRPr lang="en-US" sz="1600" b="0" dirty="0"/>
                    </a:p>
                  </a:txBody>
                  <a:tcPr marL="91438" marR="91438" marT="45732" marB="45732" anchor="ctr"/>
                </a:tc>
                <a:tc>
                  <a:txBody>
                    <a:bodyPr/>
                    <a:lstStyle/>
                    <a:p>
                      <a:pPr algn="ctr"/>
                      <a:r>
                        <a:rPr lang="en-US" sz="2000" b="1" dirty="0" smtClean="0"/>
                        <a:t>52%</a:t>
                      </a:r>
                      <a:endParaRPr lang="en-US" sz="2000" b="1" dirty="0"/>
                    </a:p>
                  </a:txBody>
                  <a:tcPr marL="91438" marR="91438" marT="45732" marB="45732" anchor="ctr"/>
                </a:tc>
                <a:tc>
                  <a:txBody>
                    <a:bodyPr/>
                    <a:lstStyle/>
                    <a:p>
                      <a:pPr algn="ctr"/>
                      <a:r>
                        <a:rPr lang="en-US" sz="1600" dirty="0" smtClean="0"/>
                        <a:t>54%</a:t>
                      </a:r>
                      <a:endParaRPr lang="en-US" sz="1600" dirty="0"/>
                    </a:p>
                  </a:txBody>
                  <a:tcPr marL="91438" marR="91438" marT="45732" marB="45732" anchor="ctr"/>
                </a:tc>
                <a:tc>
                  <a:txBody>
                    <a:bodyPr/>
                    <a:lstStyle/>
                    <a:p>
                      <a:pPr algn="ctr"/>
                      <a:r>
                        <a:rPr lang="en-US" sz="1600" b="0" dirty="0" smtClean="0"/>
                        <a:t>+5%</a:t>
                      </a:r>
                      <a:endParaRPr lang="en-US" sz="1600" b="0" dirty="0"/>
                    </a:p>
                  </a:txBody>
                  <a:tcPr marL="91438" marR="91438" marT="45732" marB="45732" anchor="ctr"/>
                </a:tc>
                <a:tc>
                  <a:txBody>
                    <a:bodyPr/>
                    <a:lstStyle/>
                    <a:p>
                      <a:pPr algn="ctr"/>
                      <a:r>
                        <a:rPr lang="en-US" sz="2000" b="1" dirty="0" smtClean="0"/>
                        <a:t>59%</a:t>
                      </a:r>
                      <a:endParaRPr lang="en-US" sz="2000" b="1" dirty="0"/>
                    </a:p>
                  </a:txBody>
                  <a:tcPr marL="91438" marR="91438" marT="45732" marB="45732" anchor="ct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lang="en-US" sz="2000" b="1" dirty="0" smtClean="0"/>
                    </a:p>
                    <a:p>
                      <a:pPr marL="0" marR="0" lvl="0" indent="0" algn="ctr" defTabSz="342900" rtl="0" eaLnBrk="1" fontAlgn="auto" latinLnBrk="0" hangingPunct="1">
                        <a:lnSpc>
                          <a:spcPct val="100000"/>
                        </a:lnSpc>
                        <a:spcBef>
                          <a:spcPts val="0"/>
                        </a:spcBef>
                        <a:spcAft>
                          <a:spcPts val="0"/>
                        </a:spcAft>
                        <a:buClrTx/>
                        <a:buSzTx/>
                        <a:buFontTx/>
                        <a:buNone/>
                        <a:tabLst/>
                        <a:defRPr/>
                      </a:pPr>
                      <a:r>
                        <a:rPr lang="en-US" sz="2000" b="1" dirty="0" smtClean="0"/>
                        <a:t>8%</a:t>
                      </a:r>
                    </a:p>
                    <a:p>
                      <a:pPr algn="ctr"/>
                      <a:endParaRPr lang="en-US" sz="2000" b="1" dirty="0"/>
                    </a:p>
                  </a:txBody>
                  <a:tcPr marL="91438" marR="91438" marT="45732" marB="45732" anchor="ctr"/>
                </a:tc>
                <a:extLst>
                  <a:ext uri="{0D108BD9-81ED-4DB2-BD59-A6C34878D82A}">
                    <a16:rowId xmlns="" xmlns:a16="http://schemas.microsoft.com/office/drawing/2014/main" val="10003"/>
                  </a:ext>
                </a:extLst>
              </a:tr>
            </a:tbl>
          </a:graphicData>
        </a:graphic>
      </p:graphicFrame>
      <p:sp>
        <p:nvSpPr>
          <p:cNvPr id="5" name="Content Placeholder 4"/>
          <p:cNvSpPr>
            <a:spLocks noGrp="1"/>
          </p:cNvSpPr>
          <p:nvPr>
            <p:ph idx="1"/>
          </p:nvPr>
        </p:nvSpPr>
        <p:spPr>
          <a:xfrm>
            <a:off x="457200" y="4976813"/>
            <a:ext cx="8245475" cy="1636712"/>
          </a:xfrm>
        </p:spPr>
        <p:txBody>
          <a:bodyPr>
            <a:normAutofit fontScale="77500" lnSpcReduction="20000"/>
          </a:bodyPr>
          <a:lstStyle/>
          <a:p>
            <a:pPr eaLnBrk="1" fontAlgn="auto" hangingPunct="1">
              <a:defRPr/>
            </a:pPr>
            <a:r>
              <a:rPr lang="en-US" dirty="0" smtClean="0"/>
              <a:t>Goal to decrease the female living wage gap from -5% to -3%</a:t>
            </a:r>
          </a:p>
          <a:p>
            <a:pPr eaLnBrk="1" fontAlgn="auto" hangingPunct="1">
              <a:defRPr/>
            </a:pPr>
            <a:r>
              <a:rPr lang="en-US" dirty="0" smtClean="0"/>
              <a:t>3-yr % rate indicates increases in earning a living wage </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Title 1"/>
          <p:cNvSpPr>
            <a:spLocks noGrp="1"/>
          </p:cNvSpPr>
          <p:nvPr>
            <p:ph type="title"/>
          </p:nvPr>
        </p:nvSpPr>
        <p:spPr bwMode="auto">
          <a:xfrm>
            <a:off x="457200" y="447675"/>
            <a:ext cx="7929563" cy="9699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pPr eaLnBrk="1" hangingPunct="1"/>
            <a:r>
              <a:rPr lang="en-US" altLang="en-US" smtClean="0">
                <a:ea typeface="MS PGothic" panose="020B0600070205080204" pitchFamily="34" charset="-128"/>
              </a:rPr>
              <a:t>Goal 4B: Living Wage </a:t>
            </a:r>
          </a:p>
        </p:txBody>
      </p:sp>
      <p:sp>
        <p:nvSpPr>
          <p:cNvPr id="81923" name="Content Placeholder 5"/>
          <p:cNvSpPr>
            <a:spLocks noGrp="1"/>
          </p:cNvSpPr>
          <p:nvPr>
            <p:ph idx="1"/>
          </p:nvPr>
        </p:nvSpPr>
        <p:spPr bwMode="auto">
          <a:xfrm>
            <a:off x="457200" y="2633663"/>
            <a:ext cx="8245475" cy="3705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pPr eaLnBrk="1" hangingPunct="1">
              <a:buSzTx/>
              <a:buFont typeface="Arial" panose="020B0604020202020204" pitchFamily="34" charset="0"/>
              <a:buChar char="•"/>
            </a:pPr>
            <a:endParaRPr lang="en-US" altLang="en-US" smtClean="0">
              <a:ea typeface="MS PGothic" panose="020B0600070205080204" pitchFamily="34" charset="-128"/>
            </a:endParaRPr>
          </a:p>
        </p:txBody>
      </p:sp>
      <p:graphicFrame>
        <p:nvGraphicFramePr>
          <p:cNvPr id="4" name="Table 3"/>
          <p:cNvGraphicFramePr>
            <a:graphicFrameLocks noGrp="1"/>
          </p:cNvGraphicFramePr>
          <p:nvPr/>
        </p:nvGraphicFramePr>
        <p:xfrm>
          <a:off x="168275" y="2297113"/>
          <a:ext cx="8742363" cy="3236911"/>
        </p:xfrm>
        <a:graphic>
          <a:graphicData uri="http://schemas.openxmlformats.org/drawingml/2006/table">
            <a:tbl>
              <a:tblPr firstRow="1" bandRow="1">
                <a:tableStyleId>{5C22544A-7EE6-4342-B048-85BDC9FD1C3A}</a:tableStyleId>
              </a:tblPr>
              <a:tblGrid>
                <a:gridCol w="1248909">
                  <a:extLst>
                    <a:ext uri="{9D8B030D-6E8A-4147-A177-3AD203B41FA5}">
                      <a16:colId xmlns="" xmlns:a16="http://schemas.microsoft.com/office/drawing/2014/main" val="20000"/>
                    </a:ext>
                  </a:extLst>
                </a:gridCol>
                <a:gridCol w="1248909">
                  <a:extLst>
                    <a:ext uri="{9D8B030D-6E8A-4147-A177-3AD203B41FA5}">
                      <a16:colId xmlns="" xmlns:a16="http://schemas.microsoft.com/office/drawing/2014/main" val="20001"/>
                    </a:ext>
                  </a:extLst>
                </a:gridCol>
                <a:gridCol w="1248909">
                  <a:extLst>
                    <a:ext uri="{9D8B030D-6E8A-4147-A177-3AD203B41FA5}">
                      <a16:colId xmlns="" xmlns:a16="http://schemas.microsoft.com/office/drawing/2014/main" val="20002"/>
                    </a:ext>
                  </a:extLst>
                </a:gridCol>
                <a:gridCol w="1248909">
                  <a:extLst>
                    <a:ext uri="{9D8B030D-6E8A-4147-A177-3AD203B41FA5}">
                      <a16:colId xmlns="" xmlns:a16="http://schemas.microsoft.com/office/drawing/2014/main" val="20003"/>
                    </a:ext>
                  </a:extLst>
                </a:gridCol>
                <a:gridCol w="1248909">
                  <a:extLst>
                    <a:ext uri="{9D8B030D-6E8A-4147-A177-3AD203B41FA5}">
                      <a16:colId xmlns="" xmlns:a16="http://schemas.microsoft.com/office/drawing/2014/main" val="20004"/>
                    </a:ext>
                  </a:extLst>
                </a:gridCol>
                <a:gridCol w="1248909">
                  <a:extLst>
                    <a:ext uri="{9D8B030D-6E8A-4147-A177-3AD203B41FA5}">
                      <a16:colId xmlns="" xmlns:a16="http://schemas.microsoft.com/office/drawing/2014/main" val="20005"/>
                    </a:ext>
                  </a:extLst>
                </a:gridCol>
                <a:gridCol w="1248909">
                  <a:extLst>
                    <a:ext uri="{9D8B030D-6E8A-4147-A177-3AD203B41FA5}">
                      <a16:colId xmlns="" xmlns:a16="http://schemas.microsoft.com/office/drawing/2014/main" val="20006"/>
                    </a:ext>
                  </a:extLst>
                </a:gridCol>
              </a:tblGrid>
              <a:tr h="579290">
                <a:tc>
                  <a:txBody>
                    <a:bodyPr/>
                    <a:lstStyle/>
                    <a:p>
                      <a:pPr algn="ctr"/>
                      <a:r>
                        <a:rPr lang="en-US" sz="1600" dirty="0" smtClean="0"/>
                        <a:t>Students</a:t>
                      </a:r>
                      <a:endParaRPr lang="en-US" sz="1600" dirty="0"/>
                    </a:p>
                  </a:txBody>
                  <a:tcPr marL="91448" marR="91448" marT="45733" marB="45733" anchor="ctr"/>
                </a:tc>
                <a:tc>
                  <a:txBody>
                    <a:bodyPr/>
                    <a:lstStyle/>
                    <a:p>
                      <a:pPr algn="ctr"/>
                      <a:r>
                        <a:rPr lang="en-US" sz="1600" dirty="0" smtClean="0"/>
                        <a:t>2014-15</a:t>
                      </a:r>
                      <a:endParaRPr lang="en-US" sz="1600" dirty="0"/>
                    </a:p>
                  </a:txBody>
                  <a:tcPr marL="91448" marR="91448" marT="45733" marB="45733" anchor="ctr"/>
                </a:tc>
                <a:tc>
                  <a:txBody>
                    <a:bodyPr/>
                    <a:lstStyle/>
                    <a:p>
                      <a:pPr algn="ctr"/>
                      <a:r>
                        <a:rPr lang="en-US" sz="1600" dirty="0" smtClean="0"/>
                        <a:t>2015-16</a:t>
                      </a:r>
                      <a:br>
                        <a:rPr lang="en-US" sz="1600" dirty="0" smtClean="0"/>
                      </a:br>
                      <a:r>
                        <a:rPr lang="en-US" sz="1600" dirty="0" smtClean="0"/>
                        <a:t>Baseline</a:t>
                      </a:r>
                      <a:endParaRPr lang="en-US" sz="1600" dirty="0"/>
                    </a:p>
                  </a:txBody>
                  <a:tcPr marL="91448" marR="91448" marT="45733" marB="45733" anchor="ctr"/>
                </a:tc>
                <a:tc>
                  <a:txBody>
                    <a:bodyPr/>
                    <a:lstStyle/>
                    <a:p>
                      <a:pPr algn="ctr"/>
                      <a:r>
                        <a:rPr lang="en-US" sz="1600" dirty="0" smtClean="0"/>
                        <a:t>2016-17</a:t>
                      </a:r>
                      <a:endParaRPr lang="en-US" sz="1600" dirty="0"/>
                    </a:p>
                  </a:txBody>
                  <a:tcPr marL="91448" marR="91448" marT="45733" marB="45733" anchor="ct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US" sz="1600" dirty="0" smtClean="0"/>
                        <a:t>3-YR</a:t>
                      </a:r>
                      <a:r>
                        <a:rPr lang="en-US" sz="1600" baseline="0" dirty="0" smtClean="0"/>
                        <a:t> % Rate</a:t>
                      </a:r>
                      <a:endParaRPr lang="en-US" sz="1600" dirty="0" smtClean="0"/>
                    </a:p>
                  </a:txBody>
                  <a:tcPr marL="91448" marR="91448" marT="45733" marB="45733" anchor="ctr"/>
                </a:tc>
                <a:tc>
                  <a:txBody>
                    <a:bodyPr/>
                    <a:lstStyle/>
                    <a:p>
                      <a:pPr algn="ctr"/>
                      <a:r>
                        <a:rPr lang="en-US" sz="1600" dirty="0" smtClean="0"/>
                        <a:t>2021-22</a:t>
                      </a:r>
                      <a:br>
                        <a:rPr lang="en-US" sz="1600" dirty="0" smtClean="0"/>
                      </a:br>
                      <a:r>
                        <a:rPr lang="en-US" sz="1600" dirty="0" smtClean="0"/>
                        <a:t>Goal</a:t>
                      </a:r>
                      <a:endParaRPr lang="en-US" sz="1600" dirty="0"/>
                    </a:p>
                  </a:txBody>
                  <a:tcPr marL="91448" marR="91448" marT="45733" marB="45733" anchor="ctr"/>
                </a:tc>
                <a:tc>
                  <a:txBody>
                    <a:bodyPr/>
                    <a:lstStyle/>
                    <a:p>
                      <a:pPr algn="ctr"/>
                      <a:r>
                        <a:rPr lang="en-US" sz="1400" dirty="0" smtClean="0"/>
                        <a:t>% Increase</a:t>
                      </a:r>
                      <a:br>
                        <a:rPr lang="en-US" sz="1400" dirty="0" smtClean="0"/>
                      </a:br>
                      <a:r>
                        <a:rPr lang="en-US" sz="1400" dirty="0" smtClean="0"/>
                        <a:t>Proposed</a:t>
                      </a:r>
                      <a:endParaRPr lang="en-US" sz="1400" dirty="0"/>
                    </a:p>
                  </a:txBody>
                  <a:tcPr marL="91448" marR="91448" marT="45733" marB="45733" anchor="ctr"/>
                </a:tc>
                <a:extLst>
                  <a:ext uri="{0D108BD9-81ED-4DB2-BD59-A6C34878D82A}">
                    <a16:rowId xmlns="" xmlns:a16="http://schemas.microsoft.com/office/drawing/2014/main" val="10000"/>
                  </a:ext>
                </a:extLst>
              </a:tr>
              <a:tr h="396357">
                <a:tc>
                  <a:txBody>
                    <a:bodyPr/>
                    <a:lstStyle/>
                    <a:p>
                      <a:pPr algn="ctr"/>
                      <a:r>
                        <a:rPr lang="en-US" sz="1600" b="1" dirty="0" smtClean="0"/>
                        <a:t>ALL</a:t>
                      </a:r>
                      <a:endParaRPr lang="en-US" sz="1600" b="1" dirty="0"/>
                    </a:p>
                  </a:txBody>
                  <a:tcPr marL="91448" marR="91448" marT="45733" marB="45733" anchor="ct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US" sz="1600" b="0" dirty="0" smtClean="0"/>
                        <a:t>55%</a:t>
                      </a:r>
                    </a:p>
                  </a:txBody>
                  <a:tcPr marL="91448" marR="91448" marT="45733" marB="45733" anchor="ctr"/>
                </a:tc>
                <a:tc>
                  <a:txBody>
                    <a:bodyPr/>
                    <a:lstStyle/>
                    <a:p>
                      <a:pPr algn="ctr"/>
                      <a:r>
                        <a:rPr lang="en-US" sz="2000" b="1" dirty="0" smtClean="0"/>
                        <a:t>57%</a:t>
                      </a:r>
                      <a:endParaRPr lang="en-US" sz="2000" b="1" dirty="0"/>
                    </a:p>
                  </a:txBody>
                  <a:tcPr marL="91448" marR="91448" marT="45733" marB="45733" anchor="ctr"/>
                </a:tc>
                <a:tc>
                  <a:txBody>
                    <a:bodyPr/>
                    <a:lstStyle/>
                    <a:p>
                      <a:pPr algn="ctr"/>
                      <a:r>
                        <a:rPr lang="en-US" sz="1600" dirty="0" smtClean="0"/>
                        <a:t>60%</a:t>
                      </a:r>
                      <a:endParaRPr lang="en-US" sz="1600" dirty="0"/>
                    </a:p>
                  </a:txBody>
                  <a:tcPr marL="91448" marR="91448" marT="45733" marB="45733" anchor="ctr"/>
                </a:tc>
                <a:tc>
                  <a:txBody>
                    <a:bodyPr/>
                    <a:lstStyle/>
                    <a:p>
                      <a:pPr algn="ctr"/>
                      <a:r>
                        <a:rPr lang="en-US" sz="1600" b="0" dirty="0" smtClean="0"/>
                        <a:t>+5%</a:t>
                      </a:r>
                      <a:endParaRPr lang="en-US" sz="1600" b="0" dirty="0"/>
                    </a:p>
                  </a:txBody>
                  <a:tcPr marL="91448" marR="91448" marT="45733" marB="45733" anchor="ctr"/>
                </a:tc>
                <a:tc>
                  <a:txBody>
                    <a:bodyPr/>
                    <a:lstStyle/>
                    <a:p>
                      <a:pPr algn="ctr"/>
                      <a:r>
                        <a:rPr lang="en-US" sz="2000" b="1" dirty="0" smtClean="0"/>
                        <a:t>62%</a:t>
                      </a:r>
                      <a:endParaRPr lang="en-US" sz="2000" b="1" dirty="0"/>
                    </a:p>
                  </a:txBody>
                  <a:tcPr marL="91448" marR="91448" marT="45733" marB="45733" anchor="ctr"/>
                </a:tc>
                <a:tc>
                  <a:txBody>
                    <a:bodyPr/>
                    <a:lstStyle/>
                    <a:p>
                      <a:pPr algn="ctr"/>
                      <a:r>
                        <a:rPr lang="en-US" sz="2000" b="1" dirty="0" smtClean="0"/>
                        <a:t>5%</a:t>
                      </a:r>
                      <a:endParaRPr lang="en-US" sz="2000" b="1" dirty="0"/>
                    </a:p>
                  </a:txBody>
                  <a:tcPr marL="91448" marR="91448" marT="45733" marB="45733" anchor="ctr"/>
                </a:tc>
                <a:extLst>
                  <a:ext uri="{0D108BD9-81ED-4DB2-BD59-A6C34878D82A}">
                    <a16:rowId xmlns="" xmlns:a16="http://schemas.microsoft.com/office/drawing/2014/main" val="10001"/>
                  </a:ext>
                </a:extLst>
              </a:tr>
              <a:tr h="370949">
                <a:tc gridSpan="7">
                  <a:txBody>
                    <a:bodyPr/>
                    <a:lstStyle/>
                    <a:p>
                      <a:pPr algn="l"/>
                      <a:r>
                        <a:rPr lang="en-US" sz="1600" b="1" dirty="0" smtClean="0">
                          <a:solidFill>
                            <a:schemeClr val="tx1"/>
                          </a:solidFill>
                        </a:rPr>
                        <a:t>Ethnicity</a:t>
                      </a:r>
                      <a:endParaRPr lang="en-US" sz="1600" b="1" dirty="0">
                        <a:solidFill>
                          <a:schemeClr val="tx1"/>
                        </a:solidFill>
                      </a:endParaRPr>
                    </a:p>
                  </a:txBody>
                  <a:tcPr marL="91448" marR="91448" marT="45733" marB="45733" anchor="ctr">
                    <a:solidFill>
                      <a:srgbClr val="A61E2F"/>
                    </a:solidFill>
                  </a:tcPr>
                </a:tc>
                <a:tc hMerge="1">
                  <a:txBody>
                    <a:bodyPr/>
                    <a:lstStyle/>
                    <a:p>
                      <a:endParaRPr lang="en-US"/>
                    </a:p>
                  </a:txBody>
                  <a:tcPr/>
                </a:tc>
                <a:tc hMerge="1">
                  <a:txBody>
                    <a:bodyPr/>
                    <a:lstStyle/>
                    <a:p>
                      <a:pPr algn="ctr"/>
                      <a:endParaRPr lang="en-US" sz="2000" b="1" dirty="0"/>
                    </a:p>
                  </a:txBody>
                  <a:tcPr anchor="ctr"/>
                </a:tc>
                <a:tc hMerge="1">
                  <a:txBody>
                    <a:bodyPr/>
                    <a:lstStyle/>
                    <a:p>
                      <a:pPr algn="ctr"/>
                      <a:endParaRPr lang="en-US" sz="1600" dirty="0"/>
                    </a:p>
                  </a:txBody>
                  <a:tcPr anchor="ctr"/>
                </a:tc>
                <a:tc hMerge="1">
                  <a:txBody>
                    <a:bodyPr/>
                    <a:lstStyle/>
                    <a:p>
                      <a:endParaRPr lang="en-US"/>
                    </a:p>
                  </a:txBody>
                  <a:tcPr/>
                </a:tc>
                <a:tc hMerge="1">
                  <a:txBody>
                    <a:bodyPr/>
                    <a:lstStyle/>
                    <a:p>
                      <a:pPr algn="ctr"/>
                      <a:endParaRPr lang="en-US" sz="2000" b="1" dirty="0"/>
                    </a:p>
                  </a:txBody>
                  <a:tcPr anchor="ctr"/>
                </a:tc>
                <a:tc hMerge="1">
                  <a:txBody>
                    <a:bodyPr/>
                    <a:lstStyle/>
                    <a:p>
                      <a:pPr algn="ctr"/>
                      <a:endParaRPr lang="en-US" sz="2000" b="1" dirty="0"/>
                    </a:p>
                  </a:txBody>
                  <a:tcPr anchor="ctr"/>
                </a:tc>
                <a:extLst>
                  <a:ext uri="{0D108BD9-81ED-4DB2-BD59-A6C34878D82A}">
                    <a16:rowId xmlns="" xmlns:a16="http://schemas.microsoft.com/office/drawing/2014/main" val="10002"/>
                  </a:ext>
                </a:extLst>
              </a:tr>
              <a:tr h="548801">
                <a:tc>
                  <a:txBody>
                    <a:bodyPr/>
                    <a:lstStyle/>
                    <a:p>
                      <a:pPr algn="ctr"/>
                      <a:r>
                        <a:rPr lang="en-US" sz="1600" b="1" dirty="0" smtClean="0"/>
                        <a:t>Black</a:t>
                      </a:r>
                    </a:p>
                    <a:p>
                      <a:pPr algn="ctr"/>
                      <a:r>
                        <a:rPr lang="en-US" sz="1400" b="1" dirty="0" smtClean="0"/>
                        <a:t>-20% Gap</a:t>
                      </a:r>
                      <a:endParaRPr lang="en-US" sz="1400" b="1" dirty="0"/>
                    </a:p>
                  </a:txBody>
                  <a:tcPr marL="91448" marR="91448" marT="45733" marB="45733" anchor="ctr"/>
                </a:tc>
                <a:tc>
                  <a:txBody>
                    <a:bodyPr/>
                    <a:lstStyle/>
                    <a:p>
                      <a:pPr algn="ctr"/>
                      <a:r>
                        <a:rPr lang="en-US" sz="1600" b="0" dirty="0" smtClean="0"/>
                        <a:t>36%</a:t>
                      </a:r>
                      <a:endParaRPr lang="en-US" sz="1600" b="0" dirty="0"/>
                    </a:p>
                  </a:txBody>
                  <a:tcPr marL="91448" marR="91448" marT="45733" marB="45733" anchor="ctr"/>
                </a:tc>
                <a:tc>
                  <a:txBody>
                    <a:bodyPr/>
                    <a:lstStyle/>
                    <a:p>
                      <a:pPr algn="ctr"/>
                      <a:r>
                        <a:rPr lang="en-US" sz="2000" b="1" dirty="0" smtClean="0"/>
                        <a:t>37%</a:t>
                      </a:r>
                      <a:endParaRPr lang="en-US" sz="2000" b="1" dirty="0"/>
                    </a:p>
                  </a:txBody>
                  <a:tcPr marL="91448" marR="91448" marT="45733" marB="45733" anchor="ctr"/>
                </a:tc>
                <a:tc>
                  <a:txBody>
                    <a:bodyPr/>
                    <a:lstStyle/>
                    <a:p>
                      <a:pPr algn="ctr"/>
                      <a:r>
                        <a:rPr lang="en-US" sz="1600" dirty="0" smtClean="0"/>
                        <a:t>44%</a:t>
                      </a:r>
                      <a:endParaRPr lang="en-US" sz="1600" dirty="0"/>
                    </a:p>
                  </a:txBody>
                  <a:tcPr marL="91448" marR="91448" marT="45733" marB="45733" anchor="ctr"/>
                </a:tc>
                <a:tc>
                  <a:txBody>
                    <a:bodyPr/>
                    <a:lstStyle/>
                    <a:p>
                      <a:pPr algn="ctr"/>
                      <a:r>
                        <a:rPr lang="en-US" sz="1600" b="1" dirty="0" smtClean="0"/>
                        <a:t>+8%</a:t>
                      </a:r>
                      <a:endParaRPr lang="en-US" sz="1600" b="1" dirty="0"/>
                    </a:p>
                  </a:txBody>
                  <a:tcPr marL="91448" marR="91448" marT="45733" marB="45733" anchor="ctr"/>
                </a:tc>
                <a:tc>
                  <a:txBody>
                    <a:bodyPr/>
                    <a:lstStyle/>
                    <a:p>
                      <a:pPr algn="ctr"/>
                      <a:r>
                        <a:rPr lang="en-US" sz="2000" b="1" dirty="0" smtClean="0"/>
                        <a:t>47%</a:t>
                      </a:r>
                      <a:endParaRPr lang="en-US" sz="2000" b="1" dirty="0"/>
                    </a:p>
                  </a:txBody>
                  <a:tcPr marL="91448" marR="91448" marT="45733" marB="45733" anchor="ct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smtClean="0">
                          <a:ln>
                            <a:noFill/>
                          </a:ln>
                          <a:solidFill>
                            <a:srgbClr val="000000"/>
                          </a:solidFill>
                          <a:effectLst/>
                          <a:uLnTx/>
                          <a:uFillTx/>
                          <a:latin typeface="Century Gothic" panose="020B0502020202020204"/>
                          <a:ea typeface="+mn-ea"/>
                          <a:cs typeface="+mn-cs"/>
                        </a:rPr>
                        <a:t>10%</a:t>
                      </a:r>
                      <a:endParaRPr kumimoji="0" lang="en-US" sz="2000" b="1" i="0" u="none" strike="noStrike" kern="1200" cap="none" spc="0" normalizeH="0" baseline="0" noProof="0" dirty="0">
                        <a:ln>
                          <a:noFill/>
                        </a:ln>
                        <a:solidFill>
                          <a:srgbClr val="000000"/>
                        </a:solidFill>
                        <a:effectLst/>
                        <a:uLnTx/>
                        <a:uFillTx/>
                        <a:latin typeface="Century Gothic" panose="020B0502020202020204"/>
                        <a:ea typeface="+mn-ea"/>
                        <a:cs typeface="+mn-cs"/>
                      </a:endParaRPr>
                    </a:p>
                  </a:txBody>
                  <a:tcPr marL="91448" marR="91448" marT="45733" marB="45733" anchor="ctr"/>
                </a:tc>
                <a:extLst>
                  <a:ext uri="{0D108BD9-81ED-4DB2-BD59-A6C34878D82A}">
                    <a16:rowId xmlns="" xmlns:a16="http://schemas.microsoft.com/office/drawing/2014/main" val="10003"/>
                  </a:ext>
                </a:extLst>
              </a:tr>
              <a:tr h="548801">
                <a:tc>
                  <a:txBody>
                    <a:bodyPr/>
                    <a:lstStyle/>
                    <a:p>
                      <a:pPr algn="ctr"/>
                      <a:r>
                        <a:rPr lang="en-US" sz="1600" b="1" dirty="0" smtClean="0"/>
                        <a:t>Latinx</a:t>
                      </a:r>
                    </a:p>
                    <a:p>
                      <a:pPr algn="ctr"/>
                      <a:r>
                        <a:rPr lang="en-US" sz="1400" b="1" dirty="0" smtClean="0"/>
                        <a:t>-13% Gap</a:t>
                      </a:r>
                      <a:endParaRPr lang="en-US" sz="1400" b="1" dirty="0"/>
                    </a:p>
                  </a:txBody>
                  <a:tcPr marL="91448" marR="91448" marT="45733" marB="45733" anchor="ctr"/>
                </a:tc>
                <a:tc>
                  <a:txBody>
                    <a:bodyPr/>
                    <a:lstStyle/>
                    <a:p>
                      <a:pPr algn="ctr"/>
                      <a:r>
                        <a:rPr lang="en-US" sz="1600" b="0" dirty="0" smtClean="0"/>
                        <a:t>44%</a:t>
                      </a:r>
                      <a:endParaRPr lang="en-US" sz="1600" b="0" dirty="0"/>
                    </a:p>
                  </a:txBody>
                  <a:tcPr marL="91448" marR="91448" marT="45733" marB="45733" anchor="ctr"/>
                </a:tc>
                <a:tc>
                  <a:txBody>
                    <a:bodyPr/>
                    <a:lstStyle/>
                    <a:p>
                      <a:pPr algn="ctr"/>
                      <a:r>
                        <a:rPr lang="en-US" sz="2000" b="1" dirty="0" smtClean="0"/>
                        <a:t>44%</a:t>
                      </a:r>
                      <a:endParaRPr lang="en-US" sz="2000" b="1" dirty="0"/>
                    </a:p>
                  </a:txBody>
                  <a:tcPr marL="91448" marR="91448" marT="45733" marB="45733" anchor="ctr"/>
                </a:tc>
                <a:tc>
                  <a:txBody>
                    <a:bodyPr/>
                    <a:lstStyle/>
                    <a:p>
                      <a:pPr algn="ctr"/>
                      <a:r>
                        <a:rPr lang="en-US" sz="1600" dirty="0" smtClean="0"/>
                        <a:t>50%</a:t>
                      </a:r>
                      <a:endParaRPr lang="en-US" sz="1600" dirty="0"/>
                    </a:p>
                  </a:txBody>
                  <a:tcPr marL="91448" marR="91448" marT="45733" marB="45733" anchor="ctr"/>
                </a:tc>
                <a:tc>
                  <a:txBody>
                    <a:bodyPr/>
                    <a:lstStyle/>
                    <a:p>
                      <a:pPr algn="ctr"/>
                      <a:r>
                        <a:rPr lang="en-US" sz="1600" b="1" dirty="0" smtClean="0"/>
                        <a:t>+6%</a:t>
                      </a:r>
                      <a:endParaRPr lang="en-US" sz="1600" b="1" dirty="0"/>
                    </a:p>
                  </a:txBody>
                  <a:tcPr marL="91448" marR="91448" marT="45733" marB="45733" anchor="ctr"/>
                </a:tc>
                <a:tc>
                  <a:txBody>
                    <a:bodyPr/>
                    <a:lstStyle/>
                    <a:p>
                      <a:pPr algn="ctr"/>
                      <a:r>
                        <a:rPr lang="en-US" sz="2000" b="1" dirty="0" smtClean="0"/>
                        <a:t>54%</a:t>
                      </a:r>
                      <a:endParaRPr lang="en-US" sz="2000" b="1" dirty="0"/>
                    </a:p>
                  </a:txBody>
                  <a:tcPr marL="91448" marR="91448" marT="45733" marB="45733" anchor="ct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smtClean="0">
                          <a:ln>
                            <a:noFill/>
                          </a:ln>
                          <a:solidFill>
                            <a:srgbClr val="000000"/>
                          </a:solidFill>
                          <a:effectLst/>
                          <a:uLnTx/>
                          <a:uFillTx/>
                          <a:latin typeface="Century Gothic" panose="020B0502020202020204"/>
                          <a:ea typeface="+mn-ea"/>
                          <a:cs typeface="+mn-cs"/>
                        </a:rPr>
                        <a:t>10%</a:t>
                      </a:r>
                      <a:endParaRPr kumimoji="0" lang="en-US" sz="2000" b="1" i="0" u="none" strike="noStrike" kern="1200" cap="none" spc="0" normalizeH="0" baseline="0" noProof="0" dirty="0">
                        <a:ln>
                          <a:noFill/>
                        </a:ln>
                        <a:solidFill>
                          <a:srgbClr val="000000"/>
                        </a:solidFill>
                        <a:effectLst/>
                        <a:uLnTx/>
                        <a:uFillTx/>
                        <a:latin typeface="Century Gothic" panose="020B0502020202020204"/>
                        <a:ea typeface="+mn-ea"/>
                        <a:cs typeface="+mn-cs"/>
                      </a:endParaRPr>
                    </a:p>
                  </a:txBody>
                  <a:tcPr marL="91448" marR="91448" marT="45733" marB="45733" anchor="ctr"/>
                </a:tc>
                <a:extLst>
                  <a:ext uri="{0D108BD9-81ED-4DB2-BD59-A6C34878D82A}">
                    <a16:rowId xmlns="" xmlns:a16="http://schemas.microsoft.com/office/drawing/2014/main" val="10004"/>
                  </a:ext>
                </a:extLst>
              </a:tr>
              <a:tr h="792713">
                <a:tc>
                  <a:txBody>
                    <a:bodyPr/>
                    <a:lstStyle/>
                    <a:p>
                      <a:pPr algn="ctr"/>
                      <a:r>
                        <a:rPr lang="en-US" sz="1600" b="1" dirty="0" smtClean="0"/>
                        <a:t>Pac</a:t>
                      </a:r>
                      <a:r>
                        <a:rPr lang="en-US" sz="1600" b="1" baseline="0" dirty="0" smtClean="0"/>
                        <a:t> Islander</a:t>
                      </a:r>
                    </a:p>
                    <a:p>
                      <a:pPr algn="ctr"/>
                      <a:r>
                        <a:rPr lang="en-US" sz="1400" b="1" baseline="0" dirty="0" smtClean="0"/>
                        <a:t>-31% Gap</a:t>
                      </a:r>
                      <a:endParaRPr lang="en-US" sz="1400" b="1" dirty="0"/>
                    </a:p>
                  </a:txBody>
                  <a:tcPr marL="91448" marR="91448" marT="45733" marB="45733" anchor="ctr"/>
                </a:tc>
                <a:tc>
                  <a:txBody>
                    <a:bodyPr/>
                    <a:lstStyle/>
                    <a:p>
                      <a:pPr algn="ctr"/>
                      <a:r>
                        <a:rPr lang="en-US" sz="1600" b="0" dirty="0" smtClean="0"/>
                        <a:t>32%</a:t>
                      </a:r>
                      <a:endParaRPr lang="en-US" sz="1600" b="0" dirty="0"/>
                    </a:p>
                  </a:txBody>
                  <a:tcPr marL="91448" marR="91448" marT="45733" marB="45733" anchor="ctr"/>
                </a:tc>
                <a:tc>
                  <a:txBody>
                    <a:bodyPr/>
                    <a:lstStyle/>
                    <a:p>
                      <a:pPr algn="ctr"/>
                      <a:r>
                        <a:rPr lang="en-US" sz="2000" b="1" dirty="0" smtClean="0"/>
                        <a:t>26%</a:t>
                      </a:r>
                      <a:endParaRPr lang="en-US" sz="2000" b="1" dirty="0"/>
                    </a:p>
                  </a:txBody>
                  <a:tcPr marL="91448" marR="91448" marT="45733" marB="45733" anchor="ctr"/>
                </a:tc>
                <a:tc>
                  <a:txBody>
                    <a:bodyPr/>
                    <a:lstStyle/>
                    <a:p>
                      <a:pPr algn="ctr"/>
                      <a:r>
                        <a:rPr lang="en-US" sz="1600" dirty="0" smtClean="0"/>
                        <a:t>29%</a:t>
                      </a:r>
                      <a:endParaRPr lang="en-US" sz="1600" dirty="0"/>
                    </a:p>
                  </a:txBody>
                  <a:tcPr marL="91448" marR="91448" marT="45733" marB="45733" anchor="ctr"/>
                </a:tc>
                <a:tc>
                  <a:txBody>
                    <a:bodyPr/>
                    <a:lstStyle/>
                    <a:p>
                      <a:pPr algn="ctr"/>
                      <a:r>
                        <a:rPr lang="en-US" sz="1600" b="1" dirty="0" smtClean="0"/>
                        <a:t>-3%</a:t>
                      </a:r>
                      <a:endParaRPr lang="en-US" sz="1600" b="1" dirty="0"/>
                    </a:p>
                  </a:txBody>
                  <a:tcPr marL="91448" marR="91448" marT="45733" marB="45733" anchor="ctr"/>
                </a:tc>
                <a:tc>
                  <a:txBody>
                    <a:bodyPr/>
                    <a:lstStyle/>
                    <a:p>
                      <a:pPr algn="ctr"/>
                      <a:r>
                        <a:rPr lang="en-US" sz="2000" b="1" dirty="0" smtClean="0"/>
                        <a:t>36%</a:t>
                      </a:r>
                      <a:endParaRPr lang="en-US" sz="2000" b="1" dirty="0"/>
                    </a:p>
                  </a:txBody>
                  <a:tcPr marL="91448" marR="91448" marT="45733" marB="45733" anchor="ct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smtClean="0">
                          <a:ln>
                            <a:noFill/>
                          </a:ln>
                          <a:solidFill>
                            <a:srgbClr val="000000"/>
                          </a:solidFill>
                          <a:effectLst/>
                          <a:uLnTx/>
                          <a:uFillTx/>
                          <a:latin typeface="Century Gothic" panose="020B0502020202020204"/>
                          <a:ea typeface="+mn-ea"/>
                          <a:cs typeface="+mn-cs"/>
                        </a:rPr>
                        <a:t>10%</a:t>
                      </a:r>
                      <a:endParaRPr kumimoji="0" lang="en-US" sz="2000" b="1" i="0" u="none" strike="noStrike" kern="1200" cap="none" spc="0" normalizeH="0" baseline="0" noProof="0" dirty="0">
                        <a:ln>
                          <a:noFill/>
                        </a:ln>
                        <a:solidFill>
                          <a:srgbClr val="000000"/>
                        </a:solidFill>
                        <a:effectLst/>
                        <a:uLnTx/>
                        <a:uFillTx/>
                        <a:latin typeface="Century Gothic" panose="020B0502020202020204"/>
                        <a:ea typeface="+mn-ea"/>
                        <a:cs typeface="+mn-cs"/>
                      </a:endParaRPr>
                    </a:p>
                  </a:txBody>
                  <a:tcPr marL="91448" marR="91448" marT="45733" marB="45733" anchor="ctr"/>
                </a:tc>
                <a:extLst>
                  <a:ext uri="{0D108BD9-81ED-4DB2-BD59-A6C34878D82A}">
                    <a16:rowId xmlns="" xmlns:a16="http://schemas.microsoft.com/office/drawing/2014/main" val="10005"/>
                  </a:ext>
                </a:extLst>
              </a:tr>
            </a:tbl>
          </a:graphicData>
        </a:graphic>
      </p:graphicFrame>
      <p:sp>
        <p:nvSpPr>
          <p:cNvPr id="81982" name="Content Placeholder 3"/>
          <p:cNvSpPr txBox="1">
            <a:spLocks/>
          </p:cNvSpPr>
          <p:nvPr/>
        </p:nvSpPr>
        <p:spPr bwMode="auto">
          <a:xfrm>
            <a:off x="233363" y="5741988"/>
            <a:ext cx="8261350" cy="804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257175" indent="-257175" defTabSz="342900">
              <a:defRPr>
                <a:solidFill>
                  <a:schemeClr val="tx1"/>
                </a:solidFill>
                <a:latin typeface="Century Gothic" panose="020B0502020202020204" pitchFamily="34" charset="0"/>
                <a:ea typeface="MS PGothic" panose="020B0600070205080204" pitchFamily="34" charset="-128"/>
              </a:defRPr>
            </a:lvl1pPr>
            <a:lvl2pPr marL="742950" indent="-285750" defTabSz="342900">
              <a:defRPr>
                <a:solidFill>
                  <a:schemeClr val="tx1"/>
                </a:solidFill>
                <a:latin typeface="Century Gothic" panose="020B0502020202020204" pitchFamily="34" charset="0"/>
                <a:ea typeface="MS PGothic" panose="020B0600070205080204" pitchFamily="34" charset="-128"/>
              </a:defRPr>
            </a:lvl2pPr>
            <a:lvl3pPr marL="1143000" indent="-228600" defTabSz="342900">
              <a:defRPr>
                <a:solidFill>
                  <a:schemeClr val="tx1"/>
                </a:solidFill>
                <a:latin typeface="Century Gothic" panose="020B0502020202020204" pitchFamily="34" charset="0"/>
                <a:ea typeface="MS PGothic" panose="020B0600070205080204" pitchFamily="34" charset="-128"/>
              </a:defRPr>
            </a:lvl3pPr>
            <a:lvl4pPr marL="1600200" indent="-228600" defTabSz="342900">
              <a:defRPr>
                <a:solidFill>
                  <a:schemeClr val="tx1"/>
                </a:solidFill>
                <a:latin typeface="Century Gothic" panose="020B0502020202020204" pitchFamily="34" charset="0"/>
                <a:ea typeface="MS PGothic" panose="020B0600070205080204" pitchFamily="34" charset="-128"/>
              </a:defRPr>
            </a:lvl4pPr>
            <a:lvl5pPr marL="2057400" indent="-228600" defTabSz="342900">
              <a:defRPr>
                <a:solidFill>
                  <a:schemeClr val="tx1"/>
                </a:solidFill>
                <a:latin typeface="Century Gothic" panose="020B0502020202020204" pitchFamily="34" charset="0"/>
                <a:ea typeface="MS PGothic" panose="020B0600070205080204" pitchFamily="34" charset="-128"/>
              </a:defRPr>
            </a:lvl5pPr>
            <a:lvl6pPr marL="2514600" indent="-228600" defTabSz="3429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6pPr>
            <a:lvl7pPr marL="2971800" indent="-228600" defTabSz="3429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7pPr>
            <a:lvl8pPr marL="3429000" indent="-228600" defTabSz="3429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8pPr>
            <a:lvl9pPr marL="3886200" indent="-228600" defTabSz="3429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9pPr>
          </a:lstStyle>
          <a:p>
            <a:pPr eaLnBrk="1" hangingPunct="1">
              <a:spcBef>
                <a:spcPct val="20000"/>
              </a:spcBef>
              <a:spcAft>
                <a:spcPts val="450"/>
              </a:spcAft>
              <a:buClr>
                <a:schemeClr val="accent2"/>
              </a:buClr>
              <a:buSzPct val="100000"/>
              <a:buFont typeface="Arial" panose="020B0604020202020204" pitchFamily="34" charset="0"/>
              <a:buChar char="•"/>
            </a:pPr>
            <a:r>
              <a:rPr lang="en-US" altLang="en-US" sz="2800"/>
              <a:t>3-yr % rate indicates increase or decrease in earning a living wage</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Title 1"/>
          <p:cNvSpPr>
            <a:spLocks noGrp="1"/>
          </p:cNvSpPr>
          <p:nvPr>
            <p:ph type="title"/>
          </p:nvPr>
        </p:nvSpPr>
        <p:spPr bwMode="auto">
          <a:xfrm>
            <a:off x="457200" y="447675"/>
            <a:ext cx="7929563" cy="9699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pPr eaLnBrk="1" hangingPunct="1"/>
            <a:r>
              <a:rPr lang="en-US" altLang="en-US" smtClean="0">
                <a:ea typeface="MS PGothic" panose="020B0600070205080204" pitchFamily="34" charset="-128"/>
              </a:rPr>
              <a:t>Goal 4B: Living Wage </a:t>
            </a:r>
          </a:p>
        </p:txBody>
      </p:sp>
      <p:sp>
        <p:nvSpPr>
          <p:cNvPr id="83971" name="Content Placeholder 5"/>
          <p:cNvSpPr>
            <a:spLocks noGrp="1"/>
          </p:cNvSpPr>
          <p:nvPr>
            <p:ph idx="1"/>
          </p:nvPr>
        </p:nvSpPr>
        <p:spPr bwMode="auto">
          <a:xfrm>
            <a:off x="457200" y="2633663"/>
            <a:ext cx="8245475" cy="3705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pPr eaLnBrk="1" hangingPunct="1">
              <a:buSzTx/>
              <a:buFont typeface="Arial" panose="020B0604020202020204" pitchFamily="34" charset="0"/>
              <a:buChar char="•"/>
            </a:pPr>
            <a:endParaRPr lang="en-US" altLang="en-US" smtClean="0">
              <a:ea typeface="MS PGothic" panose="020B0600070205080204" pitchFamily="34" charset="-128"/>
            </a:endParaRPr>
          </a:p>
        </p:txBody>
      </p:sp>
      <p:graphicFrame>
        <p:nvGraphicFramePr>
          <p:cNvPr id="4" name="Table 3"/>
          <p:cNvGraphicFramePr>
            <a:graphicFrameLocks noGrp="1"/>
          </p:cNvGraphicFramePr>
          <p:nvPr/>
        </p:nvGraphicFramePr>
        <p:xfrm>
          <a:off x="168275" y="2297113"/>
          <a:ext cx="8742363" cy="3236911"/>
        </p:xfrm>
        <a:graphic>
          <a:graphicData uri="http://schemas.openxmlformats.org/drawingml/2006/table">
            <a:tbl>
              <a:tblPr firstRow="1" bandRow="1">
                <a:tableStyleId>{5C22544A-7EE6-4342-B048-85BDC9FD1C3A}</a:tableStyleId>
              </a:tblPr>
              <a:tblGrid>
                <a:gridCol w="1248909">
                  <a:extLst>
                    <a:ext uri="{9D8B030D-6E8A-4147-A177-3AD203B41FA5}">
                      <a16:colId xmlns="" xmlns:a16="http://schemas.microsoft.com/office/drawing/2014/main" val="20000"/>
                    </a:ext>
                  </a:extLst>
                </a:gridCol>
                <a:gridCol w="1248909">
                  <a:extLst>
                    <a:ext uri="{9D8B030D-6E8A-4147-A177-3AD203B41FA5}">
                      <a16:colId xmlns="" xmlns:a16="http://schemas.microsoft.com/office/drawing/2014/main" val="20001"/>
                    </a:ext>
                  </a:extLst>
                </a:gridCol>
                <a:gridCol w="1248909">
                  <a:extLst>
                    <a:ext uri="{9D8B030D-6E8A-4147-A177-3AD203B41FA5}">
                      <a16:colId xmlns="" xmlns:a16="http://schemas.microsoft.com/office/drawing/2014/main" val="20002"/>
                    </a:ext>
                  </a:extLst>
                </a:gridCol>
                <a:gridCol w="1248909">
                  <a:extLst>
                    <a:ext uri="{9D8B030D-6E8A-4147-A177-3AD203B41FA5}">
                      <a16:colId xmlns="" xmlns:a16="http://schemas.microsoft.com/office/drawing/2014/main" val="20003"/>
                    </a:ext>
                  </a:extLst>
                </a:gridCol>
                <a:gridCol w="1248909">
                  <a:extLst>
                    <a:ext uri="{9D8B030D-6E8A-4147-A177-3AD203B41FA5}">
                      <a16:colId xmlns="" xmlns:a16="http://schemas.microsoft.com/office/drawing/2014/main" val="20004"/>
                    </a:ext>
                  </a:extLst>
                </a:gridCol>
                <a:gridCol w="1248909">
                  <a:extLst>
                    <a:ext uri="{9D8B030D-6E8A-4147-A177-3AD203B41FA5}">
                      <a16:colId xmlns="" xmlns:a16="http://schemas.microsoft.com/office/drawing/2014/main" val="20005"/>
                    </a:ext>
                  </a:extLst>
                </a:gridCol>
                <a:gridCol w="1248909">
                  <a:extLst>
                    <a:ext uri="{9D8B030D-6E8A-4147-A177-3AD203B41FA5}">
                      <a16:colId xmlns="" xmlns:a16="http://schemas.microsoft.com/office/drawing/2014/main" val="20006"/>
                    </a:ext>
                  </a:extLst>
                </a:gridCol>
              </a:tblGrid>
              <a:tr h="579290">
                <a:tc>
                  <a:txBody>
                    <a:bodyPr/>
                    <a:lstStyle/>
                    <a:p>
                      <a:pPr algn="ctr"/>
                      <a:r>
                        <a:rPr lang="en-US" sz="1600" dirty="0" smtClean="0"/>
                        <a:t>Students</a:t>
                      </a:r>
                      <a:endParaRPr lang="en-US" sz="1600" dirty="0"/>
                    </a:p>
                  </a:txBody>
                  <a:tcPr marL="91448" marR="91448" marT="45733" marB="45733" anchor="ctr"/>
                </a:tc>
                <a:tc>
                  <a:txBody>
                    <a:bodyPr/>
                    <a:lstStyle/>
                    <a:p>
                      <a:pPr algn="ctr"/>
                      <a:r>
                        <a:rPr lang="en-US" sz="1600" dirty="0" smtClean="0"/>
                        <a:t>2014-15</a:t>
                      </a:r>
                      <a:endParaRPr lang="en-US" sz="1600" dirty="0"/>
                    </a:p>
                  </a:txBody>
                  <a:tcPr marL="91448" marR="91448" marT="45733" marB="45733" anchor="ctr"/>
                </a:tc>
                <a:tc>
                  <a:txBody>
                    <a:bodyPr/>
                    <a:lstStyle/>
                    <a:p>
                      <a:pPr algn="ctr"/>
                      <a:r>
                        <a:rPr lang="en-US" sz="1600" dirty="0" smtClean="0"/>
                        <a:t>2015-16</a:t>
                      </a:r>
                      <a:br>
                        <a:rPr lang="en-US" sz="1600" dirty="0" smtClean="0"/>
                      </a:br>
                      <a:r>
                        <a:rPr lang="en-US" sz="1600" dirty="0" smtClean="0"/>
                        <a:t>Baseline</a:t>
                      </a:r>
                      <a:endParaRPr lang="en-US" sz="1600" dirty="0"/>
                    </a:p>
                  </a:txBody>
                  <a:tcPr marL="91448" marR="91448" marT="45733" marB="45733" anchor="ctr"/>
                </a:tc>
                <a:tc>
                  <a:txBody>
                    <a:bodyPr/>
                    <a:lstStyle/>
                    <a:p>
                      <a:pPr algn="ctr"/>
                      <a:r>
                        <a:rPr lang="en-US" sz="1600" dirty="0" smtClean="0"/>
                        <a:t>2016-17</a:t>
                      </a:r>
                      <a:endParaRPr lang="en-US" sz="1600" dirty="0"/>
                    </a:p>
                  </a:txBody>
                  <a:tcPr marL="91448" marR="91448" marT="45733" marB="45733" anchor="ct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US" sz="1600" dirty="0" smtClean="0"/>
                        <a:t>3-YR</a:t>
                      </a:r>
                      <a:r>
                        <a:rPr lang="en-US" sz="1600" baseline="0" dirty="0" smtClean="0"/>
                        <a:t> % Rate</a:t>
                      </a:r>
                      <a:endParaRPr lang="en-US" sz="1600" dirty="0" smtClean="0"/>
                    </a:p>
                  </a:txBody>
                  <a:tcPr marL="91448" marR="91448" marT="45733" marB="45733" anchor="ctr"/>
                </a:tc>
                <a:tc>
                  <a:txBody>
                    <a:bodyPr/>
                    <a:lstStyle/>
                    <a:p>
                      <a:pPr algn="ctr"/>
                      <a:r>
                        <a:rPr lang="en-US" sz="1600" dirty="0" smtClean="0"/>
                        <a:t>2021-22</a:t>
                      </a:r>
                      <a:br>
                        <a:rPr lang="en-US" sz="1600" dirty="0" smtClean="0"/>
                      </a:br>
                      <a:r>
                        <a:rPr lang="en-US" sz="1600" dirty="0" smtClean="0"/>
                        <a:t>Goal</a:t>
                      </a:r>
                      <a:endParaRPr lang="en-US" sz="1600" dirty="0"/>
                    </a:p>
                  </a:txBody>
                  <a:tcPr marL="91448" marR="91448" marT="45733" marB="45733" anchor="ctr"/>
                </a:tc>
                <a:tc>
                  <a:txBody>
                    <a:bodyPr/>
                    <a:lstStyle/>
                    <a:p>
                      <a:pPr algn="ctr"/>
                      <a:r>
                        <a:rPr lang="en-US" sz="1400" dirty="0" smtClean="0"/>
                        <a:t>% Increase</a:t>
                      </a:r>
                      <a:br>
                        <a:rPr lang="en-US" sz="1400" dirty="0" smtClean="0"/>
                      </a:br>
                      <a:r>
                        <a:rPr lang="en-US" sz="1400" dirty="0" smtClean="0"/>
                        <a:t>Proposed</a:t>
                      </a:r>
                      <a:endParaRPr lang="en-US" sz="1400" dirty="0"/>
                    </a:p>
                  </a:txBody>
                  <a:tcPr marL="91448" marR="91448" marT="45733" marB="45733" anchor="ctr"/>
                </a:tc>
                <a:extLst>
                  <a:ext uri="{0D108BD9-81ED-4DB2-BD59-A6C34878D82A}">
                    <a16:rowId xmlns="" xmlns:a16="http://schemas.microsoft.com/office/drawing/2014/main" val="10000"/>
                  </a:ext>
                </a:extLst>
              </a:tr>
              <a:tr h="396357">
                <a:tc>
                  <a:txBody>
                    <a:bodyPr/>
                    <a:lstStyle/>
                    <a:p>
                      <a:pPr algn="ctr"/>
                      <a:r>
                        <a:rPr lang="en-US" sz="1600" b="1" dirty="0" smtClean="0"/>
                        <a:t>ALL</a:t>
                      </a:r>
                      <a:endParaRPr lang="en-US" sz="1600" b="1" dirty="0"/>
                    </a:p>
                  </a:txBody>
                  <a:tcPr marL="91448" marR="91448" marT="45733" marB="45733" anchor="ct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US" sz="1600" b="0" dirty="0" smtClean="0"/>
                        <a:t>55%</a:t>
                      </a:r>
                    </a:p>
                  </a:txBody>
                  <a:tcPr marL="91448" marR="91448" marT="45733" marB="45733" anchor="ctr"/>
                </a:tc>
                <a:tc>
                  <a:txBody>
                    <a:bodyPr/>
                    <a:lstStyle/>
                    <a:p>
                      <a:pPr algn="ctr"/>
                      <a:r>
                        <a:rPr lang="en-US" sz="2000" b="1" dirty="0" smtClean="0"/>
                        <a:t>57%</a:t>
                      </a:r>
                      <a:endParaRPr lang="en-US" sz="2000" b="1" dirty="0"/>
                    </a:p>
                  </a:txBody>
                  <a:tcPr marL="91448" marR="91448" marT="45733" marB="45733" anchor="ctr"/>
                </a:tc>
                <a:tc>
                  <a:txBody>
                    <a:bodyPr/>
                    <a:lstStyle/>
                    <a:p>
                      <a:pPr algn="ctr"/>
                      <a:r>
                        <a:rPr lang="en-US" sz="1600" dirty="0" smtClean="0"/>
                        <a:t>60%</a:t>
                      </a:r>
                      <a:endParaRPr lang="en-US" sz="1600" dirty="0"/>
                    </a:p>
                  </a:txBody>
                  <a:tcPr marL="91448" marR="91448" marT="45733" marB="45733" anchor="ctr"/>
                </a:tc>
                <a:tc>
                  <a:txBody>
                    <a:bodyPr/>
                    <a:lstStyle/>
                    <a:p>
                      <a:pPr algn="ctr"/>
                      <a:r>
                        <a:rPr lang="en-US" sz="1600" b="0" dirty="0" smtClean="0"/>
                        <a:t>+5%</a:t>
                      </a:r>
                      <a:endParaRPr lang="en-US" sz="1600" b="0" dirty="0"/>
                    </a:p>
                  </a:txBody>
                  <a:tcPr marL="91448" marR="91448" marT="45733" marB="45733" anchor="ctr"/>
                </a:tc>
                <a:tc>
                  <a:txBody>
                    <a:bodyPr/>
                    <a:lstStyle/>
                    <a:p>
                      <a:pPr algn="ctr"/>
                      <a:r>
                        <a:rPr lang="en-US" sz="2000" b="1" dirty="0" smtClean="0"/>
                        <a:t>62%</a:t>
                      </a:r>
                      <a:endParaRPr lang="en-US" sz="2000" b="1" dirty="0"/>
                    </a:p>
                  </a:txBody>
                  <a:tcPr marL="91448" marR="91448" marT="45733" marB="45733" anchor="ctr"/>
                </a:tc>
                <a:tc>
                  <a:txBody>
                    <a:bodyPr/>
                    <a:lstStyle/>
                    <a:p>
                      <a:pPr algn="ctr"/>
                      <a:r>
                        <a:rPr lang="en-US" sz="2000" b="1" dirty="0" smtClean="0"/>
                        <a:t>5%</a:t>
                      </a:r>
                      <a:endParaRPr lang="en-US" sz="2000" b="1" dirty="0"/>
                    </a:p>
                  </a:txBody>
                  <a:tcPr marL="91448" marR="91448" marT="45733" marB="45733" anchor="ctr"/>
                </a:tc>
                <a:extLst>
                  <a:ext uri="{0D108BD9-81ED-4DB2-BD59-A6C34878D82A}">
                    <a16:rowId xmlns="" xmlns:a16="http://schemas.microsoft.com/office/drawing/2014/main" val="10001"/>
                  </a:ext>
                </a:extLst>
              </a:tr>
              <a:tr h="370949">
                <a:tc gridSpan="7">
                  <a:txBody>
                    <a:bodyPr/>
                    <a:lstStyle/>
                    <a:p>
                      <a:pPr algn="l"/>
                      <a:r>
                        <a:rPr lang="en-US" sz="1600" b="1" dirty="0" smtClean="0">
                          <a:solidFill>
                            <a:schemeClr val="tx1"/>
                          </a:solidFill>
                        </a:rPr>
                        <a:t>Ethnicity</a:t>
                      </a:r>
                      <a:endParaRPr lang="en-US" sz="1600" b="1" dirty="0">
                        <a:solidFill>
                          <a:schemeClr val="tx1"/>
                        </a:solidFill>
                      </a:endParaRPr>
                    </a:p>
                  </a:txBody>
                  <a:tcPr marL="91448" marR="91448" marT="45733" marB="45733" anchor="ctr">
                    <a:solidFill>
                      <a:srgbClr val="A61E2F"/>
                    </a:solidFill>
                  </a:tcPr>
                </a:tc>
                <a:tc hMerge="1">
                  <a:txBody>
                    <a:bodyPr/>
                    <a:lstStyle/>
                    <a:p>
                      <a:endParaRPr lang="en-US"/>
                    </a:p>
                  </a:txBody>
                  <a:tcPr/>
                </a:tc>
                <a:tc hMerge="1">
                  <a:txBody>
                    <a:bodyPr/>
                    <a:lstStyle/>
                    <a:p>
                      <a:pPr algn="ctr"/>
                      <a:endParaRPr lang="en-US" sz="2000" b="1" dirty="0"/>
                    </a:p>
                  </a:txBody>
                  <a:tcPr anchor="ctr"/>
                </a:tc>
                <a:tc hMerge="1">
                  <a:txBody>
                    <a:bodyPr/>
                    <a:lstStyle/>
                    <a:p>
                      <a:pPr algn="ctr"/>
                      <a:endParaRPr lang="en-US" sz="1600" dirty="0"/>
                    </a:p>
                  </a:txBody>
                  <a:tcPr anchor="ctr"/>
                </a:tc>
                <a:tc hMerge="1">
                  <a:txBody>
                    <a:bodyPr/>
                    <a:lstStyle/>
                    <a:p>
                      <a:endParaRPr lang="en-US"/>
                    </a:p>
                  </a:txBody>
                  <a:tcPr/>
                </a:tc>
                <a:tc hMerge="1">
                  <a:txBody>
                    <a:bodyPr/>
                    <a:lstStyle/>
                    <a:p>
                      <a:pPr algn="ctr"/>
                      <a:endParaRPr lang="en-US" sz="2000" b="1" dirty="0"/>
                    </a:p>
                  </a:txBody>
                  <a:tcPr anchor="ctr"/>
                </a:tc>
                <a:tc hMerge="1">
                  <a:txBody>
                    <a:bodyPr/>
                    <a:lstStyle/>
                    <a:p>
                      <a:pPr algn="ctr"/>
                      <a:endParaRPr lang="en-US" sz="2000" b="1" dirty="0"/>
                    </a:p>
                  </a:txBody>
                  <a:tcPr anchor="ctr"/>
                </a:tc>
                <a:extLst>
                  <a:ext uri="{0D108BD9-81ED-4DB2-BD59-A6C34878D82A}">
                    <a16:rowId xmlns="" xmlns:a16="http://schemas.microsoft.com/office/drawing/2014/main" val="10002"/>
                  </a:ext>
                </a:extLst>
              </a:tr>
              <a:tr h="548801">
                <a:tc>
                  <a:txBody>
                    <a:bodyPr/>
                    <a:lstStyle/>
                    <a:p>
                      <a:pPr algn="ctr"/>
                      <a:r>
                        <a:rPr lang="en-US" sz="1600" b="1" dirty="0" smtClean="0"/>
                        <a:t>Black</a:t>
                      </a:r>
                    </a:p>
                    <a:p>
                      <a:pPr algn="ctr"/>
                      <a:r>
                        <a:rPr lang="en-US" sz="1400" b="1" dirty="0" smtClean="0"/>
                        <a:t>-20% Gap</a:t>
                      </a:r>
                      <a:endParaRPr lang="en-US" sz="1400" b="1" dirty="0"/>
                    </a:p>
                  </a:txBody>
                  <a:tcPr marL="91448" marR="91448" marT="45733" marB="45733" anchor="ctr"/>
                </a:tc>
                <a:tc>
                  <a:txBody>
                    <a:bodyPr/>
                    <a:lstStyle/>
                    <a:p>
                      <a:pPr algn="ctr"/>
                      <a:r>
                        <a:rPr lang="en-US" sz="1600" b="0" dirty="0" smtClean="0"/>
                        <a:t>36%</a:t>
                      </a:r>
                      <a:endParaRPr lang="en-US" sz="1600" b="0" dirty="0"/>
                    </a:p>
                  </a:txBody>
                  <a:tcPr marL="91448" marR="91448" marT="45733" marB="45733" anchor="ctr"/>
                </a:tc>
                <a:tc>
                  <a:txBody>
                    <a:bodyPr/>
                    <a:lstStyle/>
                    <a:p>
                      <a:pPr algn="ctr"/>
                      <a:r>
                        <a:rPr lang="en-US" sz="2000" b="1" dirty="0" smtClean="0"/>
                        <a:t>37%</a:t>
                      </a:r>
                      <a:endParaRPr lang="en-US" sz="2000" b="1" dirty="0"/>
                    </a:p>
                  </a:txBody>
                  <a:tcPr marL="91448" marR="91448" marT="45733" marB="45733" anchor="ctr"/>
                </a:tc>
                <a:tc>
                  <a:txBody>
                    <a:bodyPr/>
                    <a:lstStyle/>
                    <a:p>
                      <a:pPr algn="ctr"/>
                      <a:r>
                        <a:rPr lang="en-US" sz="1600" dirty="0" smtClean="0"/>
                        <a:t>44%</a:t>
                      </a:r>
                      <a:endParaRPr lang="en-US" sz="1600" dirty="0"/>
                    </a:p>
                  </a:txBody>
                  <a:tcPr marL="91448" marR="91448" marT="45733" marB="45733" anchor="ctr"/>
                </a:tc>
                <a:tc>
                  <a:txBody>
                    <a:bodyPr/>
                    <a:lstStyle/>
                    <a:p>
                      <a:pPr algn="ctr"/>
                      <a:r>
                        <a:rPr lang="en-US" sz="1600" b="1" dirty="0" smtClean="0"/>
                        <a:t>+8%</a:t>
                      </a:r>
                      <a:endParaRPr lang="en-US" sz="1600" b="1" dirty="0"/>
                    </a:p>
                  </a:txBody>
                  <a:tcPr marL="91448" marR="91448" marT="45733" marB="45733" anchor="ctr"/>
                </a:tc>
                <a:tc>
                  <a:txBody>
                    <a:bodyPr/>
                    <a:lstStyle/>
                    <a:p>
                      <a:pPr algn="ctr"/>
                      <a:r>
                        <a:rPr lang="en-US" sz="2000" b="1" dirty="0" smtClean="0"/>
                        <a:t>47%</a:t>
                      </a:r>
                      <a:endParaRPr lang="en-US" sz="2000" b="1" dirty="0"/>
                    </a:p>
                  </a:txBody>
                  <a:tcPr marL="91448" marR="91448" marT="45733" marB="45733" anchor="ct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smtClean="0">
                          <a:ln>
                            <a:noFill/>
                          </a:ln>
                          <a:solidFill>
                            <a:srgbClr val="000000"/>
                          </a:solidFill>
                          <a:effectLst/>
                          <a:uLnTx/>
                          <a:uFillTx/>
                          <a:latin typeface="Century Gothic" panose="020B0502020202020204"/>
                          <a:ea typeface="+mn-ea"/>
                          <a:cs typeface="+mn-cs"/>
                        </a:rPr>
                        <a:t>10%</a:t>
                      </a:r>
                      <a:endParaRPr kumimoji="0" lang="en-US" sz="2000" b="1" i="0" u="none" strike="noStrike" kern="1200" cap="none" spc="0" normalizeH="0" baseline="0" noProof="0" dirty="0">
                        <a:ln>
                          <a:noFill/>
                        </a:ln>
                        <a:solidFill>
                          <a:srgbClr val="000000"/>
                        </a:solidFill>
                        <a:effectLst/>
                        <a:uLnTx/>
                        <a:uFillTx/>
                        <a:latin typeface="Century Gothic" panose="020B0502020202020204"/>
                        <a:ea typeface="+mn-ea"/>
                        <a:cs typeface="+mn-cs"/>
                      </a:endParaRPr>
                    </a:p>
                  </a:txBody>
                  <a:tcPr marL="91448" marR="91448" marT="45733" marB="45733" anchor="ctr"/>
                </a:tc>
                <a:extLst>
                  <a:ext uri="{0D108BD9-81ED-4DB2-BD59-A6C34878D82A}">
                    <a16:rowId xmlns="" xmlns:a16="http://schemas.microsoft.com/office/drawing/2014/main" val="10003"/>
                  </a:ext>
                </a:extLst>
              </a:tr>
              <a:tr h="548801">
                <a:tc>
                  <a:txBody>
                    <a:bodyPr/>
                    <a:lstStyle/>
                    <a:p>
                      <a:pPr algn="ctr"/>
                      <a:r>
                        <a:rPr lang="en-US" sz="1600" b="1" dirty="0" smtClean="0"/>
                        <a:t>Latinx</a:t>
                      </a:r>
                    </a:p>
                    <a:p>
                      <a:pPr algn="ctr"/>
                      <a:r>
                        <a:rPr lang="en-US" sz="1400" b="1" dirty="0" smtClean="0"/>
                        <a:t>-13% Gap</a:t>
                      </a:r>
                      <a:endParaRPr lang="en-US" sz="1400" b="1" dirty="0"/>
                    </a:p>
                  </a:txBody>
                  <a:tcPr marL="91448" marR="91448" marT="45733" marB="45733" anchor="ctr"/>
                </a:tc>
                <a:tc>
                  <a:txBody>
                    <a:bodyPr/>
                    <a:lstStyle/>
                    <a:p>
                      <a:pPr algn="ctr"/>
                      <a:r>
                        <a:rPr lang="en-US" sz="1600" b="0" dirty="0" smtClean="0"/>
                        <a:t>44%</a:t>
                      </a:r>
                      <a:endParaRPr lang="en-US" sz="1600" b="0" dirty="0"/>
                    </a:p>
                  </a:txBody>
                  <a:tcPr marL="91448" marR="91448" marT="45733" marB="45733" anchor="ctr"/>
                </a:tc>
                <a:tc>
                  <a:txBody>
                    <a:bodyPr/>
                    <a:lstStyle/>
                    <a:p>
                      <a:pPr algn="ctr"/>
                      <a:r>
                        <a:rPr lang="en-US" sz="2000" b="1" dirty="0" smtClean="0"/>
                        <a:t>44%</a:t>
                      </a:r>
                      <a:endParaRPr lang="en-US" sz="2000" b="1" dirty="0"/>
                    </a:p>
                  </a:txBody>
                  <a:tcPr marL="91448" marR="91448" marT="45733" marB="45733" anchor="ctr"/>
                </a:tc>
                <a:tc>
                  <a:txBody>
                    <a:bodyPr/>
                    <a:lstStyle/>
                    <a:p>
                      <a:pPr algn="ctr"/>
                      <a:r>
                        <a:rPr lang="en-US" sz="1600" dirty="0" smtClean="0"/>
                        <a:t>50%</a:t>
                      </a:r>
                      <a:endParaRPr lang="en-US" sz="1600" dirty="0"/>
                    </a:p>
                  </a:txBody>
                  <a:tcPr marL="91448" marR="91448" marT="45733" marB="45733" anchor="ctr"/>
                </a:tc>
                <a:tc>
                  <a:txBody>
                    <a:bodyPr/>
                    <a:lstStyle/>
                    <a:p>
                      <a:pPr algn="ctr"/>
                      <a:r>
                        <a:rPr lang="en-US" sz="1600" b="1" dirty="0" smtClean="0"/>
                        <a:t>+6%</a:t>
                      </a:r>
                      <a:endParaRPr lang="en-US" sz="1600" b="1" dirty="0"/>
                    </a:p>
                  </a:txBody>
                  <a:tcPr marL="91448" marR="91448" marT="45733" marB="45733" anchor="ctr"/>
                </a:tc>
                <a:tc>
                  <a:txBody>
                    <a:bodyPr/>
                    <a:lstStyle/>
                    <a:p>
                      <a:pPr algn="ctr"/>
                      <a:r>
                        <a:rPr lang="en-US" sz="2000" b="1" dirty="0" smtClean="0"/>
                        <a:t>54%</a:t>
                      </a:r>
                      <a:endParaRPr lang="en-US" sz="2000" b="1" dirty="0"/>
                    </a:p>
                  </a:txBody>
                  <a:tcPr marL="91448" marR="91448" marT="45733" marB="45733" anchor="ct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smtClean="0">
                          <a:ln>
                            <a:noFill/>
                          </a:ln>
                          <a:solidFill>
                            <a:srgbClr val="000000"/>
                          </a:solidFill>
                          <a:effectLst/>
                          <a:uLnTx/>
                          <a:uFillTx/>
                          <a:latin typeface="Century Gothic" panose="020B0502020202020204"/>
                          <a:ea typeface="+mn-ea"/>
                          <a:cs typeface="+mn-cs"/>
                        </a:rPr>
                        <a:t>10%</a:t>
                      </a:r>
                      <a:endParaRPr kumimoji="0" lang="en-US" sz="2000" b="1" i="0" u="none" strike="noStrike" kern="1200" cap="none" spc="0" normalizeH="0" baseline="0" noProof="0" dirty="0">
                        <a:ln>
                          <a:noFill/>
                        </a:ln>
                        <a:solidFill>
                          <a:srgbClr val="000000"/>
                        </a:solidFill>
                        <a:effectLst/>
                        <a:uLnTx/>
                        <a:uFillTx/>
                        <a:latin typeface="Century Gothic" panose="020B0502020202020204"/>
                        <a:ea typeface="+mn-ea"/>
                        <a:cs typeface="+mn-cs"/>
                      </a:endParaRPr>
                    </a:p>
                  </a:txBody>
                  <a:tcPr marL="91448" marR="91448" marT="45733" marB="45733" anchor="ctr"/>
                </a:tc>
                <a:extLst>
                  <a:ext uri="{0D108BD9-81ED-4DB2-BD59-A6C34878D82A}">
                    <a16:rowId xmlns="" xmlns:a16="http://schemas.microsoft.com/office/drawing/2014/main" val="10004"/>
                  </a:ext>
                </a:extLst>
              </a:tr>
              <a:tr h="792713">
                <a:tc>
                  <a:txBody>
                    <a:bodyPr/>
                    <a:lstStyle/>
                    <a:p>
                      <a:pPr algn="ctr"/>
                      <a:r>
                        <a:rPr lang="en-US" sz="1600" b="1" dirty="0" smtClean="0"/>
                        <a:t>Pac</a:t>
                      </a:r>
                      <a:r>
                        <a:rPr lang="en-US" sz="1600" b="1" baseline="0" dirty="0" smtClean="0"/>
                        <a:t> Islander</a:t>
                      </a:r>
                    </a:p>
                    <a:p>
                      <a:pPr algn="ctr"/>
                      <a:r>
                        <a:rPr lang="en-US" sz="1400" b="1" baseline="0" dirty="0" smtClean="0"/>
                        <a:t>-31% Gap</a:t>
                      </a:r>
                      <a:endParaRPr lang="en-US" sz="1400" b="1" dirty="0"/>
                    </a:p>
                  </a:txBody>
                  <a:tcPr marL="91448" marR="91448" marT="45733" marB="45733" anchor="ctr"/>
                </a:tc>
                <a:tc>
                  <a:txBody>
                    <a:bodyPr/>
                    <a:lstStyle/>
                    <a:p>
                      <a:pPr algn="ctr"/>
                      <a:r>
                        <a:rPr lang="en-US" sz="1600" b="0" dirty="0" smtClean="0"/>
                        <a:t>32%</a:t>
                      </a:r>
                      <a:endParaRPr lang="en-US" sz="1600" b="0" dirty="0"/>
                    </a:p>
                  </a:txBody>
                  <a:tcPr marL="91448" marR="91448" marT="45733" marB="45733" anchor="ctr"/>
                </a:tc>
                <a:tc>
                  <a:txBody>
                    <a:bodyPr/>
                    <a:lstStyle/>
                    <a:p>
                      <a:pPr algn="ctr"/>
                      <a:r>
                        <a:rPr lang="en-US" sz="2000" b="1" dirty="0" smtClean="0"/>
                        <a:t>26%</a:t>
                      </a:r>
                      <a:endParaRPr lang="en-US" sz="2000" b="1" dirty="0"/>
                    </a:p>
                  </a:txBody>
                  <a:tcPr marL="91448" marR="91448" marT="45733" marB="45733" anchor="ctr"/>
                </a:tc>
                <a:tc>
                  <a:txBody>
                    <a:bodyPr/>
                    <a:lstStyle/>
                    <a:p>
                      <a:pPr algn="ctr"/>
                      <a:r>
                        <a:rPr lang="en-US" sz="1600" dirty="0" smtClean="0"/>
                        <a:t>29%</a:t>
                      </a:r>
                      <a:endParaRPr lang="en-US" sz="1600" dirty="0"/>
                    </a:p>
                  </a:txBody>
                  <a:tcPr marL="91448" marR="91448" marT="45733" marB="45733" anchor="ctr"/>
                </a:tc>
                <a:tc>
                  <a:txBody>
                    <a:bodyPr/>
                    <a:lstStyle/>
                    <a:p>
                      <a:pPr algn="ctr"/>
                      <a:r>
                        <a:rPr lang="en-US" sz="1600" b="1" dirty="0" smtClean="0"/>
                        <a:t>-3%</a:t>
                      </a:r>
                      <a:endParaRPr lang="en-US" sz="1600" b="1" dirty="0"/>
                    </a:p>
                  </a:txBody>
                  <a:tcPr marL="91448" marR="91448" marT="45733" marB="45733" anchor="ctr"/>
                </a:tc>
                <a:tc>
                  <a:txBody>
                    <a:bodyPr/>
                    <a:lstStyle/>
                    <a:p>
                      <a:pPr algn="ctr"/>
                      <a:r>
                        <a:rPr lang="en-US" sz="2000" b="1" dirty="0" smtClean="0"/>
                        <a:t>36%</a:t>
                      </a:r>
                      <a:endParaRPr lang="en-US" sz="2000" b="1" dirty="0"/>
                    </a:p>
                  </a:txBody>
                  <a:tcPr marL="91448" marR="91448" marT="45733" marB="45733" anchor="ct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smtClean="0">
                          <a:ln>
                            <a:noFill/>
                          </a:ln>
                          <a:solidFill>
                            <a:srgbClr val="000000"/>
                          </a:solidFill>
                          <a:effectLst/>
                          <a:uLnTx/>
                          <a:uFillTx/>
                          <a:latin typeface="Century Gothic" panose="020B0502020202020204"/>
                          <a:ea typeface="+mn-ea"/>
                          <a:cs typeface="+mn-cs"/>
                        </a:rPr>
                        <a:t>10%</a:t>
                      </a:r>
                      <a:endParaRPr kumimoji="0" lang="en-US" sz="2000" b="1" i="0" u="none" strike="noStrike" kern="1200" cap="none" spc="0" normalizeH="0" baseline="0" noProof="0" dirty="0">
                        <a:ln>
                          <a:noFill/>
                        </a:ln>
                        <a:solidFill>
                          <a:srgbClr val="000000"/>
                        </a:solidFill>
                        <a:effectLst/>
                        <a:uLnTx/>
                        <a:uFillTx/>
                        <a:latin typeface="Century Gothic" panose="020B0502020202020204"/>
                        <a:ea typeface="+mn-ea"/>
                        <a:cs typeface="+mn-cs"/>
                      </a:endParaRPr>
                    </a:p>
                  </a:txBody>
                  <a:tcPr marL="91448" marR="91448" marT="45733" marB="45733" anchor="ctr"/>
                </a:tc>
                <a:extLst>
                  <a:ext uri="{0D108BD9-81ED-4DB2-BD59-A6C34878D82A}">
                    <a16:rowId xmlns="" xmlns:a16="http://schemas.microsoft.com/office/drawing/2014/main" val="10005"/>
                  </a:ext>
                </a:extLst>
              </a:tr>
            </a:tbl>
          </a:graphicData>
        </a:graphic>
      </p:graphicFrame>
      <p:grpSp>
        <p:nvGrpSpPr>
          <p:cNvPr id="84030" name="Group 11"/>
          <p:cNvGrpSpPr>
            <a:grpSpLocks/>
          </p:cNvGrpSpPr>
          <p:nvPr/>
        </p:nvGrpSpPr>
        <p:grpSpPr bwMode="auto">
          <a:xfrm>
            <a:off x="1174750" y="3117850"/>
            <a:ext cx="6745288" cy="2244725"/>
            <a:chOff x="1190006" y="2871389"/>
            <a:chExt cx="6741041" cy="2244772"/>
          </a:xfrm>
        </p:grpSpPr>
        <p:sp>
          <p:nvSpPr>
            <p:cNvPr id="13" name="Rectangle 12"/>
            <p:cNvSpPr/>
            <p:nvPr/>
          </p:nvSpPr>
          <p:spPr>
            <a:xfrm>
              <a:off x="1190006" y="2871389"/>
              <a:ext cx="6741041" cy="189710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14" name="TextBox 13"/>
            <p:cNvSpPr txBox="1"/>
            <p:nvPr/>
          </p:nvSpPr>
          <p:spPr>
            <a:xfrm>
              <a:off x="1423222" y="2992042"/>
              <a:ext cx="6274609" cy="2124119"/>
            </a:xfrm>
            <a:prstGeom prst="rect">
              <a:avLst/>
            </a:prstGeom>
            <a:effectLst/>
          </p:spPr>
          <p:txBody>
            <a:bodyPr>
              <a:spAutoFit/>
            </a:bodyPr>
            <a:lstStyle/>
            <a:p>
              <a:pPr eaLnBrk="1" fontAlgn="auto" hangingPunct="1">
                <a:spcBef>
                  <a:spcPts val="0"/>
                </a:spcBef>
                <a:spcAft>
                  <a:spcPts val="0"/>
                </a:spcAft>
                <a:defRPr/>
              </a:pPr>
              <a:r>
                <a:rPr lang="en-US" sz="2200" dirty="0">
                  <a:latin typeface="+mn-lt"/>
                  <a:ea typeface="+mn-ea"/>
                </a:rPr>
                <a:t>Goal to decrease the wage gap between DI ethnicity group and total population:</a:t>
              </a:r>
            </a:p>
            <a:p>
              <a:pPr marL="342900" indent="-342900" eaLnBrk="1" fontAlgn="auto" hangingPunct="1">
                <a:spcBef>
                  <a:spcPts val="0"/>
                </a:spcBef>
                <a:spcAft>
                  <a:spcPts val="0"/>
                </a:spcAft>
                <a:buFontTx/>
                <a:buAutoNum type="arabicParenR"/>
                <a:defRPr/>
              </a:pPr>
              <a:r>
                <a:rPr lang="en-US" sz="2200" dirty="0">
                  <a:latin typeface="+mn-lt"/>
                  <a:ea typeface="+mn-ea"/>
                </a:rPr>
                <a:t>Black: -20% to -15%</a:t>
              </a:r>
            </a:p>
            <a:p>
              <a:pPr marL="342900" indent="-342900" eaLnBrk="1" fontAlgn="auto" hangingPunct="1">
                <a:spcBef>
                  <a:spcPts val="0"/>
                </a:spcBef>
                <a:spcAft>
                  <a:spcPts val="0"/>
                </a:spcAft>
                <a:buFontTx/>
                <a:buAutoNum type="arabicParenR"/>
                <a:defRPr/>
              </a:pPr>
              <a:r>
                <a:rPr lang="en-US" sz="2200" dirty="0">
                  <a:latin typeface="+mn-lt"/>
                  <a:ea typeface="+mn-ea"/>
                </a:rPr>
                <a:t>Latinx: -13% to -8%</a:t>
              </a:r>
            </a:p>
            <a:p>
              <a:pPr marL="342900" indent="-342900" eaLnBrk="1" fontAlgn="auto" hangingPunct="1">
                <a:spcBef>
                  <a:spcPts val="0"/>
                </a:spcBef>
                <a:spcAft>
                  <a:spcPts val="0"/>
                </a:spcAft>
                <a:buFontTx/>
                <a:buAutoNum type="arabicParenR"/>
                <a:defRPr/>
              </a:pPr>
              <a:r>
                <a:rPr lang="en-US" sz="2200" dirty="0">
                  <a:latin typeface="+mn-lt"/>
                  <a:ea typeface="+mn-ea"/>
                </a:rPr>
                <a:t>Pacific Islander: -31% to -26%</a:t>
              </a:r>
            </a:p>
          </p:txBody>
        </p:sp>
      </p:grpSp>
      <p:sp>
        <p:nvSpPr>
          <p:cNvPr id="84031" name="Content Placeholder 3"/>
          <p:cNvSpPr txBox="1">
            <a:spLocks/>
          </p:cNvSpPr>
          <p:nvPr/>
        </p:nvSpPr>
        <p:spPr bwMode="auto">
          <a:xfrm>
            <a:off x="233363" y="5741988"/>
            <a:ext cx="8261350" cy="804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257175" indent="-257175" defTabSz="342900">
              <a:defRPr>
                <a:solidFill>
                  <a:schemeClr val="tx1"/>
                </a:solidFill>
                <a:latin typeface="Century Gothic" panose="020B0502020202020204" pitchFamily="34" charset="0"/>
                <a:ea typeface="MS PGothic" panose="020B0600070205080204" pitchFamily="34" charset="-128"/>
              </a:defRPr>
            </a:lvl1pPr>
            <a:lvl2pPr marL="742950" indent="-285750" defTabSz="342900">
              <a:defRPr>
                <a:solidFill>
                  <a:schemeClr val="tx1"/>
                </a:solidFill>
                <a:latin typeface="Century Gothic" panose="020B0502020202020204" pitchFamily="34" charset="0"/>
                <a:ea typeface="MS PGothic" panose="020B0600070205080204" pitchFamily="34" charset="-128"/>
              </a:defRPr>
            </a:lvl2pPr>
            <a:lvl3pPr marL="1143000" indent="-228600" defTabSz="342900">
              <a:defRPr>
                <a:solidFill>
                  <a:schemeClr val="tx1"/>
                </a:solidFill>
                <a:latin typeface="Century Gothic" panose="020B0502020202020204" pitchFamily="34" charset="0"/>
                <a:ea typeface="MS PGothic" panose="020B0600070205080204" pitchFamily="34" charset="-128"/>
              </a:defRPr>
            </a:lvl3pPr>
            <a:lvl4pPr marL="1600200" indent="-228600" defTabSz="342900">
              <a:defRPr>
                <a:solidFill>
                  <a:schemeClr val="tx1"/>
                </a:solidFill>
                <a:latin typeface="Century Gothic" panose="020B0502020202020204" pitchFamily="34" charset="0"/>
                <a:ea typeface="MS PGothic" panose="020B0600070205080204" pitchFamily="34" charset="-128"/>
              </a:defRPr>
            </a:lvl4pPr>
            <a:lvl5pPr marL="2057400" indent="-228600" defTabSz="342900">
              <a:defRPr>
                <a:solidFill>
                  <a:schemeClr val="tx1"/>
                </a:solidFill>
                <a:latin typeface="Century Gothic" panose="020B0502020202020204" pitchFamily="34" charset="0"/>
                <a:ea typeface="MS PGothic" panose="020B0600070205080204" pitchFamily="34" charset="-128"/>
              </a:defRPr>
            </a:lvl5pPr>
            <a:lvl6pPr marL="2514600" indent="-228600" defTabSz="3429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6pPr>
            <a:lvl7pPr marL="2971800" indent="-228600" defTabSz="3429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7pPr>
            <a:lvl8pPr marL="3429000" indent="-228600" defTabSz="3429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8pPr>
            <a:lvl9pPr marL="3886200" indent="-228600" defTabSz="3429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9pPr>
          </a:lstStyle>
          <a:p>
            <a:pPr eaLnBrk="1" hangingPunct="1">
              <a:spcBef>
                <a:spcPct val="20000"/>
              </a:spcBef>
              <a:spcAft>
                <a:spcPts val="450"/>
              </a:spcAft>
              <a:buClr>
                <a:schemeClr val="accent2"/>
              </a:buClr>
              <a:buSzPct val="100000"/>
              <a:buFont typeface="Arial" panose="020B0604020202020204" pitchFamily="34" charset="0"/>
              <a:buChar char="•"/>
            </a:pPr>
            <a:r>
              <a:rPr lang="en-US" altLang="en-US" sz="2800"/>
              <a:t>3-yr % rate indicates increase or decrease in earning a living wage</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bwMode="auto">
          <a:xfrm>
            <a:off x="457200" y="447675"/>
            <a:ext cx="7929563" cy="9699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pPr eaLnBrk="1" hangingPunct="1"/>
            <a:r>
              <a:rPr lang="en-US" altLang="en-US" smtClean="0">
                <a:ea typeface="MS PGothic" panose="020B0600070205080204" pitchFamily="34" charset="-128"/>
              </a:rPr>
              <a:t>Local Context</a:t>
            </a:r>
          </a:p>
        </p:txBody>
      </p:sp>
      <p:sp>
        <p:nvSpPr>
          <p:cNvPr id="14339" name="Content Placeholder 2"/>
          <p:cNvSpPr>
            <a:spLocks noGrp="1"/>
          </p:cNvSpPr>
          <p:nvPr>
            <p:ph idx="1"/>
          </p:nvPr>
        </p:nvSpPr>
        <p:spPr bwMode="auto">
          <a:xfrm>
            <a:off x="457200" y="2205038"/>
            <a:ext cx="8245475" cy="3705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pPr eaLnBrk="1" hangingPunct="1">
              <a:spcBef>
                <a:spcPct val="0"/>
              </a:spcBef>
              <a:spcAft>
                <a:spcPts val="1200"/>
              </a:spcAft>
              <a:buSzTx/>
              <a:buFont typeface="Arial" panose="020B0604020202020204" pitchFamily="34" charset="0"/>
              <a:buChar char="•"/>
            </a:pPr>
            <a:r>
              <a:rPr lang="en-US" altLang="en-US" sz="2800" smtClean="0">
                <a:ea typeface="MS PGothic" panose="020B0600070205080204" pitchFamily="34" charset="-128"/>
              </a:rPr>
              <a:t>Colleges must set goals (for 1-5) locally</a:t>
            </a:r>
          </a:p>
          <a:p>
            <a:pPr eaLnBrk="1" hangingPunct="1">
              <a:spcBef>
                <a:spcPct val="0"/>
              </a:spcBef>
              <a:spcAft>
                <a:spcPts val="1200"/>
              </a:spcAft>
              <a:buSzTx/>
              <a:buFont typeface="Arial" panose="020B0604020202020204" pitchFamily="34" charset="0"/>
              <a:buChar char="•"/>
            </a:pPr>
            <a:r>
              <a:rPr lang="en-US" altLang="en-US" sz="2800" smtClean="0">
                <a:ea typeface="MS PGothic" panose="020B0600070205080204" pitchFamily="34" charset="-128"/>
              </a:rPr>
              <a:t>Goal benchmarks based on:</a:t>
            </a:r>
          </a:p>
          <a:p>
            <a:pPr lvl="1" eaLnBrk="1" hangingPunct="1">
              <a:spcBef>
                <a:spcPct val="0"/>
              </a:spcBef>
              <a:spcAft>
                <a:spcPts val="1200"/>
              </a:spcAft>
              <a:buSzTx/>
              <a:buFont typeface="Arial" panose="020B0604020202020204" pitchFamily="34" charset="0"/>
              <a:buChar char="•"/>
            </a:pPr>
            <a:r>
              <a:rPr lang="en-US" altLang="en-US" sz="2400" smtClean="0">
                <a:ea typeface="MS PGothic" panose="020B0600070205080204" pitchFamily="34" charset="-128"/>
              </a:rPr>
              <a:t>Baseline: 2016-17</a:t>
            </a:r>
          </a:p>
          <a:p>
            <a:pPr lvl="1" eaLnBrk="1" hangingPunct="1">
              <a:spcBef>
                <a:spcPct val="0"/>
              </a:spcBef>
              <a:spcAft>
                <a:spcPts val="1200"/>
              </a:spcAft>
              <a:buSzTx/>
              <a:buFont typeface="Arial" panose="020B0604020202020204" pitchFamily="34" charset="0"/>
              <a:buChar char="•"/>
            </a:pPr>
            <a:r>
              <a:rPr lang="en-US" altLang="en-US" sz="2400" smtClean="0">
                <a:ea typeface="MS PGothic" panose="020B0600070205080204" pitchFamily="34" charset="-128"/>
              </a:rPr>
              <a:t>Goal year: 2021-22</a:t>
            </a:r>
          </a:p>
          <a:p>
            <a:pPr eaLnBrk="1" hangingPunct="1">
              <a:spcBef>
                <a:spcPct val="0"/>
              </a:spcBef>
              <a:spcAft>
                <a:spcPts val="1200"/>
              </a:spcAft>
              <a:buSzTx/>
              <a:buFont typeface="Arial" panose="020B0604020202020204" pitchFamily="34" charset="0"/>
              <a:buChar char="•"/>
            </a:pPr>
            <a:r>
              <a:rPr lang="en-US" altLang="en-US" sz="2800" smtClean="0">
                <a:ea typeface="MS PGothic" panose="020B0600070205080204" pitchFamily="34" charset="-128"/>
              </a:rPr>
              <a:t>Board approval needed</a:t>
            </a:r>
          </a:p>
          <a:p>
            <a:pPr eaLnBrk="1" hangingPunct="1">
              <a:spcBef>
                <a:spcPct val="0"/>
              </a:spcBef>
              <a:spcAft>
                <a:spcPts val="1200"/>
              </a:spcAft>
              <a:buSzTx/>
              <a:buFont typeface="Arial" panose="020B0604020202020204" pitchFamily="34" charset="0"/>
              <a:buChar char="•"/>
            </a:pPr>
            <a:r>
              <a:rPr lang="en-US" altLang="en-US" sz="2800" smtClean="0">
                <a:ea typeface="MS PGothic" panose="020B0600070205080204" pitchFamily="34" charset="-128"/>
              </a:rPr>
              <a:t>State submission by May 31, 2019</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tle 1"/>
          <p:cNvSpPr>
            <a:spLocks noGrp="1"/>
          </p:cNvSpPr>
          <p:nvPr>
            <p:ph type="title"/>
          </p:nvPr>
        </p:nvSpPr>
        <p:spPr bwMode="auto">
          <a:xfrm>
            <a:off x="457200" y="447675"/>
            <a:ext cx="7929563" cy="9699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pPr eaLnBrk="1" hangingPunct="1"/>
            <a:r>
              <a:rPr lang="en-US" altLang="en-US" smtClean="0">
                <a:ea typeface="MS PGothic" panose="020B0600070205080204" pitchFamily="34" charset="-128"/>
              </a:rPr>
              <a:t>Goal 4B: Living Wage </a:t>
            </a:r>
          </a:p>
        </p:txBody>
      </p:sp>
      <p:sp>
        <p:nvSpPr>
          <p:cNvPr id="86019" name="Content Placeholder 7"/>
          <p:cNvSpPr>
            <a:spLocks noGrp="1"/>
          </p:cNvSpPr>
          <p:nvPr>
            <p:ph idx="1"/>
          </p:nvPr>
        </p:nvSpPr>
        <p:spPr bwMode="auto">
          <a:xfrm>
            <a:off x="419100" y="2633663"/>
            <a:ext cx="8283575" cy="370998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pPr eaLnBrk="1" hangingPunct="1">
              <a:buSzTx/>
              <a:buFont typeface="Arial" panose="020B0604020202020204" pitchFamily="34" charset="0"/>
              <a:buChar char="•"/>
            </a:pPr>
            <a:endParaRPr lang="en-US" altLang="en-US" smtClean="0">
              <a:ea typeface="MS PGothic" panose="020B0600070205080204" pitchFamily="34" charset="-128"/>
            </a:endParaRPr>
          </a:p>
        </p:txBody>
      </p:sp>
      <p:graphicFrame>
        <p:nvGraphicFramePr>
          <p:cNvPr id="4" name="Table 3"/>
          <p:cNvGraphicFramePr>
            <a:graphicFrameLocks noGrp="1"/>
          </p:cNvGraphicFramePr>
          <p:nvPr/>
        </p:nvGraphicFramePr>
        <p:xfrm>
          <a:off x="168275" y="2333625"/>
          <a:ext cx="8783637" cy="3627524"/>
        </p:xfrm>
        <a:graphic>
          <a:graphicData uri="http://schemas.openxmlformats.org/drawingml/2006/table">
            <a:tbl>
              <a:tblPr firstRow="1" bandRow="1">
                <a:tableStyleId>{5C22544A-7EE6-4342-B048-85BDC9FD1C3A}</a:tableStyleId>
              </a:tblPr>
              <a:tblGrid>
                <a:gridCol w="1383143">
                  <a:extLst>
                    <a:ext uri="{9D8B030D-6E8A-4147-A177-3AD203B41FA5}">
                      <a16:colId xmlns="" xmlns:a16="http://schemas.microsoft.com/office/drawing/2014/main" val="20000"/>
                    </a:ext>
                  </a:extLst>
                </a:gridCol>
                <a:gridCol w="1261101">
                  <a:extLst>
                    <a:ext uri="{9D8B030D-6E8A-4147-A177-3AD203B41FA5}">
                      <a16:colId xmlns="" xmlns:a16="http://schemas.microsoft.com/office/drawing/2014/main" val="20001"/>
                    </a:ext>
                  </a:extLst>
                </a:gridCol>
                <a:gridCol w="1261101">
                  <a:extLst>
                    <a:ext uri="{9D8B030D-6E8A-4147-A177-3AD203B41FA5}">
                      <a16:colId xmlns="" xmlns:a16="http://schemas.microsoft.com/office/drawing/2014/main" val="20002"/>
                    </a:ext>
                  </a:extLst>
                </a:gridCol>
                <a:gridCol w="1125499">
                  <a:extLst>
                    <a:ext uri="{9D8B030D-6E8A-4147-A177-3AD203B41FA5}">
                      <a16:colId xmlns="" xmlns:a16="http://schemas.microsoft.com/office/drawing/2014/main" val="20003"/>
                    </a:ext>
                  </a:extLst>
                </a:gridCol>
                <a:gridCol w="1250931">
                  <a:extLst>
                    <a:ext uri="{9D8B030D-6E8A-4147-A177-3AD203B41FA5}">
                      <a16:colId xmlns="" xmlns:a16="http://schemas.microsoft.com/office/drawing/2014/main" val="20004"/>
                    </a:ext>
                  </a:extLst>
                </a:gridCol>
                <a:gridCol w="1250931">
                  <a:extLst>
                    <a:ext uri="{9D8B030D-6E8A-4147-A177-3AD203B41FA5}">
                      <a16:colId xmlns="" xmlns:a16="http://schemas.microsoft.com/office/drawing/2014/main" val="20005"/>
                    </a:ext>
                  </a:extLst>
                </a:gridCol>
                <a:gridCol w="1250931">
                  <a:extLst>
                    <a:ext uri="{9D8B030D-6E8A-4147-A177-3AD203B41FA5}">
                      <a16:colId xmlns="" xmlns:a16="http://schemas.microsoft.com/office/drawing/2014/main" val="20006"/>
                    </a:ext>
                  </a:extLst>
                </a:gridCol>
              </a:tblGrid>
              <a:tr h="579078">
                <a:tc>
                  <a:txBody>
                    <a:bodyPr/>
                    <a:lstStyle/>
                    <a:p>
                      <a:pPr algn="ctr"/>
                      <a:r>
                        <a:rPr lang="en-US" sz="1600" dirty="0" smtClean="0"/>
                        <a:t>Students</a:t>
                      </a:r>
                      <a:endParaRPr lang="en-US" sz="1600" dirty="0"/>
                    </a:p>
                  </a:txBody>
                  <a:tcPr marL="91434" marR="91434" marT="45709" marB="45709" anchor="ctr"/>
                </a:tc>
                <a:tc>
                  <a:txBody>
                    <a:bodyPr/>
                    <a:lstStyle/>
                    <a:p>
                      <a:pPr algn="ctr"/>
                      <a:r>
                        <a:rPr lang="en-US" sz="1600" dirty="0" smtClean="0"/>
                        <a:t>2014-15</a:t>
                      </a:r>
                      <a:endParaRPr lang="en-US" sz="1600" dirty="0"/>
                    </a:p>
                  </a:txBody>
                  <a:tcPr marL="91434" marR="91434" marT="45709" marB="45709" anchor="ctr"/>
                </a:tc>
                <a:tc>
                  <a:txBody>
                    <a:bodyPr/>
                    <a:lstStyle/>
                    <a:p>
                      <a:pPr algn="ctr"/>
                      <a:r>
                        <a:rPr lang="en-US" sz="1600" dirty="0" smtClean="0"/>
                        <a:t>2015-16</a:t>
                      </a:r>
                      <a:br>
                        <a:rPr lang="en-US" sz="1600" dirty="0" smtClean="0"/>
                      </a:br>
                      <a:r>
                        <a:rPr lang="en-US" sz="1600" dirty="0" smtClean="0"/>
                        <a:t>Baseline</a:t>
                      </a:r>
                      <a:endParaRPr lang="en-US" sz="1600" dirty="0"/>
                    </a:p>
                  </a:txBody>
                  <a:tcPr marL="91434" marR="91434" marT="45709" marB="45709" anchor="ctr"/>
                </a:tc>
                <a:tc>
                  <a:txBody>
                    <a:bodyPr/>
                    <a:lstStyle/>
                    <a:p>
                      <a:pPr algn="ctr"/>
                      <a:r>
                        <a:rPr lang="en-US" sz="1600" dirty="0" smtClean="0"/>
                        <a:t>2016-17</a:t>
                      </a:r>
                      <a:endParaRPr lang="en-US" sz="1600" dirty="0"/>
                    </a:p>
                  </a:txBody>
                  <a:tcPr marL="91434" marR="91434" marT="45709" marB="45709" anchor="ct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US" sz="1600" dirty="0" smtClean="0"/>
                        <a:t>3-YR</a:t>
                      </a:r>
                      <a:r>
                        <a:rPr lang="en-US" sz="1600" baseline="0" dirty="0" smtClean="0"/>
                        <a:t> % Rate</a:t>
                      </a:r>
                      <a:endParaRPr lang="en-US" sz="1600" dirty="0" smtClean="0"/>
                    </a:p>
                  </a:txBody>
                  <a:tcPr marL="91434" marR="91434" marT="45709" marB="45709" anchor="ctr"/>
                </a:tc>
                <a:tc>
                  <a:txBody>
                    <a:bodyPr/>
                    <a:lstStyle/>
                    <a:p>
                      <a:pPr algn="ctr"/>
                      <a:r>
                        <a:rPr lang="en-US" sz="1600" dirty="0" smtClean="0"/>
                        <a:t>2021-22</a:t>
                      </a:r>
                      <a:br>
                        <a:rPr lang="en-US" sz="1600" dirty="0" smtClean="0"/>
                      </a:br>
                      <a:r>
                        <a:rPr lang="en-US" sz="1600" dirty="0" smtClean="0"/>
                        <a:t>Goal</a:t>
                      </a:r>
                      <a:endParaRPr lang="en-US" sz="1600" dirty="0"/>
                    </a:p>
                  </a:txBody>
                  <a:tcPr marL="91434" marR="91434" marT="45709" marB="45709" anchor="ctr"/>
                </a:tc>
                <a:tc>
                  <a:txBody>
                    <a:bodyPr/>
                    <a:lstStyle/>
                    <a:p>
                      <a:pPr algn="ctr"/>
                      <a:r>
                        <a:rPr lang="en-US" sz="1300" dirty="0" smtClean="0"/>
                        <a:t>% Increase</a:t>
                      </a:r>
                      <a:br>
                        <a:rPr lang="en-US" sz="1300" dirty="0" smtClean="0"/>
                      </a:br>
                      <a:r>
                        <a:rPr lang="en-US" sz="1300" dirty="0" smtClean="0"/>
                        <a:t>Proposed</a:t>
                      </a:r>
                      <a:endParaRPr lang="en-US" sz="1300" dirty="0"/>
                    </a:p>
                  </a:txBody>
                  <a:tcPr marL="91434" marR="91434" marT="45709" marB="45709" anchor="ctr"/>
                </a:tc>
                <a:extLst>
                  <a:ext uri="{0D108BD9-81ED-4DB2-BD59-A6C34878D82A}">
                    <a16:rowId xmlns="" xmlns:a16="http://schemas.microsoft.com/office/drawing/2014/main" val="10000"/>
                  </a:ext>
                </a:extLst>
              </a:tr>
              <a:tr h="396205">
                <a:tc>
                  <a:txBody>
                    <a:bodyPr/>
                    <a:lstStyle/>
                    <a:p>
                      <a:pPr algn="ctr"/>
                      <a:r>
                        <a:rPr lang="en-US" sz="1600" b="1" dirty="0" smtClean="0"/>
                        <a:t>ALL</a:t>
                      </a:r>
                      <a:endParaRPr lang="en-US" sz="1600" b="1" dirty="0"/>
                    </a:p>
                  </a:txBody>
                  <a:tcPr marL="91434" marR="91434" marT="45709" marB="45709" anchor="ctr"/>
                </a:tc>
                <a:tc>
                  <a:txBody>
                    <a:bodyPr/>
                    <a:lstStyle/>
                    <a:p>
                      <a:pPr algn="ctr"/>
                      <a:r>
                        <a:rPr lang="en-US" sz="1600" b="0" dirty="0" smtClean="0"/>
                        <a:t>55%</a:t>
                      </a:r>
                      <a:endParaRPr lang="en-US" sz="1600" b="0" dirty="0"/>
                    </a:p>
                  </a:txBody>
                  <a:tcPr marL="91434" marR="91434" marT="45709" marB="45709" anchor="ctr"/>
                </a:tc>
                <a:tc>
                  <a:txBody>
                    <a:bodyPr/>
                    <a:lstStyle/>
                    <a:p>
                      <a:pPr algn="ctr"/>
                      <a:r>
                        <a:rPr lang="en-US" sz="2000" b="1" dirty="0" smtClean="0"/>
                        <a:t>57%</a:t>
                      </a:r>
                      <a:endParaRPr lang="en-US" sz="2000" b="1" dirty="0"/>
                    </a:p>
                  </a:txBody>
                  <a:tcPr marL="91434" marR="91434" marT="45709" marB="45709" anchor="ctr"/>
                </a:tc>
                <a:tc>
                  <a:txBody>
                    <a:bodyPr/>
                    <a:lstStyle/>
                    <a:p>
                      <a:pPr algn="ctr"/>
                      <a:r>
                        <a:rPr lang="en-US" sz="1600" dirty="0" smtClean="0"/>
                        <a:t>60%</a:t>
                      </a:r>
                      <a:endParaRPr lang="en-US" sz="1600" dirty="0"/>
                    </a:p>
                  </a:txBody>
                  <a:tcPr marL="91434" marR="91434" marT="45709" marB="45709" anchor="ctr"/>
                </a:tc>
                <a:tc>
                  <a:txBody>
                    <a:bodyPr/>
                    <a:lstStyle/>
                    <a:p>
                      <a:pPr algn="ctr"/>
                      <a:r>
                        <a:rPr lang="en-US" sz="1600" b="0" dirty="0" smtClean="0"/>
                        <a:t>+5%</a:t>
                      </a:r>
                      <a:endParaRPr lang="en-US" sz="1600" b="0" dirty="0"/>
                    </a:p>
                  </a:txBody>
                  <a:tcPr marL="91434" marR="91434" marT="45709" marB="45709" anchor="ctr"/>
                </a:tc>
                <a:tc>
                  <a:txBody>
                    <a:bodyPr/>
                    <a:lstStyle/>
                    <a:p>
                      <a:pPr algn="ctr"/>
                      <a:r>
                        <a:rPr lang="en-US" sz="2000" b="1" dirty="0" smtClean="0"/>
                        <a:t>62%</a:t>
                      </a:r>
                      <a:endParaRPr lang="en-US" sz="2000" b="1" dirty="0"/>
                    </a:p>
                  </a:txBody>
                  <a:tcPr marL="91434" marR="91434" marT="45709" marB="45709" anchor="ctr"/>
                </a:tc>
                <a:tc>
                  <a:txBody>
                    <a:bodyPr/>
                    <a:lstStyle/>
                    <a:p>
                      <a:pPr algn="ctr"/>
                      <a:r>
                        <a:rPr lang="en-US" sz="2000" b="1" dirty="0" smtClean="0"/>
                        <a:t>5%</a:t>
                      </a:r>
                      <a:endParaRPr lang="en-US" sz="2000" b="1" dirty="0"/>
                    </a:p>
                  </a:txBody>
                  <a:tcPr marL="91434" marR="91434" marT="45709" marB="45709" anchor="ctr"/>
                </a:tc>
                <a:extLst>
                  <a:ext uri="{0D108BD9-81ED-4DB2-BD59-A6C34878D82A}">
                    <a16:rowId xmlns="" xmlns:a16="http://schemas.microsoft.com/office/drawing/2014/main" val="10001"/>
                  </a:ext>
                </a:extLst>
              </a:tr>
              <a:tr h="369304">
                <a:tc gridSpan="7">
                  <a:txBody>
                    <a:bodyPr/>
                    <a:lstStyle/>
                    <a:p>
                      <a:pPr algn="l"/>
                      <a:r>
                        <a:rPr lang="en-US" sz="1600" b="0" dirty="0" smtClean="0">
                          <a:solidFill>
                            <a:schemeClr val="tx1"/>
                          </a:solidFill>
                        </a:rPr>
                        <a:t>Special Populations</a:t>
                      </a:r>
                      <a:endParaRPr lang="en-US" sz="1600" b="0" dirty="0">
                        <a:solidFill>
                          <a:schemeClr val="tx1"/>
                        </a:solidFill>
                      </a:endParaRPr>
                    </a:p>
                  </a:txBody>
                  <a:tcPr marL="91434" marR="91434" marT="45709" marB="45709" anchor="ctr">
                    <a:solidFill>
                      <a:srgbClr val="A61E2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algn="ctr"/>
                      <a:endParaRPr lang="en-US" sz="2000" b="1" dirty="0"/>
                    </a:p>
                  </a:txBody>
                  <a:tcPr anchor="ctr"/>
                </a:tc>
                <a:tc hMerge="1">
                  <a:txBody>
                    <a:bodyPr/>
                    <a:lstStyle/>
                    <a:p>
                      <a:pPr algn="ctr"/>
                      <a:endParaRPr lang="en-US" sz="2000" b="1" dirty="0"/>
                    </a:p>
                  </a:txBody>
                  <a:tcPr anchor="ctr"/>
                </a:tc>
                <a:extLst>
                  <a:ext uri="{0D108BD9-81ED-4DB2-BD59-A6C34878D82A}">
                    <a16:rowId xmlns="" xmlns:a16="http://schemas.microsoft.com/office/drawing/2014/main" val="10002"/>
                  </a:ext>
                </a:extLst>
              </a:tr>
              <a:tr h="518120">
                <a:tc>
                  <a:txBody>
                    <a:bodyPr/>
                    <a:lstStyle/>
                    <a:p>
                      <a:pPr algn="ctr"/>
                      <a:r>
                        <a:rPr lang="en-US" sz="1400" b="1" dirty="0" smtClean="0"/>
                        <a:t>Disabled</a:t>
                      </a:r>
                    </a:p>
                    <a:p>
                      <a:pPr algn="ctr"/>
                      <a:r>
                        <a:rPr lang="en-US" sz="1400" b="1" dirty="0" smtClean="0"/>
                        <a:t>-23% Gap</a:t>
                      </a:r>
                      <a:endParaRPr lang="en-US" sz="1400" b="1" dirty="0"/>
                    </a:p>
                  </a:txBody>
                  <a:tcPr marL="91434" marR="91434" marT="45709" marB="45709" anchor="ct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US" sz="1600" b="0" dirty="0" smtClean="0"/>
                        <a:t>34%</a:t>
                      </a:r>
                    </a:p>
                  </a:txBody>
                  <a:tcPr marL="91434" marR="91434" marT="45709" marB="45709" anchor="ct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US" sz="2000" b="1" dirty="0" smtClean="0"/>
                        <a:t>34%</a:t>
                      </a:r>
                    </a:p>
                  </a:txBody>
                  <a:tcPr marL="91434" marR="91434" marT="45709" marB="45709" anchor="ctr"/>
                </a:tc>
                <a:tc>
                  <a:txBody>
                    <a:bodyPr/>
                    <a:lstStyle/>
                    <a:p>
                      <a:pPr algn="ctr"/>
                      <a:r>
                        <a:rPr lang="en-US" sz="1600" dirty="0" smtClean="0"/>
                        <a:t>33%</a:t>
                      </a:r>
                      <a:endParaRPr lang="en-US" sz="1600" dirty="0"/>
                    </a:p>
                  </a:txBody>
                  <a:tcPr marL="91434" marR="91434" marT="45709" marB="45709" anchor="ctr"/>
                </a:tc>
                <a:tc>
                  <a:txBody>
                    <a:bodyPr/>
                    <a:lstStyle/>
                    <a:p>
                      <a:pPr algn="ctr"/>
                      <a:r>
                        <a:rPr lang="en-US" sz="1600" b="0" dirty="0" smtClean="0"/>
                        <a:t>-1%</a:t>
                      </a:r>
                      <a:endParaRPr lang="en-US" sz="1600" b="0" dirty="0"/>
                    </a:p>
                  </a:txBody>
                  <a:tcPr marL="91434" marR="91434" marT="45709" marB="45709" anchor="ctr"/>
                </a:tc>
                <a:tc>
                  <a:txBody>
                    <a:bodyPr/>
                    <a:lstStyle/>
                    <a:p>
                      <a:pPr algn="ctr"/>
                      <a:r>
                        <a:rPr lang="en-US" sz="2000" b="1" dirty="0" smtClean="0"/>
                        <a:t>40%</a:t>
                      </a:r>
                      <a:endParaRPr lang="en-US" sz="2000" b="1" dirty="0"/>
                    </a:p>
                  </a:txBody>
                  <a:tcPr marL="91434" marR="91434" marT="45709" marB="45709" anchor="ct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smtClean="0">
                          <a:ln>
                            <a:noFill/>
                          </a:ln>
                          <a:solidFill>
                            <a:srgbClr val="000000"/>
                          </a:solidFill>
                          <a:effectLst/>
                          <a:uLnTx/>
                          <a:uFillTx/>
                          <a:latin typeface="Century Gothic" panose="020B0502020202020204"/>
                          <a:ea typeface="+mn-ea"/>
                          <a:cs typeface="+mn-cs"/>
                        </a:rPr>
                        <a:t>6%</a:t>
                      </a:r>
                      <a:endParaRPr kumimoji="0" lang="en-US" sz="2000" b="1" i="0" u="none" strike="noStrike" kern="1200" cap="none" spc="0" normalizeH="0" baseline="0" noProof="0" dirty="0">
                        <a:ln>
                          <a:noFill/>
                        </a:ln>
                        <a:solidFill>
                          <a:srgbClr val="000000"/>
                        </a:solidFill>
                        <a:effectLst/>
                        <a:uLnTx/>
                        <a:uFillTx/>
                        <a:latin typeface="Century Gothic" panose="020B0502020202020204"/>
                        <a:ea typeface="+mn-ea"/>
                        <a:cs typeface="+mn-cs"/>
                      </a:endParaRPr>
                    </a:p>
                  </a:txBody>
                  <a:tcPr marL="91434" marR="91434" marT="45709" marB="45709" anchor="ctr"/>
                </a:tc>
                <a:extLst>
                  <a:ext uri="{0D108BD9-81ED-4DB2-BD59-A6C34878D82A}">
                    <a16:rowId xmlns="" xmlns:a16="http://schemas.microsoft.com/office/drawing/2014/main" val="10003"/>
                  </a:ext>
                </a:extLst>
              </a:tr>
              <a:tr h="518120">
                <a:tc>
                  <a:txBody>
                    <a:bodyPr/>
                    <a:lstStyle/>
                    <a:p>
                      <a:pPr algn="ctr"/>
                      <a:r>
                        <a:rPr lang="en-US" sz="1400" b="1" dirty="0" smtClean="0"/>
                        <a:t>First Gen</a:t>
                      </a:r>
                    </a:p>
                    <a:p>
                      <a:pPr algn="ctr"/>
                      <a:r>
                        <a:rPr lang="en-US" sz="1400" b="1" dirty="0" smtClean="0"/>
                        <a:t>-6% Gap</a:t>
                      </a:r>
                      <a:endParaRPr lang="en-US" sz="1400" b="1" dirty="0"/>
                    </a:p>
                  </a:txBody>
                  <a:tcPr marL="91434" marR="91434" marT="45709" marB="45709" anchor="ctr"/>
                </a:tc>
                <a:tc>
                  <a:txBody>
                    <a:bodyPr/>
                    <a:lstStyle/>
                    <a:p>
                      <a:pPr algn="ctr"/>
                      <a:r>
                        <a:rPr lang="en-US" sz="1600" b="0" dirty="0" smtClean="0"/>
                        <a:t>48%</a:t>
                      </a:r>
                      <a:endParaRPr lang="en-US" sz="1600" b="0" dirty="0"/>
                    </a:p>
                  </a:txBody>
                  <a:tcPr marL="91434" marR="91434" marT="45709" marB="45709" anchor="ctr"/>
                </a:tc>
                <a:tc>
                  <a:txBody>
                    <a:bodyPr/>
                    <a:lstStyle/>
                    <a:p>
                      <a:pPr algn="ctr"/>
                      <a:r>
                        <a:rPr lang="en-US" sz="2000" b="1" dirty="0" smtClean="0"/>
                        <a:t>51%</a:t>
                      </a:r>
                      <a:endParaRPr lang="en-US" sz="2000" b="1" dirty="0"/>
                    </a:p>
                  </a:txBody>
                  <a:tcPr marL="91434" marR="91434" marT="45709" marB="45709" anchor="ctr"/>
                </a:tc>
                <a:tc>
                  <a:txBody>
                    <a:bodyPr/>
                    <a:lstStyle/>
                    <a:p>
                      <a:pPr algn="ctr"/>
                      <a:r>
                        <a:rPr lang="en-US" sz="1600" dirty="0" smtClean="0"/>
                        <a:t>56%</a:t>
                      </a:r>
                      <a:endParaRPr lang="en-US" sz="1600" dirty="0"/>
                    </a:p>
                  </a:txBody>
                  <a:tcPr marL="91434" marR="91434" marT="45709" marB="45709" anchor="ctr"/>
                </a:tc>
                <a:tc>
                  <a:txBody>
                    <a:bodyPr/>
                    <a:lstStyle/>
                    <a:p>
                      <a:pPr algn="ctr"/>
                      <a:r>
                        <a:rPr lang="en-US" sz="1600" b="0" dirty="0" smtClean="0"/>
                        <a:t>+8%</a:t>
                      </a:r>
                      <a:endParaRPr lang="en-US" sz="1600" b="0" dirty="0"/>
                    </a:p>
                  </a:txBody>
                  <a:tcPr marL="91434" marR="91434" marT="45709" marB="45709" anchor="ctr"/>
                </a:tc>
                <a:tc>
                  <a:txBody>
                    <a:bodyPr/>
                    <a:lstStyle/>
                    <a:p>
                      <a:pPr algn="ctr"/>
                      <a:r>
                        <a:rPr lang="en-US" sz="2000" b="1" dirty="0" smtClean="0"/>
                        <a:t>59%</a:t>
                      </a:r>
                      <a:endParaRPr lang="en-US" sz="2000" b="1" dirty="0"/>
                    </a:p>
                  </a:txBody>
                  <a:tcPr marL="91434" marR="91434" marT="45709" marB="45709" anchor="ct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smtClean="0">
                          <a:ln>
                            <a:noFill/>
                          </a:ln>
                          <a:solidFill>
                            <a:srgbClr val="000000"/>
                          </a:solidFill>
                          <a:effectLst/>
                          <a:uLnTx/>
                          <a:uFillTx/>
                          <a:latin typeface="Century Gothic" panose="020B0502020202020204"/>
                          <a:ea typeface="+mn-ea"/>
                          <a:cs typeface="+mn-cs"/>
                        </a:rPr>
                        <a:t>8%</a:t>
                      </a:r>
                      <a:endParaRPr kumimoji="0" lang="en-US" sz="2000" b="1" i="0" u="none" strike="noStrike" kern="1200" cap="none" spc="0" normalizeH="0" baseline="0" noProof="0" dirty="0">
                        <a:ln>
                          <a:noFill/>
                        </a:ln>
                        <a:solidFill>
                          <a:srgbClr val="000000"/>
                        </a:solidFill>
                        <a:effectLst/>
                        <a:uLnTx/>
                        <a:uFillTx/>
                        <a:latin typeface="Century Gothic" panose="020B0502020202020204"/>
                        <a:ea typeface="+mn-ea"/>
                        <a:cs typeface="+mn-cs"/>
                      </a:endParaRPr>
                    </a:p>
                  </a:txBody>
                  <a:tcPr marL="91434" marR="91434" marT="45709" marB="45709" anchor="ctr"/>
                </a:tc>
                <a:extLst>
                  <a:ext uri="{0D108BD9-81ED-4DB2-BD59-A6C34878D82A}">
                    <a16:rowId xmlns="" xmlns:a16="http://schemas.microsoft.com/office/drawing/2014/main" val="10004"/>
                  </a:ext>
                </a:extLst>
              </a:tr>
              <a:tr h="518120">
                <a:tc>
                  <a:txBody>
                    <a:bodyPr/>
                    <a:lstStyle/>
                    <a:p>
                      <a:pPr algn="ctr"/>
                      <a:r>
                        <a:rPr lang="en-US" sz="1400" b="1" dirty="0" smtClean="0"/>
                        <a:t>Foster Youth</a:t>
                      </a:r>
                    </a:p>
                    <a:p>
                      <a:pPr algn="ctr"/>
                      <a:r>
                        <a:rPr lang="en-US" sz="1400" b="1" dirty="0" smtClean="0"/>
                        <a:t>-41% Gap</a:t>
                      </a:r>
                      <a:endParaRPr lang="en-US" sz="1400" b="1" dirty="0"/>
                    </a:p>
                  </a:txBody>
                  <a:tcPr marL="91434" marR="91434" marT="45709" marB="45709" anchor="ctr"/>
                </a:tc>
                <a:tc>
                  <a:txBody>
                    <a:bodyPr/>
                    <a:lstStyle/>
                    <a:p>
                      <a:pPr algn="ctr"/>
                      <a:r>
                        <a:rPr lang="en-US" sz="1600" b="0" dirty="0" smtClean="0"/>
                        <a:t>34%</a:t>
                      </a:r>
                      <a:endParaRPr lang="en-US" sz="1600" b="0" dirty="0"/>
                    </a:p>
                  </a:txBody>
                  <a:tcPr marL="91434" marR="91434" marT="45709" marB="45709" anchor="ctr"/>
                </a:tc>
                <a:tc>
                  <a:txBody>
                    <a:bodyPr/>
                    <a:lstStyle/>
                    <a:p>
                      <a:pPr algn="ctr"/>
                      <a:r>
                        <a:rPr lang="en-US" sz="2000" b="1" dirty="0" smtClean="0"/>
                        <a:t>16%</a:t>
                      </a:r>
                      <a:endParaRPr lang="en-US" sz="2000" b="1" dirty="0"/>
                    </a:p>
                  </a:txBody>
                  <a:tcPr marL="91434" marR="91434" marT="45709" marB="45709" anchor="ctr"/>
                </a:tc>
                <a:tc>
                  <a:txBody>
                    <a:bodyPr/>
                    <a:lstStyle/>
                    <a:p>
                      <a:pPr algn="ctr"/>
                      <a:r>
                        <a:rPr lang="en-US" sz="1600" dirty="0" smtClean="0"/>
                        <a:t>37%</a:t>
                      </a:r>
                      <a:endParaRPr lang="en-US" sz="1600" dirty="0"/>
                    </a:p>
                  </a:txBody>
                  <a:tcPr marL="91434" marR="91434" marT="45709" marB="45709" anchor="ctr"/>
                </a:tc>
                <a:tc>
                  <a:txBody>
                    <a:bodyPr/>
                    <a:lstStyle/>
                    <a:p>
                      <a:pPr algn="ctr"/>
                      <a:r>
                        <a:rPr lang="en-US" sz="1600" b="0" dirty="0" smtClean="0"/>
                        <a:t>+3%</a:t>
                      </a:r>
                      <a:endParaRPr lang="en-US" sz="1600" b="0" dirty="0"/>
                    </a:p>
                  </a:txBody>
                  <a:tcPr marL="91434" marR="91434" marT="45709" marB="45709" anchor="ctr"/>
                </a:tc>
                <a:tc>
                  <a:txBody>
                    <a:bodyPr/>
                    <a:lstStyle/>
                    <a:p>
                      <a:pPr algn="ctr"/>
                      <a:r>
                        <a:rPr lang="en-US" sz="2000" b="1" dirty="0" smtClean="0"/>
                        <a:t>38%</a:t>
                      </a:r>
                      <a:endParaRPr lang="en-US" sz="2000" b="1" dirty="0"/>
                    </a:p>
                  </a:txBody>
                  <a:tcPr marL="91434" marR="91434" marT="45709" marB="45709" anchor="ct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smtClean="0">
                          <a:ln>
                            <a:noFill/>
                          </a:ln>
                          <a:solidFill>
                            <a:srgbClr val="000000"/>
                          </a:solidFill>
                          <a:effectLst/>
                          <a:uLnTx/>
                          <a:uFillTx/>
                          <a:latin typeface="Century Gothic" panose="020B0502020202020204"/>
                          <a:ea typeface="+mn-ea"/>
                          <a:cs typeface="+mn-cs"/>
                        </a:rPr>
                        <a:t>22%</a:t>
                      </a:r>
                      <a:endParaRPr kumimoji="0" lang="en-US" sz="2000" b="1" i="0" u="none" strike="noStrike" kern="1200" cap="none" spc="0" normalizeH="0" baseline="0" noProof="0" dirty="0">
                        <a:ln>
                          <a:noFill/>
                        </a:ln>
                        <a:solidFill>
                          <a:srgbClr val="000000"/>
                        </a:solidFill>
                        <a:effectLst/>
                        <a:uLnTx/>
                        <a:uFillTx/>
                        <a:latin typeface="Century Gothic" panose="020B0502020202020204"/>
                        <a:ea typeface="+mn-ea"/>
                        <a:cs typeface="+mn-cs"/>
                      </a:endParaRPr>
                    </a:p>
                  </a:txBody>
                  <a:tcPr marL="91434" marR="91434" marT="45709" marB="45709" anchor="ctr"/>
                </a:tc>
                <a:extLst>
                  <a:ext uri="{0D108BD9-81ED-4DB2-BD59-A6C34878D82A}">
                    <a16:rowId xmlns="" xmlns:a16="http://schemas.microsoft.com/office/drawing/2014/main" val="10005"/>
                  </a:ext>
                </a:extLst>
              </a:tr>
              <a:tr h="728490">
                <a:tc>
                  <a:txBody>
                    <a:bodyPr/>
                    <a:lstStyle/>
                    <a:p>
                      <a:pPr algn="ctr"/>
                      <a:r>
                        <a:rPr lang="en-US" sz="1400" b="1" dirty="0" smtClean="0"/>
                        <a:t>Low Income</a:t>
                      </a:r>
                    </a:p>
                    <a:p>
                      <a:pPr algn="ctr"/>
                      <a:r>
                        <a:rPr lang="en-US" sz="1400" b="1" dirty="0" smtClean="0"/>
                        <a:t>-12% Gap</a:t>
                      </a:r>
                      <a:endParaRPr lang="en-US" sz="1400" b="1" dirty="0"/>
                    </a:p>
                  </a:txBody>
                  <a:tcPr marL="91434" marR="91434" marT="45709" marB="45709" anchor="ctr"/>
                </a:tc>
                <a:tc>
                  <a:txBody>
                    <a:bodyPr/>
                    <a:lstStyle/>
                    <a:p>
                      <a:pPr algn="ctr"/>
                      <a:r>
                        <a:rPr lang="en-US" sz="1600" b="0" dirty="0" smtClean="0"/>
                        <a:t>44%</a:t>
                      </a:r>
                      <a:endParaRPr lang="en-US" sz="1600" b="0" dirty="0"/>
                    </a:p>
                  </a:txBody>
                  <a:tcPr marL="91434" marR="91434" marT="45709" marB="45709" anchor="ctr"/>
                </a:tc>
                <a:tc>
                  <a:txBody>
                    <a:bodyPr/>
                    <a:lstStyle/>
                    <a:p>
                      <a:pPr algn="ctr"/>
                      <a:r>
                        <a:rPr lang="en-US" sz="2000" b="1" dirty="0" smtClean="0"/>
                        <a:t>45%</a:t>
                      </a:r>
                      <a:endParaRPr lang="en-US" sz="2000" b="1" dirty="0"/>
                    </a:p>
                  </a:txBody>
                  <a:tcPr marL="91434" marR="91434" marT="45709" marB="45709" anchor="ctr"/>
                </a:tc>
                <a:tc>
                  <a:txBody>
                    <a:bodyPr/>
                    <a:lstStyle/>
                    <a:p>
                      <a:pPr algn="ctr"/>
                      <a:r>
                        <a:rPr lang="en-US" sz="1600" dirty="0" smtClean="0"/>
                        <a:t>50%</a:t>
                      </a:r>
                      <a:endParaRPr lang="en-US" sz="1600" dirty="0"/>
                    </a:p>
                  </a:txBody>
                  <a:tcPr marL="91434" marR="91434" marT="45709" marB="45709" anchor="ctr"/>
                </a:tc>
                <a:tc>
                  <a:txBody>
                    <a:bodyPr/>
                    <a:lstStyle/>
                    <a:p>
                      <a:pPr algn="ctr"/>
                      <a:r>
                        <a:rPr lang="en-US" sz="1600" b="0" dirty="0" smtClean="0"/>
                        <a:t>+6%</a:t>
                      </a:r>
                      <a:endParaRPr lang="en-US" sz="1600" b="0" dirty="0"/>
                    </a:p>
                  </a:txBody>
                  <a:tcPr marL="91434" marR="91434" marT="45709" marB="45709" anchor="ctr"/>
                </a:tc>
                <a:tc>
                  <a:txBody>
                    <a:bodyPr/>
                    <a:lstStyle/>
                    <a:p>
                      <a:pPr algn="ctr"/>
                      <a:r>
                        <a:rPr lang="en-US" sz="2000" b="1" dirty="0" smtClean="0"/>
                        <a:t>53%</a:t>
                      </a:r>
                      <a:endParaRPr lang="en-US" sz="2000" b="1" dirty="0"/>
                    </a:p>
                  </a:txBody>
                  <a:tcPr marL="91434" marR="91434" marT="45709" marB="45709" anchor="ct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smtClean="0">
                          <a:ln>
                            <a:noFill/>
                          </a:ln>
                          <a:solidFill>
                            <a:srgbClr val="000000"/>
                          </a:solidFill>
                          <a:effectLst/>
                          <a:uLnTx/>
                          <a:uFillTx/>
                          <a:latin typeface="Century Gothic" panose="020B0502020202020204"/>
                          <a:ea typeface="+mn-ea"/>
                          <a:cs typeface="+mn-cs"/>
                        </a:rPr>
                        <a:t>8%</a:t>
                      </a:r>
                      <a:endParaRPr kumimoji="0" lang="en-US" sz="2000" b="1" i="0" u="none" strike="noStrike" kern="1200" cap="none" spc="0" normalizeH="0" baseline="0" noProof="0" dirty="0">
                        <a:ln>
                          <a:noFill/>
                        </a:ln>
                        <a:solidFill>
                          <a:srgbClr val="000000"/>
                        </a:solidFill>
                        <a:effectLst/>
                        <a:uLnTx/>
                        <a:uFillTx/>
                        <a:latin typeface="Century Gothic" panose="020B0502020202020204"/>
                        <a:ea typeface="+mn-ea"/>
                        <a:cs typeface="+mn-cs"/>
                      </a:endParaRPr>
                    </a:p>
                  </a:txBody>
                  <a:tcPr marL="91434" marR="91434" marT="45709" marB="45709" anchor="ctr"/>
                </a:tc>
                <a:extLst>
                  <a:ext uri="{0D108BD9-81ED-4DB2-BD59-A6C34878D82A}">
                    <a16:rowId xmlns="" xmlns:a16="http://schemas.microsoft.com/office/drawing/2014/main" val="10006"/>
                  </a:ext>
                </a:extLst>
              </a:tr>
            </a:tbl>
          </a:graphicData>
        </a:graphic>
      </p:graphicFrame>
      <p:sp>
        <p:nvSpPr>
          <p:cNvPr id="86086" name="Content Placeholder 3"/>
          <p:cNvSpPr txBox="1">
            <a:spLocks/>
          </p:cNvSpPr>
          <p:nvPr/>
        </p:nvSpPr>
        <p:spPr bwMode="auto">
          <a:xfrm>
            <a:off x="276225" y="6038850"/>
            <a:ext cx="6959600" cy="72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257175" indent="-257175" defTabSz="342900">
              <a:defRPr>
                <a:solidFill>
                  <a:schemeClr val="tx1"/>
                </a:solidFill>
                <a:latin typeface="Century Gothic" panose="020B0502020202020204" pitchFamily="34" charset="0"/>
                <a:ea typeface="MS PGothic" panose="020B0600070205080204" pitchFamily="34" charset="-128"/>
              </a:defRPr>
            </a:lvl1pPr>
            <a:lvl2pPr marL="742950" indent="-285750" defTabSz="342900">
              <a:defRPr>
                <a:solidFill>
                  <a:schemeClr val="tx1"/>
                </a:solidFill>
                <a:latin typeface="Century Gothic" panose="020B0502020202020204" pitchFamily="34" charset="0"/>
                <a:ea typeface="MS PGothic" panose="020B0600070205080204" pitchFamily="34" charset="-128"/>
              </a:defRPr>
            </a:lvl2pPr>
            <a:lvl3pPr marL="1143000" indent="-228600" defTabSz="342900">
              <a:defRPr>
                <a:solidFill>
                  <a:schemeClr val="tx1"/>
                </a:solidFill>
                <a:latin typeface="Century Gothic" panose="020B0502020202020204" pitchFamily="34" charset="0"/>
                <a:ea typeface="MS PGothic" panose="020B0600070205080204" pitchFamily="34" charset="-128"/>
              </a:defRPr>
            </a:lvl3pPr>
            <a:lvl4pPr marL="1600200" indent="-228600" defTabSz="342900">
              <a:defRPr>
                <a:solidFill>
                  <a:schemeClr val="tx1"/>
                </a:solidFill>
                <a:latin typeface="Century Gothic" panose="020B0502020202020204" pitchFamily="34" charset="0"/>
                <a:ea typeface="MS PGothic" panose="020B0600070205080204" pitchFamily="34" charset="-128"/>
              </a:defRPr>
            </a:lvl4pPr>
            <a:lvl5pPr marL="2057400" indent="-228600" defTabSz="342900">
              <a:defRPr>
                <a:solidFill>
                  <a:schemeClr val="tx1"/>
                </a:solidFill>
                <a:latin typeface="Century Gothic" panose="020B0502020202020204" pitchFamily="34" charset="0"/>
                <a:ea typeface="MS PGothic" panose="020B0600070205080204" pitchFamily="34" charset="-128"/>
              </a:defRPr>
            </a:lvl5pPr>
            <a:lvl6pPr marL="2514600" indent="-228600" defTabSz="3429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6pPr>
            <a:lvl7pPr marL="2971800" indent="-228600" defTabSz="3429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7pPr>
            <a:lvl8pPr marL="3429000" indent="-228600" defTabSz="3429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8pPr>
            <a:lvl9pPr marL="3886200" indent="-228600" defTabSz="3429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9pPr>
          </a:lstStyle>
          <a:p>
            <a:pPr eaLnBrk="1" hangingPunct="1">
              <a:spcBef>
                <a:spcPct val="20000"/>
              </a:spcBef>
              <a:spcAft>
                <a:spcPts val="450"/>
              </a:spcAft>
              <a:buClr>
                <a:schemeClr val="accent2"/>
              </a:buClr>
              <a:buSzPct val="100000"/>
              <a:buFont typeface="Arial" panose="020B0604020202020204" pitchFamily="34" charset="0"/>
              <a:buChar char="•"/>
            </a:pPr>
            <a:r>
              <a:rPr lang="en-US" altLang="en-US" sz="2400"/>
              <a:t>3-yr % rate indicates increase or decrease in earning a living wage</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Title 1"/>
          <p:cNvSpPr>
            <a:spLocks noGrp="1"/>
          </p:cNvSpPr>
          <p:nvPr>
            <p:ph type="title"/>
          </p:nvPr>
        </p:nvSpPr>
        <p:spPr bwMode="auto">
          <a:xfrm>
            <a:off x="457200" y="447675"/>
            <a:ext cx="7929563" cy="9699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pPr eaLnBrk="1" hangingPunct="1"/>
            <a:r>
              <a:rPr lang="en-US" altLang="en-US" smtClean="0">
                <a:ea typeface="MS PGothic" panose="020B0600070205080204" pitchFamily="34" charset="-128"/>
              </a:rPr>
              <a:t>Goal 4B: Living Wage </a:t>
            </a:r>
          </a:p>
        </p:txBody>
      </p:sp>
      <p:sp>
        <p:nvSpPr>
          <p:cNvPr id="88067" name="Content Placeholder 7"/>
          <p:cNvSpPr>
            <a:spLocks noGrp="1"/>
          </p:cNvSpPr>
          <p:nvPr>
            <p:ph idx="1"/>
          </p:nvPr>
        </p:nvSpPr>
        <p:spPr bwMode="auto">
          <a:xfrm>
            <a:off x="457200" y="2633663"/>
            <a:ext cx="8245475" cy="3705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pPr eaLnBrk="1" hangingPunct="1">
              <a:buSzTx/>
              <a:buFont typeface="Arial" panose="020B0604020202020204" pitchFamily="34" charset="0"/>
              <a:buChar char="•"/>
            </a:pPr>
            <a:endParaRPr lang="en-US" altLang="en-US" smtClean="0">
              <a:ea typeface="MS PGothic" panose="020B0600070205080204" pitchFamily="34" charset="-128"/>
            </a:endParaRPr>
          </a:p>
        </p:txBody>
      </p:sp>
      <p:graphicFrame>
        <p:nvGraphicFramePr>
          <p:cNvPr id="4" name="Table 3"/>
          <p:cNvGraphicFramePr>
            <a:graphicFrameLocks noGrp="1"/>
          </p:cNvGraphicFramePr>
          <p:nvPr/>
        </p:nvGraphicFramePr>
        <p:xfrm>
          <a:off x="168275" y="2333625"/>
          <a:ext cx="8783637" cy="3627524"/>
        </p:xfrm>
        <a:graphic>
          <a:graphicData uri="http://schemas.openxmlformats.org/drawingml/2006/table">
            <a:tbl>
              <a:tblPr firstRow="1" bandRow="1">
                <a:tableStyleId>{5C22544A-7EE6-4342-B048-85BDC9FD1C3A}</a:tableStyleId>
              </a:tblPr>
              <a:tblGrid>
                <a:gridCol w="1383143">
                  <a:extLst>
                    <a:ext uri="{9D8B030D-6E8A-4147-A177-3AD203B41FA5}">
                      <a16:colId xmlns="" xmlns:a16="http://schemas.microsoft.com/office/drawing/2014/main" val="20000"/>
                    </a:ext>
                  </a:extLst>
                </a:gridCol>
                <a:gridCol w="1261101">
                  <a:extLst>
                    <a:ext uri="{9D8B030D-6E8A-4147-A177-3AD203B41FA5}">
                      <a16:colId xmlns="" xmlns:a16="http://schemas.microsoft.com/office/drawing/2014/main" val="20001"/>
                    </a:ext>
                  </a:extLst>
                </a:gridCol>
                <a:gridCol w="1261101">
                  <a:extLst>
                    <a:ext uri="{9D8B030D-6E8A-4147-A177-3AD203B41FA5}">
                      <a16:colId xmlns="" xmlns:a16="http://schemas.microsoft.com/office/drawing/2014/main" val="20002"/>
                    </a:ext>
                  </a:extLst>
                </a:gridCol>
                <a:gridCol w="1125499">
                  <a:extLst>
                    <a:ext uri="{9D8B030D-6E8A-4147-A177-3AD203B41FA5}">
                      <a16:colId xmlns="" xmlns:a16="http://schemas.microsoft.com/office/drawing/2014/main" val="20003"/>
                    </a:ext>
                  </a:extLst>
                </a:gridCol>
                <a:gridCol w="1250931">
                  <a:extLst>
                    <a:ext uri="{9D8B030D-6E8A-4147-A177-3AD203B41FA5}">
                      <a16:colId xmlns="" xmlns:a16="http://schemas.microsoft.com/office/drawing/2014/main" val="20004"/>
                    </a:ext>
                  </a:extLst>
                </a:gridCol>
                <a:gridCol w="1250931">
                  <a:extLst>
                    <a:ext uri="{9D8B030D-6E8A-4147-A177-3AD203B41FA5}">
                      <a16:colId xmlns="" xmlns:a16="http://schemas.microsoft.com/office/drawing/2014/main" val="20005"/>
                    </a:ext>
                  </a:extLst>
                </a:gridCol>
                <a:gridCol w="1250931">
                  <a:extLst>
                    <a:ext uri="{9D8B030D-6E8A-4147-A177-3AD203B41FA5}">
                      <a16:colId xmlns="" xmlns:a16="http://schemas.microsoft.com/office/drawing/2014/main" val="20006"/>
                    </a:ext>
                  </a:extLst>
                </a:gridCol>
              </a:tblGrid>
              <a:tr h="579078">
                <a:tc>
                  <a:txBody>
                    <a:bodyPr/>
                    <a:lstStyle/>
                    <a:p>
                      <a:pPr algn="ctr"/>
                      <a:r>
                        <a:rPr lang="en-US" sz="1600" dirty="0" smtClean="0"/>
                        <a:t>Students</a:t>
                      </a:r>
                      <a:endParaRPr lang="en-US" sz="1600" dirty="0"/>
                    </a:p>
                  </a:txBody>
                  <a:tcPr marL="91434" marR="91434" marT="45709" marB="45709" anchor="ctr"/>
                </a:tc>
                <a:tc>
                  <a:txBody>
                    <a:bodyPr/>
                    <a:lstStyle/>
                    <a:p>
                      <a:pPr algn="ctr"/>
                      <a:r>
                        <a:rPr lang="en-US" sz="1600" dirty="0" smtClean="0"/>
                        <a:t>2014-15</a:t>
                      </a:r>
                      <a:endParaRPr lang="en-US" sz="1600" dirty="0"/>
                    </a:p>
                  </a:txBody>
                  <a:tcPr marL="91434" marR="91434" marT="45709" marB="45709" anchor="ctr"/>
                </a:tc>
                <a:tc>
                  <a:txBody>
                    <a:bodyPr/>
                    <a:lstStyle/>
                    <a:p>
                      <a:pPr algn="ctr"/>
                      <a:r>
                        <a:rPr lang="en-US" sz="1600" dirty="0" smtClean="0"/>
                        <a:t>2015-16</a:t>
                      </a:r>
                      <a:br>
                        <a:rPr lang="en-US" sz="1600" dirty="0" smtClean="0"/>
                      </a:br>
                      <a:r>
                        <a:rPr lang="en-US" sz="1600" dirty="0" smtClean="0"/>
                        <a:t>Baseline</a:t>
                      </a:r>
                      <a:endParaRPr lang="en-US" sz="1600" dirty="0"/>
                    </a:p>
                  </a:txBody>
                  <a:tcPr marL="91434" marR="91434" marT="45709" marB="45709" anchor="ctr"/>
                </a:tc>
                <a:tc>
                  <a:txBody>
                    <a:bodyPr/>
                    <a:lstStyle/>
                    <a:p>
                      <a:pPr algn="ctr"/>
                      <a:r>
                        <a:rPr lang="en-US" sz="1600" dirty="0" smtClean="0"/>
                        <a:t>2016-17</a:t>
                      </a:r>
                      <a:endParaRPr lang="en-US" sz="1600" dirty="0"/>
                    </a:p>
                  </a:txBody>
                  <a:tcPr marL="91434" marR="91434" marT="45709" marB="45709" anchor="ct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US" sz="1600" dirty="0" smtClean="0"/>
                        <a:t>3-YR</a:t>
                      </a:r>
                      <a:r>
                        <a:rPr lang="en-US" sz="1600" baseline="0" dirty="0" smtClean="0"/>
                        <a:t> % Rate</a:t>
                      </a:r>
                      <a:endParaRPr lang="en-US" sz="1600" dirty="0" smtClean="0"/>
                    </a:p>
                  </a:txBody>
                  <a:tcPr marL="91434" marR="91434" marT="45709" marB="45709" anchor="ctr"/>
                </a:tc>
                <a:tc>
                  <a:txBody>
                    <a:bodyPr/>
                    <a:lstStyle/>
                    <a:p>
                      <a:pPr algn="ctr"/>
                      <a:r>
                        <a:rPr lang="en-US" sz="1600" dirty="0" smtClean="0"/>
                        <a:t>2021-22</a:t>
                      </a:r>
                      <a:br>
                        <a:rPr lang="en-US" sz="1600" dirty="0" smtClean="0"/>
                      </a:br>
                      <a:r>
                        <a:rPr lang="en-US" sz="1600" dirty="0" smtClean="0"/>
                        <a:t>Goal</a:t>
                      </a:r>
                      <a:endParaRPr lang="en-US" sz="1600" dirty="0"/>
                    </a:p>
                  </a:txBody>
                  <a:tcPr marL="91434" marR="91434" marT="45709" marB="45709" anchor="ctr"/>
                </a:tc>
                <a:tc>
                  <a:txBody>
                    <a:bodyPr/>
                    <a:lstStyle/>
                    <a:p>
                      <a:pPr algn="ctr"/>
                      <a:r>
                        <a:rPr lang="en-US" sz="1300" dirty="0" smtClean="0"/>
                        <a:t>% Increase</a:t>
                      </a:r>
                      <a:br>
                        <a:rPr lang="en-US" sz="1300" dirty="0" smtClean="0"/>
                      </a:br>
                      <a:r>
                        <a:rPr lang="en-US" sz="1300" dirty="0" smtClean="0"/>
                        <a:t>Proposed</a:t>
                      </a:r>
                      <a:endParaRPr lang="en-US" sz="1300" dirty="0"/>
                    </a:p>
                  </a:txBody>
                  <a:tcPr marL="91434" marR="91434" marT="45709" marB="45709" anchor="ctr"/>
                </a:tc>
                <a:extLst>
                  <a:ext uri="{0D108BD9-81ED-4DB2-BD59-A6C34878D82A}">
                    <a16:rowId xmlns="" xmlns:a16="http://schemas.microsoft.com/office/drawing/2014/main" val="10000"/>
                  </a:ext>
                </a:extLst>
              </a:tr>
              <a:tr h="396205">
                <a:tc>
                  <a:txBody>
                    <a:bodyPr/>
                    <a:lstStyle/>
                    <a:p>
                      <a:pPr algn="ctr"/>
                      <a:r>
                        <a:rPr lang="en-US" sz="1600" b="1" dirty="0" smtClean="0"/>
                        <a:t>ALL</a:t>
                      </a:r>
                      <a:endParaRPr lang="en-US" sz="1600" b="1" dirty="0"/>
                    </a:p>
                  </a:txBody>
                  <a:tcPr marL="91434" marR="91434" marT="45709" marB="45709" anchor="ctr"/>
                </a:tc>
                <a:tc>
                  <a:txBody>
                    <a:bodyPr/>
                    <a:lstStyle/>
                    <a:p>
                      <a:pPr algn="ctr"/>
                      <a:r>
                        <a:rPr lang="en-US" sz="1600" b="0" dirty="0" smtClean="0"/>
                        <a:t>55%</a:t>
                      </a:r>
                      <a:endParaRPr lang="en-US" sz="1600" b="0" dirty="0"/>
                    </a:p>
                  </a:txBody>
                  <a:tcPr marL="91434" marR="91434" marT="45709" marB="45709" anchor="ctr"/>
                </a:tc>
                <a:tc>
                  <a:txBody>
                    <a:bodyPr/>
                    <a:lstStyle/>
                    <a:p>
                      <a:pPr algn="ctr"/>
                      <a:r>
                        <a:rPr lang="en-US" sz="2000" b="1" dirty="0" smtClean="0"/>
                        <a:t>57%</a:t>
                      </a:r>
                      <a:endParaRPr lang="en-US" sz="2000" b="1" dirty="0"/>
                    </a:p>
                  </a:txBody>
                  <a:tcPr marL="91434" marR="91434" marT="45709" marB="45709" anchor="ctr"/>
                </a:tc>
                <a:tc>
                  <a:txBody>
                    <a:bodyPr/>
                    <a:lstStyle/>
                    <a:p>
                      <a:pPr algn="ctr"/>
                      <a:r>
                        <a:rPr lang="en-US" sz="1600" dirty="0" smtClean="0"/>
                        <a:t>60%</a:t>
                      </a:r>
                      <a:endParaRPr lang="en-US" sz="1600" dirty="0"/>
                    </a:p>
                  </a:txBody>
                  <a:tcPr marL="91434" marR="91434" marT="45709" marB="45709" anchor="ctr"/>
                </a:tc>
                <a:tc>
                  <a:txBody>
                    <a:bodyPr/>
                    <a:lstStyle/>
                    <a:p>
                      <a:pPr algn="ctr"/>
                      <a:r>
                        <a:rPr lang="en-US" sz="1600" b="0" dirty="0" smtClean="0"/>
                        <a:t>+5%</a:t>
                      </a:r>
                      <a:endParaRPr lang="en-US" sz="1600" b="0" dirty="0"/>
                    </a:p>
                  </a:txBody>
                  <a:tcPr marL="91434" marR="91434" marT="45709" marB="45709" anchor="ctr"/>
                </a:tc>
                <a:tc>
                  <a:txBody>
                    <a:bodyPr/>
                    <a:lstStyle/>
                    <a:p>
                      <a:pPr algn="ctr"/>
                      <a:r>
                        <a:rPr lang="en-US" sz="2000" b="1" dirty="0" smtClean="0"/>
                        <a:t>62%</a:t>
                      </a:r>
                      <a:endParaRPr lang="en-US" sz="2000" b="1" dirty="0"/>
                    </a:p>
                  </a:txBody>
                  <a:tcPr marL="91434" marR="91434" marT="45709" marB="45709" anchor="ctr"/>
                </a:tc>
                <a:tc>
                  <a:txBody>
                    <a:bodyPr/>
                    <a:lstStyle/>
                    <a:p>
                      <a:pPr algn="ctr"/>
                      <a:r>
                        <a:rPr lang="en-US" sz="2000" b="1" dirty="0" smtClean="0"/>
                        <a:t>5%</a:t>
                      </a:r>
                      <a:endParaRPr lang="en-US" sz="2000" b="1" dirty="0"/>
                    </a:p>
                  </a:txBody>
                  <a:tcPr marL="91434" marR="91434" marT="45709" marB="45709" anchor="ctr"/>
                </a:tc>
                <a:extLst>
                  <a:ext uri="{0D108BD9-81ED-4DB2-BD59-A6C34878D82A}">
                    <a16:rowId xmlns="" xmlns:a16="http://schemas.microsoft.com/office/drawing/2014/main" val="10001"/>
                  </a:ext>
                </a:extLst>
              </a:tr>
              <a:tr h="369304">
                <a:tc gridSpan="7">
                  <a:txBody>
                    <a:bodyPr/>
                    <a:lstStyle/>
                    <a:p>
                      <a:pPr algn="l"/>
                      <a:r>
                        <a:rPr lang="en-US" sz="1600" b="0" dirty="0" smtClean="0">
                          <a:solidFill>
                            <a:schemeClr val="tx1"/>
                          </a:solidFill>
                        </a:rPr>
                        <a:t>Special Populations</a:t>
                      </a:r>
                      <a:endParaRPr lang="en-US" sz="1600" b="0" dirty="0">
                        <a:solidFill>
                          <a:schemeClr val="tx1"/>
                        </a:solidFill>
                      </a:endParaRPr>
                    </a:p>
                  </a:txBody>
                  <a:tcPr marL="91434" marR="91434" marT="45709" marB="45709" anchor="ctr">
                    <a:solidFill>
                      <a:srgbClr val="A61E2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algn="ctr"/>
                      <a:endParaRPr lang="en-US" sz="2000" b="1" dirty="0"/>
                    </a:p>
                  </a:txBody>
                  <a:tcPr anchor="ctr"/>
                </a:tc>
                <a:tc hMerge="1">
                  <a:txBody>
                    <a:bodyPr/>
                    <a:lstStyle/>
                    <a:p>
                      <a:pPr algn="ctr"/>
                      <a:endParaRPr lang="en-US" sz="2000" b="1" dirty="0"/>
                    </a:p>
                  </a:txBody>
                  <a:tcPr anchor="ctr"/>
                </a:tc>
                <a:extLst>
                  <a:ext uri="{0D108BD9-81ED-4DB2-BD59-A6C34878D82A}">
                    <a16:rowId xmlns="" xmlns:a16="http://schemas.microsoft.com/office/drawing/2014/main" val="10002"/>
                  </a:ext>
                </a:extLst>
              </a:tr>
              <a:tr h="518120">
                <a:tc>
                  <a:txBody>
                    <a:bodyPr/>
                    <a:lstStyle/>
                    <a:p>
                      <a:pPr algn="ctr"/>
                      <a:r>
                        <a:rPr lang="en-US" sz="1400" b="1" dirty="0" smtClean="0"/>
                        <a:t>Disabled</a:t>
                      </a:r>
                    </a:p>
                    <a:p>
                      <a:pPr algn="ctr"/>
                      <a:r>
                        <a:rPr lang="en-US" sz="1400" b="1" dirty="0" smtClean="0"/>
                        <a:t>-23% Gap</a:t>
                      </a:r>
                      <a:endParaRPr lang="en-US" sz="1400" b="1" dirty="0"/>
                    </a:p>
                  </a:txBody>
                  <a:tcPr marL="91434" marR="91434" marT="45709" marB="45709" anchor="ct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US" sz="1600" b="0" dirty="0" smtClean="0"/>
                        <a:t>34%</a:t>
                      </a:r>
                    </a:p>
                  </a:txBody>
                  <a:tcPr marL="91434" marR="91434" marT="45709" marB="45709" anchor="ct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lang="en-US" sz="2000" b="1" dirty="0" smtClean="0"/>
                        <a:t>34%</a:t>
                      </a:r>
                    </a:p>
                  </a:txBody>
                  <a:tcPr marL="91434" marR="91434" marT="45709" marB="45709" anchor="ctr"/>
                </a:tc>
                <a:tc>
                  <a:txBody>
                    <a:bodyPr/>
                    <a:lstStyle/>
                    <a:p>
                      <a:pPr algn="ctr"/>
                      <a:r>
                        <a:rPr lang="en-US" sz="1600" dirty="0" smtClean="0"/>
                        <a:t>33%</a:t>
                      </a:r>
                      <a:endParaRPr lang="en-US" sz="1600" dirty="0"/>
                    </a:p>
                  </a:txBody>
                  <a:tcPr marL="91434" marR="91434" marT="45709" marB="45709" anchor="ctr"/>
                </a:tc>
                <a:tc>
                  <a:txBody>
                    <a:bodyPr/>
                    <a:lstStyle/>
                    <a:p>
                      <a:pPr algn="ctr"/>
                      <a:r>
                        <a:rPr lang="en-US" sz="1600" b="0" dirty="0" smtClean="0"/>
                        <a:t>-1%</a:t>
                      </a:r>
                      <a:endParaRPr lang="en-US" sz="1600" b="0" dirty="0"/>
                    </a:p>
                  </a:txBody>
                  <a:tcPr marL="91434" marR="91434" marT="45709" marB="45709" anchor="ctr"/>
                </a:tc>
                <a:tc>
                  <a:txBody>
                    <a:bodyPr/>
                    <a:lstStyle/>
                    <a:p>
                      <a:pPr algn="ctr"/>
                      <a:r>
                        <a:rPr lang="en-US" sz="2000" b="1" dirty="0" smtClean="0"/>
                        <a:t>40%</a:t>
                      </a:r>
                      <a:endParaRPr lang="en-US" sz="2000" b="1" dirty="0"/>
                    </a:p>
                  </a:txBody>
                  <a:tcPr marL="91434" marR="91434" marT="45709" marB="45709" anchor="ct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smtClean="0">
                          <a:ln>
                            <a:noFill/>
                          </a:ln>
                          <a:solidFill>
                            <a:srgbClr val="000000"/>
                          </a:solidFill>
                          <a:effectLst/>
                          <a:uLnTx/>
                          <a:uFillTx/>
                          <a:latin typeface="Century Gothic" panose="020B0502020202020204"/>
                          <a:ea typeface="+mn-ea"/>
                          <a:cs typeface="+mn-cs"/>
                        </a:rPr>
                        <a:t>6%</a:t>
                      </a:r>
                      <a:endParaRPr kumimoji="0" lang="en-US" sz="2000" b="1" i="0" u="none" strike="noStrike" kern="1200" cap="none" spc="0" normalizeH="0" baseline="0" noProof="0" dirty="0">
                        <a:ln>
                          <a:noFill/>
                        </a:ln>
                        <a:solidFill>
                          <a:srgbClr val="000000"/>
                        </a:solidFill>
                        <a:effectLst/>
                        <a:uLnTx/>
                        <a:uFillTx/>
                        <a:latin typeface="Century Gothic" panose="020B0502020202020204"/>
                        <a:ea typeface="+mn-ea"/>
                        <a:cs typeface="+mn-cs"/>
                      </a:endParaRPr>
                    </a:p>
                  </a:txBody>
                  <a:tcPr marL="91434" marR="91434" marT="45709" marB="45709" anchor="ctr"/>
                </a:tc>
                <a:extLst>
                  <a:ext uri="{0D108BD9-81ED-4DB2-BD59-A6C34878D82A}">
                    <a16:rowId xmlns="" xmlns:a16="http://schemas.microsoft.com/office/drawing/2014/main" val="10003"/>
                  </a:ext>
                </a:extLst>
              </a:tr>
              <a:tr h="518120">
                <a:tc>
                  <a:txBody>
                    <a:bodyPr/>
                    <a:lstStyle/>
                    <a:p>
                      <a:pPr algn="ctr"/>
                      <a:r>
                        <a:rPr lang="en-US" sz="1400" b="1" dirty="0" smtClean="0"/>
                        <a:t>First Gen</a:t>
                      </a:r>
                    </a:p>
                    <a:p>
                      <a:pPr algn="ctr"/>
                      <a:r>
                        <a:rPr lang="en-US" sz="1400" b="1" dirty="0" smtClean="0"/>
                        <a:t>-6% Gap</a:t>
                      </a:r>
                      <a:endParaRPr lang="en-US" sz="1400" b="1" dirty="0"/>
                    </a:p>
                  </a:txBody>
                  <a:tcPr marL="91434" marR="91434" marT="45709" marB="45709" anchor="ctr"/>
                </a:tc>
                <a:tc>
                  <a:txBody>
                    <a:bodyPr/>
                    <a:lstStyle/>
                    <a:p>
                      <a:pPr algn="ctr"/>
                      <a:r>
                        <a:rPr lang="en-US" sz="1600" b="0" dirty="0" smtClean="0"/>
                        <a:t>48%</a:t>
                      </a:r>
                      <a:endParaRPr lang="en-US" sz="1600" b="0" dirty="0"/>
                    </a:p>
                  </a:txBody>
                  <a:tcPr marL="91434" marR="91434" marT="45709" marB="45709" anchor="ctr"/>
                </a:tc>
                <a:tc>
                  <a:txBody>
                    <a:bodyPr/>
                    <a:lstStyle/>
                    <a:p>
                      <a:pPr algn="ctr"/>
                      <a:r>
                        <a:rPr lang="en-US" sz="2000" b="1" dirty="0" smtClean="0"/>
                        <a:t>51%</a:t>
                      </a:r>
                      <a:endParaRPr lang="en-US" sz="2000" b="1" dirty="0"/>
                    </a:p>
                  </a:txBody>
                  <a:tcPr marL="91434" marR="91434" marT="45709" marB="45709" anchor="ctr"/>
                </a:tc>
                <a:tc>
                  <a:txBody>
                    <a:bodyPr/>
                    <a:lstStyle/>
                    <a:p>
                      <a:pPr algn="ctr"/>
                      <a:r>
                        <a:rPr lang="en-US" sz="1600" dirty="0" smtClean="0"/>
                        <a:t>56%</a:t>
                      </a:r>
                      <a:endParaRPr lang="en-US" sz="1600" dirty="0"/>
                    </a:p>
                  </a:txBody>
                  <a:tcPr marL="91434" marR="91434" marT="45709" marB="45709" anchor="ctr"/>
                </a:tc>
                <a:tc>
                  <a:txBody>
                    <a:bodyPr/>
                    <a:lstStyle/>
                    <a:p>
                      <a:pPr algn="ctr"/>
                      <a:r>
                        <a:rPr lang="en-US" sz="1600" b="0" dirty="0" smtClean="0"/>
                        <a:t>+8%</a:t>
                      </a:r>
                      <a:endParaRPr lang="en-US" sz="1600" b="0" dirty="0"/>
                    </a:p>
                  </a:txBody>
                  <a:tcPr marL="91434" marR="91434" marT="45709" marB="45709" anchor="ctr"/>
                </a:tc>
                <a:tc>
                  <a:txBody>
                    <a:bodyPr/>
                    <a:lstStyle/>
                    <a:p>
                      <a:pPr algn="ctr"/>
                      <a:r>
                        <a:rPr lang="en-US" sz="2000" b="1" dirty="0" smtClean="0"/>
                        <a:t>59%</a:t>
                      </a:r>
                      <a:endParaRPr lang="en-US" sz="2000" b="1" dirty="0"/>
                    </a:p>
                  </a:txBody>
                  <a:tcPr marL="91434" marR="91434" marT="45709" marB="45709" anchor="ct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smtClean="0">
                          <a:ln>
                            <a:noFill/>
                          </a:ln>
                          <a:solidFill>
                            <a:srgbClr val="000000"/>
                          </a:solidFill>
                          <a:effectLst/>
                          <a:uLnTx/>
                          <a:uFillTx/>
                          <a:latin typeface="Century Gothic" panose="020B0502020202020204"/>
                          <a:ea typeface="+mn-ea"/>
                          <a:cs typeface="+mn-cs"/>
                        </a:rPr>
                        <a:t>8%</a:t>
                      </a:r>
                      <a:endParaRPr kumimoji="0" lang="en-US" sz="2000" b="1" i="0" u="none" strike="noStrike" kern="1200" cap="none" spc="0" normalizeH="0" baseline="0" noProof="0" dirty="0">
                        <a:ln>
                          <a:noFill/>
                        </a:ln>
                        <a:solidFill>
                          <a:srgbClr val="000000"/>
                        </a:solidFill>
                        <a:effectLst/>
                        <a:uLnTx/>
                        <a:uFillTx/>
                        <a:latin typeface="Century Gothic" panose="020B0502020202020204"/>
                        <a:ea typeface="+mn-ea"/>
                        <a:cs typeface="+mn-cs"/>
                      </a:endParaRPr>
                    </a:p>
                  </a:txBody>
                  <a:tcPr marL="91434" marR="91434" marT="45709" marB="45709" anchor="ctr"/>
                </a:tc>
                <a:extLst>
                  <a:ext uri="{0D108BD9-81ED-4DB2-BD59-A6C34878D82A}">
                    <a16:rowId xmlns="" xmlns:a16="http://schemas.microsoft.com/office/drawing/2014/main" val="10004"/>
                  </a:ext>
                </a:extLst>
              </a:tr>
              <a:tr h="518120">
                <a:tc>
                  <a:txBody>
                    <a:bodyPr/>
                    <a:lstStyle/>
                    <a:p>
                      <a:pPr algn="ctr"/>
                      <a:r>
                        <a:rPr lang="en-US" sz="1400" b="1" dirty="0" smtClean="0"/>
                        <a:t>Foster Youth</a:t>
                      </a:r>
                    </a:p>
                    <a:p>
                      <a:pPr algn="ctr"/>
                      <a:r>
                        <a:rPr lang="en-US" sz="1400" b="1" dirty="0" smtClean="0"/>
                        <a:t>-41% Gap</a:t>
                      </a:r>
                      <a:endParaRPr lang="en-US" sz="1400" b="1" dirty="0"/>
                    </a:p>
                  </a:txBody>
                  <a:tcPr marL="91434" marR="91434" marT="45709" marB="45709" anchor="ctr"/>
                </a:tc>
                <a:tc>
                  <a:txBody>
                    <a:bodyPr/>
                    <a:lstStyle/>
                    <a:p>
                      <a:pPr algn="ctr"/>
                      <a:r>
                        <a:rPr lang="en-US" sz="1600" b="0" dirty="0" smtClean="0"/>
                        <a:t>34%</a:t>
                      </a:r>
                      <a:endParaRPr lang="en-US" sz="1600" b="0" dirty="0"/>
                    </a:p>
                  </a:txBody>
                  <a:tcPr marL="91434" marR="91434" marT="45709" marB="45709" anchor="ctr"/>
                </a:tc>
                <a:tc>
                  <a:txBody>
                    <a:bodyPr/>
                    <a:lstStyle/>
                    <a:p>
                      <a:pPr algn="ctr"/>
                      <a:r>
                        <a:rPr lang="en-US" sz="2000" b="1" dirty="0" smtClean="0"/>
                        <a:t>16%</a:t>
                      </a:r>
                      <a:endParaRPr lang="en-US" sz="2000" b="1" dirty="0"/>
                    </a:p>
                  </a:txBody>
                  <a:tcPr marL="91434" marR="91434" marT="45709" marB="45709" anchor="ctr"/>
                </a:tc>
                <a:tc>
                  <a:txBody>
                    <a:bodyPr/>
                    <a:lstStyle/>
                    <a:p>
                      <a:pPr algn="ctr"/>
                      <a:r>
                        <a:rPr lang="en-US" sz="1600" dirty="0" smtClean="0"/>
                        <a:t>37%</a:t>
                      </a:r>
                      <a:endParaRPr lang="en-US" sz="1600" dirty="0"/>
                    </a:p>
                  </a:txBody>
                  <a:tcPr marL="91434" marR="91434" marT="45709" marB="45709" anchor="ctr"/>
                </a:tc>
                <a:tc>
                  <a:txBody>
                    <a:bodyPr/>
                    <a:lstStyle/>
                    <a:p>
                      <a:pPr algn="ctr"/>
                      <a:r>
                        <a:rPr lang="en-US" sz="1600" b="0" dirty="0" smtClean="0"/>
                        <a:t>+3%</a:t>
                      </a:r>
                      <a:endParaRPr lang="en-US" sz="1600" b="0" dirty="0"/>
                    </a:p>
                  </a:txBody>
                  <a:tcPr marL="91434" marR="91434" marT="45709" marB="45709" anchor="ctr"/>
                </a:tc>
                <a:tc>
                  <a:txBody>
                    <a:bodyPr/>
                    <a:lstStyle/>
                    <a:p>
                      <a:pPr algn="ctr"/>
                      <a:r>
                        <a:rPr lang="en-US" sz="2000" b="1" dirty="0" smtClean="0"/>
                        <a:t>38%</a:t>
                      </a:r>
                      <a:endParaRPr lang="en-US" sz="2000" b="1" dirty="0"/>
                    </a:p>
                  </a:txBody>
                  <a:tcPr marL="91434" marR="91434" marT="45709" marB="45709" anchor="ct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smtClean="0">
                          <a:ln>
                            <a:noFill/>
                          </a:ln>
                          <a:solidFill>
                            <a:srgbClr val="000000"/>
                          </a:solidFill>
                          <a:effectLst/>
                          <a:uLnTx/>
                          <a:uFillTx/>
                          <a:latin typeface="Century Gothic" panose="020B0502020202020204"/>
                          <a:ea typeface="+mn-ea"/>
                          <a:cs typeface="+mn-cs"/>
                        </a:rPr>
                        <a:t>22%</a:t>
                      </a:r>
                      <a:endParaRPr kumimoji="0" lang="en-US" sz="2000" b="1" i="0" u="none" strike="noStrike" kern="1200" cap="none" spc="0" normalizeH="0" baseline="0" noProof="0" dirty="0">
                        <a:ln>
                          <a:noFill/>
                        </a:ln>
                        <a:solidFill>
                          <a:srgbClr val="000000"/>
                        </a:solidFill>
                        <a:effectLst/>
                        <a:uLnTx/>
                        <a:uFillTx/>
                        <a:latin typeface="Century Gothic" panose="020B0502020202020204"/>
                        <a:ea typeface="+mn-ea"/>
                        <a:cs typeface="+mn-cs"/>
                      </a:endParaRPr>
                    </a:p>
                  </a:txBody>
                  <a:tcPr marL="91434" marR="91434" marT="45709" marB="45709" anchor="ctr"/>
                </a:tc>
                <a:extLst>
                  <a:ext uri="{0D108BD9-81ED-4DB2-BD59-A6C34878D82A}">
                    <a16:rowId xmlns="" xmlns:a16="http://schemas.microsoft.com/office/drawing/2014/main" val="10005"/>
                  </a:ext>
                </a:extLst>
              </a:tr>
              <a:tr h="728490">
                <a:tc>
                  <a:txBody>
                    <a:bodyPr/>
                    <a:lstStyle/>
                    <a:p>
                      <a:pPr algn="ctr"/>
                      <a:r>
                        <a:rPr lang="en-US" sz="1400" b="1" dirty="0" smtClean="0"/>
                        <a:t>Low Income</a:t>
                      </a:r>
                    </a:p>
                    <a:p>
                      <a:pPr algn="ctr"/>
                      <a:r>
                        <a:rPr lang="en-US" sz="1400" b="1" dirty="0" smtClean="0"/>
                        <a:t>-12% Gap</a:t>
                      </a:r>
                      <a:endParaRPr lang="en-US" sz="1400" b="1" dirty="0"/>
                    </a:p>
                  </a:txBody>
                  <a:tcPr marL="91434" marR="91434" marT="45709" marB="45709" anchor="ctr"/>
                </a:tc>
                <a:tc>
                  <a:txBody>
                    <a:bodyPr/>
                    <a:lstStyle/>
                    <a:p>
                      <a:pPr algn="ctr"/>
                      <a:r>
                        <a:rPr lang="en-US" sz="1600" b="0" dirty="0" smtClean="0"/>
                        <a:t>44%</a:t>
                      </a:r>
                      <a:endParaRPr lang="en-US" sz="1600" b="0" dirty="0"/>
                    </a:p>
                  </a:txBody>
                  <a:tcPr marL="91434" marR="91434" marT="45709" marB="45709" anchor="ctr"/>
                </a:tc>
                <a:tc>
                  <a:txBody>
                    <a:bodyPr/>
                    <a:lstStyle/>
                    <a:p>
                      <a:pPr algn="ctr"/>
                      <a:r>
                        <a:rPr lang="en-US" sz="2000" b="1" dirty="0" smtClean="0"/>
                        <a:t>45%</a:t>
                      </a:r>
                      <a:endParaRPr lang="en-US" sz="2000" b="1" dirty="0"/>
                    </a:p>
                  </a:txBody>
                  <a:tcPr marL="91434" marR="91434" marT="45709" marB="45709" anchor="ctr"/>
                </a:tc>
                <a:tc>
                  <a:txBody>
                    <a:bodyPr/>
                    <a:lstStyle/>
                    <a:p>
                      <a:pPr algn="ctr"/>
                      <a:r>
                        <a:rPr lang="en-US" sz="1600" dirty="0" smtClean="0"/>
                        <a:t>50%</a:t>
                      </a:r>
                      <a:endParaRPr lang="en-US" sz="1600" dirty="0"/>
                    </a:p>
                  </a:txBody>
                  <a:tcPr marL="91434" marR="91434" marT="45709" marB="45709" anchor="ctr"/>
                </a:tc>
                <a:tc>
                  <a:txBody>
                    <a:bodyPr/>
                    <a:lstStyle/>
                    <a:p>
                      <a:pPr algn="ctr"/>
                      <a:r>
                        <a:rPr lang="en-US" sz="1600" b="0" dirty="0" smtClean="0"/>
                        <a:t>+6%</a:t>
                      </a:r>
                      <a:endParaRPr lang="en-US" sz="1600" b="0" dirty="0"/>
                    </a:p>
                  </a:txBody>
                  <a:tcPr marL="91434" marR="91434" marT="45709" marB="45709" anchor="ctr"/>
                </a:tc>
                <a:tc>
                  <a:txBody>
                    <a:bodyPr/>
                    <a:lstStyle/>
                    <a:p>
                      <a:pPr algn="ctr"/>
                      <a:r>
                        <a:rPr lang="en-US" sz="2000" b="1" dirty="0" smtClean="0"/>
                        <a:t>53%</a:t>
                      </a:r>
                      <a:endParaRPr lang="en-US" sz="2000" b="1" dirty="0"/>
                    </a:p>
                  </a:txBody>
                  <a:tcPr marL="91434" marR="91434" marT="45709" marB="45709" anchor="ct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smtClean="0">
                          <a:ln>
                            <a:noFill/>
                          </a:ln>
                          <a:solidFill>
                            <a:srgbClr val="000000"/>
                          </a:solidFill>
                          <a:effectLst/>
                          <a:uLnTx/>
                          <a:uFillTx/>
                          <a:latin typeface="Century Gothic" panose="020B0502020202020204"/>
                          <a:ea typeface="+mn-ea"/>
                          <a:cs typeface="+mn-cs"/>
                        </a:rPr>
                        <a:t>8%</a:t>
                      </a:r>
                      <a:endParaRPr kumimoji="0" lang="en-US" sz="2000" b="1" i="0" u="none" strike="noStrike" kern="1200" cap="none" spc="0" normalizeH="0" baseline="0" noProof="0" dirty="0">
                        <a:ln>
                          <a:noFill/>
                        </a:ln>
                        <a:solidFill>
                          <a:srgbClr val="000000"/>
                        </a:solidFill>
                        <a:effectLst/>
                        <a:uLnTx/>
                        <a:uFillTx/>
                        <a:latin typeface="Century Gothic" panose="020B0502020202020204"/>
                        <a:ea typeface="+mn-ea"/>
                        <a:cs typeface="+mn-cs"/>
                      </a:endParaRPr>
                    </a:p>
                  </a:txBody>
                  <a:tcPr marL="91434" marR="91434" marT="45709" marB="45709" anchor="ctr"/>
                </a:tc>
                <a:extLst>
                  <a:ext uri="{0D108BD9-81ED-4DB2-BD59-A6C34878D82A}">
                    <a16:rowId xmlns="" xmlns:a16="http://schemas.microsoft.com/office/drawing/2014/main" val="10006"/>
                  </a:ext>
                </a:extLst>
              </a:tr>
            </a:tbl>
          </a:graphicData>
        </a:graphic>
      </p:graphicFrame>
      <p:grpSp>
        <p:nvGrpSpPr>
          <p:cNvPr id="88134" name="Group 8"/>
          <p:cNvGrpSpPr>
            <a:grpSpLocks/>
          </p:cNvGrpSpPr>
          <p:nvPr/>
        </p:nvGrpSpPr>
        <p:grpSpPr bwMode="auto">
          <a:xfrm>
            <a:off x="1768475" y="3082925"/>
            <a:ext cx="5581650" cy="3048000"/>
            <a:chOff x="1190006" y="2871389"/>
            <a:chExt cx="6741041" cy="2583327"/>
          </a:xfrm>
        </p:grpSpPr>
        <p:sp>
          <p:nvSpPr>
            <p:cNvPr id="6" name="Rectangle 5"/>
            <p:cNvSpPr/>
            <p:nvPr/>
          </p:nvSpPr>
          <p:spPr>
            <a:xfrm>
              <a:off x="1190006" y="2871389"/>
              <a:ext cx="6741041" cy="22294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7" name="TextBox 6"/>
            <p:cNvSpPr txBox="1"/>
            <p:nvPr/>
          </p:nvSpPr>
          <p:spPr>
            <a:xfrm>
              <a:off x="1423910" y="2992482"/>
              <a:ext cx="6273233" cy="2462234"/>
            </a:xfrm>
            <a:prstGeom prst="rect">
              <a:avLst/>
            </a:prstGeom>
            <a:effectLst/>
          </p:spPr>
          <p:txBody>
            <a:bodyPr>
              <a:spAutoFit/>
            </a:bodyPr>
            <a:lstStyle/>
            <a:p>
              <a:pPr eaLnBrk="1" fontAlgn="auto" hangingPunct="1">
                <a:spcBef>
                  <a:spcPts val="0"/>
                </a:spcBef>
                <a:spcAft>
                  <a:spcPts val="0"/>
                </a:spcAft>
                <a:defRPr/>
              </a:pPr>
              <a:r>
                <a:rPr lang="en-US" sz="2200" dirty="0">
                  <a:latin typeface="+mn-lt"/>
                  <a:ea typeface="+mn-ea"/>
                </a:rPr>
                <a:t>Goal to decrease the wage gap between DI special population group and total population:</a:t>
              </a:r>
            </a:p>
            <a:p>
              <a:pPr marL="342900" indent="-342900" eaLnBrk="1" fontAlgn="auto" hangingPunct="1">
                <a:spcBef>
                  <a:spcPts val="0"/>
                </a:spcBef>
                <a:spcAft>
                  <a:spcPts val="0"/>
                </a:spcAft>
                <a:buFontTx/>
                <a:buAutoNum type="arabicParenR"/>
                <a:defRPr/>
              </a:pPr>
              <a:r>
                <a:rPr lang="en-US" sz="2200" dirty="0">
                  <a:latin typeface="+mn-lt"/>
                  <a:ea typeface="+mn-ea"/>
                </a:rPr>
                <a:t>Disabled: -23% to-22% </a:t>
              </a:r>
            </a:p>
            <a:p>
              <a:pPr marL="342900" indent="-342900" eaLnBrk="1" fontAlgn="auto" hangingPunct="1">
                <a:spcBef>
                  <a:spcPts val="0"/>
                </a:spcBef>
                <a:spcAft>
                  <a:spcPts val="0"/>
                </a:spcAft>
                <a:buFontTx/>
                <a:buAutoNum type="arabicParenR"/>
                <a:defRPr/>
              </a:pPr>
              <a:r>
                <a:rPr lang="en-US" sz="2200" dirty="0">
                  <a:latin typeface="+mn-lt"/>
                  <a:ea typeface="+mn-ea"/>
                </a:rPr>
                <a:t>First Gen: -6% to-3% </a:t>
              </a:r>
            </a:p>
            <a:p>
              <a:pPr marL="342900" indent="-342900" eaLnBrk="1" fontAlgn="auto" hangingPunct="1">
                <a:spcBef>
                  <a:spcPts val="0"/>
                </a:spcBef>
                <a:spcAft>
                  <a:spcPts val="0"/>
                </a:spcAft>
                <a:buFontTx/>
                <a:buAutoNum type="arabicParenR"/>
                <a:defRPr/>
              </a:pPr>
              <a:r>
                <a:rPr lang="en-US" sz="2200" dirty="0">
                  <a:latin typeface="+mn-lt"/>
                  <a:ea typeface="+mn-ea"/>
                </a:rPr>
                <a:t>Foster Youth: -41% to -24% </a:t>
              </a:r>
            </a:p>
            <a:p>
              <a:pPr marL="342900" indent="-342900" eaLnBrk="1" fontAlgn="auto" hangingPunct="1">
                <a:spcBef>
                  <a:spcPts val="0"/>
                </a:spcBef>
                <a:spcAft>
                  <a:spcPts val="0"/>
                </a:spcAft>
                <a:buFontTx/>
                <a:buAutoNum type="arabicParenR"/>
                <a:defRPr/>
              </a:pPr>
              <a:r>
                <a:rPr lang="en-US" sz="2200" dirty="0">
                  <a:latin typeface="+mn-lt"/>
                  <a:ea typeface="+mn-ea"/>
                </a:rPr>
                <a:t>Low Income: -12% to -9% </a:t>
              </a:r>
            </a:p>
          </p:txBody>
        </p:sp>
      </p:grpSp>
      <p:sp>
        <p:nvSpPr>
          <p:cNvPr id="88135" name="Content Placeholder 3"/>
          <p:cNvSpPr txBox="1">
            <a:spLocks/>
          </p:cNvSpPr>
          <p:nvPr/>
        </p:nvSpPr>
        <p:spPr bwMode="auto">
          <a:xfrm>
            <a:off x="233363" y="6038850"/>
            <a:ext cx="7137400" cy="806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257175" indent="-257175" defTabSz="342900">
              <a:defRPr>
                <a:solidFill>
                  <a:schemeClr val="tx1"/>
                </a:solidFill>
                <a:latin typeface="Century Gothic" panose="020B0502020202020204" pitchFamily="34" charset="0"/>
                <a:ea typeface="MS PGothic" panose="020B0600070205080204" pitchFamily="34" charset="-128"/>
              </a:defRPr>
            </a:lvl1pPr>
            <a:lvl2pPr marL="742950" indent="-285750" defTabSz="342900">
              <a:defRPr>
                <a:solidFill>
                  <a:schemeClr val="tx1"/>
                </a:solidFill>
                <a:latin typeface="Century Gothic" panose="020B0502020202020204" pitchFamily="34" charset="0"/>
                <a:ea typeface="MS PGothic" panose="020B0600070205080204" pitchFamily="34" charset="-128"/>
              </a:defRPr>
            </a:lvl2pPr>
            <a:lvl3pPr marL="1143000" indent="-228600" defTabSz="342900">
              <a:defRPr>
                <a:solidFill>
                  <a:schemeClr val="tx1"/>
                </a:solidFill>
                <a:latin typeface="Century Gothic" panose="020B0502020202020204" pitchFamily="34" charset="0"/>
                <a:ea typeface="MS PGothic" panose="020B0600070205080204" pitchFamily="34" charset="-128"/>
              </a:defRPr>
            </a:lvl3pPr>
            <a:lvl4pPr marL="1600200" indent="-228600" defTabSz="342900">
              <a:defRPr>
                <a:solidFill>
                  <a:schemeClr val="tx1"/>
                </a:solidFill>
                <a:latin typeface="Century Gothic" panose="020B0502020202020204" pitchFamily="34" charset="0"/>
                <a:ea typeface="MS PGothic" panose="020B0600070205080204" pitchFamily="34" charset="-128"/>
              </a:defRPr>
            </a:lvl4pPr>
            <a:lvl5pPr marL="2057400" indent="-228600" defTabSz="342900">
              <a:defRPr>
                <a:solidFill>
                  <a:schemeClr val="tx1"/>
                </a:solidFill>
                <a:latin typeface="Century Gothic" panose="020B0502020202020204" pitchFamily="34" charset="0"/>
                <a:ea typeface="MS PGothic" panose="020B0600070205080204" pitchFamily="34" charset="-128"/>
              </a:defRPr>
            </a:lvl5pPr>
            <a:lvl6pPr marL="2514600" indent="-228600" defTabSz="3429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6pPr>
            <a:lvl7pPr marL="2971800" indent="-228600" defTabSz="3429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7pPr>
            <a:lvl8pPr marL="3429000" indent="-228600" defTabSz="3429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8pPr>
            <a:lvl9pPr marL="3886200" indent="-228600" defTabSz="3429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9pPr>
          </a:lstStyle>
          <a:p>
            <a:pPr eaLnBrk="1" hangingPunct="1">
              <a:spcBef>
                <a:spcPct val="20000"/>
              </a:spcBef>
              <a:spcAft>
                <a:spcPts val="450"/>
              </a:spcAft>
              <a:buClr>
                <a:schemeClr val="accent2"/>
              </a:buClr>
              <a:buSzPct val="100000"/>
              <a:buFont typeface="Arial" panose="020B0604020202020204" pitchFamily="34" charset="0"/>
              <a:buChar char="•"/>
            </a:pPr>
            <a:r>
              <a:rPr lang="en-US" altLang="en-US" sz="2400"/>
              <a:t>3-yr % rate indicates increase or decrease  in earning a living wage</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Title 1"/>
          <p:cNvSpPr>
            <a:spLocks noGrp="1"/>
          </p:cNvSpPr>
          <p:nvPr>
            <p:ph type="title"/>
          </p:nvPr>
        </p:nvSpPr>
        <p:spPr bwMode="auto">
          <a:xfrm>
            <a:off x="457200" y="447675"/>
            <a:ext cx="8245475" cy="9699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pPr eaLnBrk="1" hangingPunct="1"/>
            <a:r>
              <a:rPr lang="en-US" altLang="en-US" sz="3600" smtClean="0">
                <a:ea typeface="MS PGothic" panose="020B0600070205080204" pitchFamily="34" charset="-128"/>
              </a:rPr>
              <a:t>VfS Goal 6: Regional Achievement</a:t>
            </a:r>
          </a:p>
        </p:txBody>
      </p:sp>
      <p:sp>
        <p:nvSpPr>
          <p:cNvPr id="53250" name="Content Placeholder 2"/>
          <p:cNvSpPr>
            <a:spLocks noGrp="1"/>
          </p:cNvSpPr>
          <p:nvPr>
            <p:ph idx="1"/>
          </p:nvPr>
        </p:nvSpPr>
        <p:spPr bwMode="auto">
          <a:xfrm>
            <a:off x="449263" y="2232025"/>
            <a:ext cx="8245475" cy="3706813"/>
          </a:xfrm>
          <a:extLst>
            <a:ext uri="{909E8E84-426E-40dd-AFC4-6F175D3DCCD1}"/>
            <a:ext uri="{91240B29-F687-4f45-9708-019B960494DF}"/>
          </a:extLst>
        </p:spPr>
        <p:txBody>
          <a:bodyPr vert="horz" wrap="square" numCol="1" anchor="t" anchorCtr="0" compatLnSpc="1">
            <a:prstTxWarp prst="textNoShape">
              <a:avLst/>
            </a:prstTxWarp>
            <a:normAutofit fontScale="92500"/>
          </a:bodyPr>
          <a:lstStyle/>
          <a:p>
            <a:pPr eaLnBrk="1" hangingPunct="1">
              <a:spcBef>
                <a:spcPct val="0"/>
              </a:spcBef>
              <a:spcAft>
                <a:spcPts val="1200"/>
              </a:spcAft>
              <a:buSzTx/>
              <a:defRPr/>
            </a:pPr>
            <a:r>
              <a:rPr lang="en-US" sz="3200" b="1" u="sng" dirty="0"/>
              <a:t>System goal:</a:t>
            </a:r>
            <a:r>
              <a:rPr lang="en-US" sz="3200" b="1" dirty="0"/>
              <a:t> </a:t>
            </a:r>
            <a:r>
              <a:rPr lang="en-US" sz="3200" dirty="0" smtClean="0"/>
              <a:t>Reduce regional </a:t>
            </a:r>
            <a:r>
              <a:rPr lang="en-US" sz="3200" dirty="0"/>
              <a:t>achievement gaps </a:t>
            </a:r>
            <a:r>
              <a:rPr lang="en-US" sz="3200" dirty="0" smtClean="0"/>
              <a:t>for </a:t>
            </a:r>
            <a:r>
              <a:rPr lang="en-US" sz="3200" dirty="0"/>
              <a:t>all previous metrics </a:t>
            </a:r>
            <a:r>
              <a:rPr lang="en-US" sz="3200" dirty="0" smtClean="0"/>
              <a:t>within 5 years and fully close gaps within </a:t>
            </a:r>
            <a:r>
              <a:rPr lang="en-US" sz="3200" dirty="0"/>
              <a:t>10 years</a:t>
            </a:r>
          </a:p>
          <a:p>
            <a:pPr eaLnBrk="1" hangingPunct="1">
              <a:spcBef>
                <a:spcPct val="0"/>
              </a:spcBef>
              <a:spcAft>
                <a:spcPts val="1200"/>
              </a:spcAft>
              <a:buSzTx/>
              <a:defRPr/>
            </a:pPr>
            <a:r>
              <a:rPr lang="en-US" sz="3200" dirty="0"/>
              <a:t>Emphasis on colleges located in regions with lowest adult educational attainment</a:t>
            </a:r>
          </a:p>
          <a:p>
            <a:pPr eaLnBrk="1" hangingPunct="1">
              <a:spcBef>
                <a:spcPct val="0"/>
              </a:spcBef>
              <a:spcAft>
                <a:spcPts val="1200"/>
              </a:spcAft>
              <a:buSzTx/>
              <a:defRPr/>
            </a:pPr>
            <a:r>
              <a:rPr lang="en-US" sz="3200" dirty="0"/>
              <a:t>No local directive from CCCCO </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tle 1"/>
          <p:cNvSpPr>
            <a:spLocks noGrp="1"/>
          </p:cNvSpPr>
          <p:nvPr>
            <p:ph type="title"/>
          </p:nvPr>
        </p:nvSpPr>
        <p:spPr bwMode="auto">
          <a:xfrm>
            <a:off x="457200" y="447675"/>
            <a:ext cx="8245475" cy="9699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pPr eaLnBrk="1" hangingPunct="1"/>
            <a:r>
              <a:rPr lang="en-US" altLang="en-US" sz="3600" smtClean="0">
                <a:ea typeface="MS PGothic" panose="020B0600070205080204" pitchFamily="34" charset="-128"/>
              </a:rPr>
              <a:t>VfS Local Goals Adoption Process</a:t>
            </a:r>
          </a:p>
        </p:txBody>
      </p:sp>
      <p:sp>
        <p:nvSpPr>
          <p:cNvPr id="97283" name="Content Placeholder 2"/>
          <p:cNvSpPr>
            <a:spLocks noGrp="1"/>
          </p:cNvSpPr>
          <p:nvPr>
            <p:ph idx="1"/>
          </p:nvPr>
        </p:nvSpPr>
        <p:spPr bwMode="auto">
          <a:xfrm>
            <a:off x="449263" y="2232025"/>
            <a:ext cx="8245475" cy="37068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pPr eaLnBrk="1" hangingPunct="1">
              <a:spcBef>
                <a:spcPct val="0"/>
              </a:spcBef>
              <a:spcAft>
                <a:spcPts val="1200"/>
              </a:spcAft>
              <a:buSzTx/>
              <a:buFont typeface="Arial" panose="020B0604020202020204" pitchFamily="34" charset="0"/>
              <a:buChar char="•"/>
            </a:pPr>
            <a:r>
              <a:rPr lang="en-US" altLang="en-US" sz="3200" smtClean="0">
                <a:ea typeface="MS PGothic" panose="020B0600070205080204" pitchFamily="34" charset="-128"/>
              </a:rPr>
              <a:t>Discuss with colleagues and constituents</a:t>
            </a:r>
          </a:p>
          <a:p>
            <a:pPr lvl="1" eaLnBrk="1" hangingPunct="1">
              <a:spcBef>
                <a:spcPct val="0"/>
              </a:spcBef>
              <a:spcAft>
                <a:spcPts val="1200"/>
              </a:spcAft>
              <a:buSzTx/>
              <a:buFont typeface="Arial" panose="020B0604020202020204" pitchFamily="34" charset="0"/>
              <a:buChar char="•"/>
            </a:pPr>
            <a:r>
              <a:rPr lang="en-US" altLang="en-US" sz="3200" smtClean="0">
                <a:ea typeface="MS PGothic" panose="020B0600070205080204" pitchFamily="34" charset="-128"/>
              </a:rPr>
              <a:t>Academic Senate</a:t>
            </a:r>
          </a:p>
          <a:p>
            <a:pPr lvl="1" eaLnBrk="1" hangingPunct="1">
              <a:spcBef>
                <a:spcPct val="0"/>
              </a:spcBef>
              <a:spcAft>
                <a:spcPts val="1200"/>
              </a:spcAft>
              <a:buSzTx/>
              <a:buFont typeface="Arial" panose="020B0604020202020204" pitchFamily="34" charset="0"/>
              <a:buChar char="•"/>
            </a:pPr>
            <a:r>
              <a:rPr lang="en-US" altLang="en-US" sz="3200" smtClean="0">
                <a:ea typeface="MS PGothic" panose="020B0600070205080204" pitchFamily="34" charset="-128"/>
              </a:rPr>
              <a:t>College Advisory Council</a:t>
            </a:r>
          </a:p>
          <a:p>
            <a:pPr eaLnBrk="1" hangingPunct="1">
              <a:spcBef>
                <a:spcPct val="0"/>
              </a:spcBef>
              <a:spcAft>
                <a:spcPts val="1200"/>
              </a:spcAft>
              <a:buSzTx/>
              <a:buFont typeface="Arial" panose="020B0604020202020204" pitchFamily="34" charset="0"/>
              <a:buChar char="•"/>
            </a:pPr>
            <a:r>
              <a:rPr lang="en-US" altLang="en-US" sz="3200" smtClean="0">
                <a:ea typeface="MS PGothic" panose="020B0600070205080204" pitchFamily="34" charset="-128"/>
              </a:rPr>
              <a:t>College approval by end of April</a:t>
            </a:r>
          </a:p>
          <a:p>
            <a:pPr lvl="1" eaLnBrk="1" hangingPunct="1">
              <a:spcBef>
                <a:spcPct val="0"/>
              </a:spcBef>
              <a:spcAft>
                <a:spcPts val="1200"/>
              </a:spcAft>
              <a:buSzTx/>
              <a:buFont typeface="Arial" panose="020B0604020202020204" pitchFamily="34" charset="0"/>
              <a:buChar char="•"/>
            </a:pPr>
            <a:r>
              <a:rPr lang="en-US" altLang="en-US" sz="3200" smtClean="0">
                <a:ea typeface="MS PGothic" panose="020B0600070205080204" pitchFamily="34" charset="-128"/>
              </a:rPr>
              <a:t>Board approval by May 6, 2019</a:t>
            </a:r>
          </a:p>
          <a:p>
            <a:pPr lvl="1" eaLnBrk="1" hangingPunct="1">
              <a:spcBef>
                <a:spcPct val="0"/>
              </a:spcBef>
              <a:spcAft>
                <a:spcPts val="1200"/>
              </a:spcAft>
              <a:buSzTx/>
              <a:buFont typeface="Arial" panose="020B0604020202020204" pitchFamily="34" charset="0"/>
              <a:buChar char="•"/>
            </a:pPr>
            <a:r>
              <a:rPr lang="en-US" altLang="en-US" sz="3200" smtClean="0">
                <a:ea typeface="MS PGothic" panose="020B0600070205080204" pitchFamily="34" charset="-128"/>
              </a:rPr>
              <a:t>NOVA submission by May 31, 2019</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Title 1"/>
          <p:cNvSpPr>
            <a:spLocks noGrp="1"/>
          </p:cNvSpPr>
          <p:nvPr>
            <p:ph type="title"/>
          </p:nvPr>
        </p:nvSpPr>
        <p:spPr bwMode="auto">
          <a:xfrm>
            <a:off x="1038225" y="1193800"/>
            <a:ext cx="2352675" cy="1498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pPr eaLnBrk="1" hangingPunct="1"/>
            <a:r>
              <a:rPr lang="en-US" altLang="en-US" smtClean="0"/>
              <a:t>Thank You</a:t>
            </a:r>
          </a:p>
        </p:txBody>
      </p:sp>
      <p:sp>
        <p:nvSpPr>
          <p:cNvPr id="99331" name="Text Placeholder 2"/>
          <p:cNvSpPr>
            <a:spLocks noGrp="1"/>
          </p:cNvSpPr>
          <p:nvPr>
            <p:ph type="body"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mtClean="0"/>
              <a:t>Elaine Kuo</a:t>
            </a:r>
          </a:p>
          <a:p>
            <a:pPr eaLnBrk="1" hangingPunct="1"/>
            <a:r>
              <a:rPr lang="en-US" altLang="en-US" i="1" smtClean="0"/>
              <a:t>College Researcher</a:t>
            </a:r>
          </a:p>
          <a:p>
            <a:pPr eaLnBrk="1" hangingPunct="1"/>
            <a:r>
              <a:rPr lang="en-US" altLang="en-US" smtClean="0"/>
              <a:t>kuoelaine@foothill.edu</a:t>
            </a:r>
          </a:p>
          <a:p>
            <a:pPr eaLnBrk="1" hangingPunct="1"/>
            <a:r>
              <a:rPr lang="en-US" altLang="en-US" smtClean="0"/>
              <a:t>650.949.6198</a:t>
            </a:r>
          </a:p>
          <a:p>
            <a:pPr eaLnBrk="1" hangingPunct="1"/>
            <a:endParaRPr lang="en-US" altLang="en-US" smtClean="0"/>
          </a:p>
          <a:p>
            <a:pPr eaLnBrk="1" hangingPunct="1"/>
            <a:r>
              <a:rPr lang="en-US" altLang="en-US" b="1" smtClean="0">
                <a:solidFill>
                  <a:srgbClr val="FFC000"/>
                </a:solidFill>
              </a:rPr>
              <a:t>foothill.edu</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bwMode="auto">
          <a:xfrm>
            <a:off x="457200" y="447675"/>
            <a:ext cx="8331200" cy="9699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pPr eaLnBrk="1" hangingPunct="1"/>
            <a:r>
              <a:rPr lang="en-US" altLang="en-US" smtClean="0">
                <a:ea typeface="MS PGothic" panose="020B0600070205080204" pitchFamily="34" charset="-128"/>
              </a:rPr>
              <a:t>Local Context: </a:t>
            </a:r>
            <a:br>
              <a:rPr lang="en-US" altLang="en-US" smtClean="0">
                <a:ea typeface="MS PGothic" panose="020B0600070205080204" pitchFamily="34" charset="-128"/>
              </a:rPr>
            </a:br>
            <a:r>
              <a:rPr lang="en-US" altLang="en-US" smtClean="0">
                <a:ea typeface="MS PGothic" panose="020B0600070205080204" pitchFamily="34" charset="-128"/>
              </a:rPr>
              <a:t>Serving Students Better</a:t>
            </a:r>
          </a:p>
        </p:txBody>
      </p:sp>
      <p:sp>
        <p:nvSpPr>
          <p:cNvPr id="12290" name="Content Placeholder 2"/>
          <p:cNvSpPr>
            <a:spLocks noGrp="1"/>
          </p:cNvSpPr>
          <p:nvPr>
            <p:ph idx="1"/>
          </p:nvPr>
        </p:nvSpPr>
        <p:spPr bwMode="auto">
          <a:xfrm>
            <a:off x="457200" y="2205038"/>
            <a:ext cx="8245475" cy="4367212"/>
          </a:xfrm>
          <a:extLst>
            <a:ext uri="{909E8E84-426E-40dd-AFC4-6F175D3DCCD1}"/>
            <a:ext uri="{91240B29-F687-4f45-9708-019B960494DF}"/>
          </a:extLst>
        </p:spPr>
        <p:txBody>
          <a:bodyPr vert="horz" wrap="square" numCol="1" anchor="t" anchorCtr="0" compatLnSpc="1">
            <a:prstTxWarp prst="textNoShape">
              <a:avLst/>
            </a:prstTxWarp>
            <a:normAutofit fontScale="92500"/>
          </a:bodyPr>
          <a:lstStyle/>
          <a:p>
            <a:pPr eaLnBrk="1" hangingPunct="1">
              <a:spcBef>
                <a:spcPct val="0"/>
              </a:spcBef>
              <a:spcAft>
                <a:spcPts val="1200"/>
              </a:spcAft>
              <a:buSzTx/>
              <a:defRPr/>
            </a:pPr>
            <a:r>
              <a:rPr lang="en-US" sz="2800" dirty="0" smtClean="0"/>
              <a:t>We have not maxed out on the goals identified as part of state system’s strategic plan</a:t>
            </a:r>
          </a:p>
          <a:p>
            <a:pPr eaLnBrk="1" hangingPunct="1">
              <a:spcBef>
                <a:spcPct val="0"/>
              </a:spcBef>
              <a:spcAft>
                <a:spcPts val="1200"/>
              </a:spcAft>
              <a:buSzTx/>
              <a:defRPr/>
            </a:pPr>
            <a:r>
              <a:rPr lang="en-US" sz="2800" dirty="0" smtClean="0"/>
              <a:t>Alignment with other college planning efforts to better focus and maximize efforts</a:t>
            </a:r>
          </a:p>
          <a:p>
            <a:pPr lvl="1" eaLnBrk="1" hangingPunct="1">
              <a:spcBef>
                <a:spcPct val="0"/>
              </a:spcBef>
              <a:spcAft>
                <a:spcPts val="1200"/>
              </a:spcAft>
              <a:buSzTx/>
              <a:defRPr/>
            </a:pPr>
            <a:r>
              <a:rPr lang="en-US" sz="2800" dirty="0" smtClean="0"/>
              <a:t>Equity Plan (Student Equity &amp; Achievement)</a:t>
            </a:r>
          </a:p>
          <a:p>
            <a:pPr lvl="1" eaLnBrk="1" hangingPunct="1">
              <a:spcBef>
                <a:spcPct val="0"/>
              </a:spcBef>
              <a:spcAft>
                <a:spcPts val="1200"/>
              </a:spcAft>
              <a:buSzTx/>
              <a:defRPr/>
            </a:pPr>
            <a:r>
              <a:rPr lang="en-US" sz="2800" dirty="0" smtClean="0"/>
              <a:t>Student Centered Funding Formula (SCFF)</a:t>
            </a:r>
          </a:p>
          <a:p>
            <a:pPr lvl="1" eaLnBrk="1" hangingPunct="1">
              <a:spcBef>
                <a:spcPct val="0"/>
              </a:spcBef>
              <a:spcAft>
                <a:spcPts val="1200"/>
              </a:spcAft>
              <a:buSzTx/>
              <a:defRPr/>
            </a:pPr>
            <a:r>
              <a:rPr lang="en-US" sz="2800" dirty="0" smtClean="0"/>
              <a:t>Accreditation</a:t>
            </a:r>
          </a:p>
          <a:p>
            <a:pPr lvl="1" eaLnBrk="1" hangingPunct="1">
              <a:spcBef>
                <a:spcPct val="0"/>
              </a:spcBef>
              <a:spcAft>
                <a:spcPts val="1200"/>
              </a:spcAft>
              <a:buSzTx/>
              <a:defRPr/>
            </a:pPr>
            <a:r>
              <a:rPr lang="en-US" sz="2800" dirty="0" smtClean="0"/>
              <a:t>Educational Master Plan (EMP)</a:t>
            </a:r>
          </a:p>
          <a:p>
            <a:pPr lvl="1" eaLnBrk="1" hangingPunct="1">
              <a:spcBef>
                <a:spcPct val="0"/>
              </a:spcBef>
              <a:spcAft>
                <a:spcPts val="1200"/>
              </a:spcAft>
              <a:buSzTx/>
              <a:defRPr/>
            </a:pPr>
            <a:endParaRPr lang="en-US" sz="2800" dirty="0" smtClean="0"/>
          </a:p>
          <a:p>
            <a:pPr eaLnBrk="1" hangingPunct="1">
              <a:spcBef>
                <a:spcPct val="0"/>
              </a:spcBef>
              <a:spcAft>
                <a:spcPts val="1200"/>
              </a:spcAft>
              <a:buSzTx/>
              <a:defRPr/>
            </a:pPr>
            <a:endParaRPr lang="en-US" sz="28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bwMode="auto">
          <a:xfrm>
            <a:off x="457200" y="447675"/>
            <a:ext cx="7929563" cy="9699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pPr eaLnBrk="1" hangingPunct="1"/>
            <a:r>
              <a:rPr lang="en-US" altLang="en-US" smtClean="0">
                <a:ea typeface="MS PGothic" panose="020B0600070205080204" pitchFamily="34" charset="-128"/>
              </a:rPr>
              <a:t>Goal-Setting Accountability</a:t>
            </a:r>
          </a:p>
        </p:txBody>
      </p:sp>
      <p:sp>
        <p:nvSpPr>
          <p:cNvPr id="18435" name="Content Placeholder 2"/>
          <p:cNvSpPr>
            <a:spLocks noGrp="1"/>
          </p:cNvSpPr>
          <p:nvPr>
            <p:ph idx="1"/>
          </p:nvPr>
        </p:nvSpPr>
        <p:spPr bwMode="auto">
          <a:xfrm>
            <a:off x="457200" y="2462213"/>
            <a:ext cx="8245475" cy="3705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pPr eaLnBrk="1" hangingPunct="1">
              <a:spcAft>
                <a:spcPts val="1200"/>
              </a:spcAft>
              <a:buSzTx/>
              <a:buFont typeface="Arial" panose="020B0604020202020204" pitchFamily="34" charset="0"/>
              <a:buChar char="•"/>
            </a:pPr>
            <a:r>
              <a:rPr lang="en-US" altLang="en-US" sz="3200" smtClean="0">
                <a:ea typeface="MS PGothic" panose="020B0600070205080204" pitchFamily="34" charset="-128"/>
              </a:rPr>
              <a:t>Chancellor’s Office (CO) may direct up to 1% of apportionment funds to be spent on supporting our locally set goals</a:t>
            </a:r>
          </a:p>
          <a:p>
            <a:pPr eaLnBrk="1" hangingPunct="1">
              <a:spcAft>
                <a:spcPts val="600"/>
              </a:spcAft>
              <a:buSzTx/>
              <a:buFont typeface="Arial" panose="020B0604020202020204" pitchFamily="34" charset="0"/>
              <a:buChar char="•"/>
            </a:pPr>
            <a:r>
              <a:rPr lang="en-US" altLang="en-US" sz="3200" smtClean="0">
                <a:ea typeface="MS PGothic" panose="020B0600070205080204" pitchFamily="34" charset="-128"/>
              </a:rPr>
              <a:t>On or before July 1, 2022, CO will report progress to:</a:t>
            </a:r>
          </a:p>
          <a:p>
            <a:pPr lvl="1" eaLnBrk="1" hangingPunct="1">
              <a:spcBef>
                <a:spcPts val="75"/>
              </a:spcBef>
              <a:spcAft>
                <a:spcPct val="0"/>
              </a:spcAft>
              <a:buSzTx/>
              <a:buFont typeface="Arial" panose="020B0604020202020204" pitchFamily="34" charset="0"/>
              <a:buChar char="•"/>
            </a:pPr>
            <a:r>
              <a:rPr lang="en-US" altLang="en-US" sz="2800" smtClean="0">
                <a:ea typeface="MS PGothic" panose="020B0600070205080204" pitchFamily="34" charset="-128"/>
              </a:rPr>
              <a:t>CA Legislature </a:t>
            </a:r>
          </a:p>
          <a:p>
            <a:pPr lvl="1" eaLnBrk="1" hangingPunct="1">
              <a:spcBef>
                <a:spcPts val="75"/>
              </a:spcBef>
              <a:spcAft>
                <a:spcPct val="0"/>
              </a:spcAft>
              <a:buSzTx/>
              <a:buFont typeface="Arial" panose="020B0604020202020204" pitchFamily="34" charset="0"/>
              <a:buChar char="•"/>
            </a:pPr>
            <a:r>
              <a:rPr lang="en-US" altLang="en-US" sz="2800" smtClean="0">
                <a:ea typeface="MS PGothic" panose="020B0600070205080204" pitchFamily="34" charset="-128"/>
              </a:rPr>
              <a:t>CA Department of Finance</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bwMode="auto">
          <a:xfrm>
            <a:off x="457200" y="447675"/>
            <a:ext cx="7929563" cy="9699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pPr eaLnBrk="1" hangingPunct="1"/>
            <a:r>
              <a:rPr lang="en-US" altLang="en-US" smtClean="0">
                <a:ea typeface="MS PGothic" panose="020B0600070205080204" pitchFamily="34" charset="-128"/>
              </a:rPr>
              <a:t>Local Goal Setting Process</a:t>
            </a:r>
          </a:p>
        </p:txBody>
      </p:sp>
      <p:sp>
        <p:nvSpPr>
          <p:cNvPr id="20483" name="Content Placeholder 2"/>
          <p:cNvSpPr>
            <a:spLocks noGrp="1"/>
          </p:cNvSpPr>
          <p:nvPr>
            <p:ph idx="1"/>
          </p:nvPr>
        </p:nvSpPr>
        <p:spPr bwMode="auto">
          <a:xfrm>
            <a:off x="449263" y="2100263"/>
            <a:ext cx="8245475" cy="447198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pPr eaLnBrk="1" hangingPunct="1">
              <a:spcBef>
                <a:spcPct val="0"/>
              </a:spcBef>
              <a:spcAft>
                <a:spcPts val="1800"/>
              </a:spcAft>
              <a:buSzTx/>
              <a:buFont typeface="Arial" panose="020B0604020202020204" pitchFamily="34" charset="0"/>
              <a:buChar char="•"/>
            </a:pPr>
            <a:r>
              <a:rPr lang="en-US" altLang="en-US" sz="3000" smtClean="0">
                <a:ea typeface="MS PGothic" panose="020B0600070205080204" pitchFamily="34" charset="-128"/>
              </a:rPr>
              <a:t>April 8</a:t>
            </a:r>
            <a:r>
              <a:rPr lang="en-US" altLang="en-US" sz="3000" baseline="30000" smtClean="0">
                <a:ea typeface="MS PGothic" panose="020B0600070205080204" pitchFamily="34" charset="-128"/>
              </a:rPr>
              <a:t>th</a:t>
            </a:r>
            <a:r>
              <a:rPr lang="en-US" altLang="en-US" sz="3000" smtClean="0">
                <a:ea typeface="MS PGothic" panose="020B0600070205080204" pitchFamily="34" charset="-128"/>
              </a:rPr>
              <a:t> – First Read by Academic Senate</a:t>
            </a:r>
          </a:p>
          <a:p>
            <a:pPr eaLnBrk="1" hangingPunct="1">
              <a:spcBef>
                <a:spcPct val="0"/>
              </a:spcBef>
              <a:spcAft>
                <a:spcPts val="1800"/>
              </a:spcAft>
              <a:buSzTx/>
              <a:buFont typeface="Arial" panose="020B0604020202020204" pitchFamily="34" charset="0"/>
              <a:buChar char="•"/>
            </a:pPr>
            <a:r>
              <a:rPr lang="en-US" altLang="en-US" sz="3000" smtClean="0">
                <a:ea typeface="MS PGothic" panose="020B0600070205080204" pitchFamily="34" charset="-128"/>
              </a:rPr>
              <a:t>April 19</a:t>
            </a:r>
            <a:r>
              <a:rPr lang="en-US" altLang="en-US" sz="3000" baseline="30000" smtClean="0">
                <a:ea typeface="MS PGothic" panose="020B0600070205080204" pitchFamily="34" charset="-128"/>
              </a:rPr>
              <a:t>th</a:t>
            </a:r>
            <a:r>
              <a:rPr lang="en-US" altLang="en-US" sz="3000" smtClean="0">
                <a:ea typeface="MS PGothic" panose="020B0600070205080204" pitchFamily="34" charset="-128"/>
              </a:rPr>
              <a:t> – First Read by the College Advisory Council</a:t>
            </a:r>
          </a:p>
          <a:p>
            <a:pPr eaLnBrk="1" hangingPunct="1">
              <a:spcBef>
                <a:spcPct val="0"/>
              </a:spcBef>
              <a:spcAft>
                <a:spcPts val="1800"/>
              </a:spcAft>
              <a:buSzTx/>
              <a:buFont typeface="Arial" panose="020B0604020202020204" pitchFamily="34" charset="0"/>
              <a:buChar char="•"/>
            </a:pPr>
            <a:r>
              <a:rPr lang="en-US" altLang="en-US" sz="3000" smtClean="0">
                <a:ea typeface="MS PGothic" panose="020B0600070205080204" pitchFamily="34" charset="-128"/>
              </a:rPr>
              <a:t>4/19-4/25 – Constituents provide feedback</a:t>
            </a:r>
          </a:p>
          <a:p>
            <a:pPr eaLnBrk="1" hangingPunct="1">
              <a:spcBef>
                <a:spcPct val="0"/>
              </a:spcBef>
              <a:spcAft>
                <a:spcPts val="1800"/>
              </a:spcAft>
              <a:buSzTx/>
              <a:buFont typeface="Arial" panose="020B0604020202020204" pitchFamily="34" charset="0"/>
              <a:buChar char="•"/>
            </a:pPr>
            <a:r>
              <a:rPr lang="en-US" altLang="en-US" sz="3000" smtClean="0">
                <a:ea typeface="MS PGothic" panose="020B0600070205080204" pitchFamily="34" charset="-128"/>
              </a:rPr>
              <a:t>April 26</a:t>
            </a:r>
            <a:r>
              <a:rPr lang="en-US" altLang="en-US" sz="3000" baseline="30000" smtClean="0">
                <a:ea typeface="MS PGothic" panose="020B0600070205080204" pitchFamily="34" charset="-128"/>
              </a:rPr>
              <a:t>th</a:t>
            </a:r>
            <a:r>
              <a:rPr lang="en-US" altLang="en-US" sz="3000" smtClean="0">
                <a:ea typeface="MS PGothic" panose="020B0600070205080204" pitchFamily="34" charset="-128"/>
              </a:rPr>
              <a:t> – Second Read with feedback incorporated, and Vote for Approval</a:t>
            </a:r>
          </a:p>
          <a:p>
            <a:pPr eaLnBrk="1" hangingPunct="1">
              <a:spcBef>
                <a:spcPct val="0"/>
              </a:spcBef>
              <a:spcAft>
                <a:spcPts val="1800"/>
              </a:spcAft>
              <a:buSzTx/>
              <a:buFont typeface="Arial" panose="020B0604020202020204" pitchFamily="34" charset="0"/>
              <a:buChar char="•"/>
            </a:pPr>
            <a:r>
              <a:rPr lang="en-US" altLang="en-US" sz="3000" smtClean="0">
                <a:ea typeface="MS PGothic" panose="020B0600070205080204" pitchFamily="34" charset="-128"/>
              </a:rPr>
              <a:t>May 6</a:t>
            </a:r>
            <a:r>
              <a:rPr lang="en-US" altLang="en-US" sz="3000" baseline="30000" smtClean="0">
                <a:ea typeface="MS PGothic" panose="020B0600070205080204" pitchFamily="34" charset="-128"/>
              </a:rPr>
              <a:t>th</a:t>
            </a:r>
            <a:r>
              <a:rPr lang="en-US" altLang="en-US" sz="3000" smtClean="0">
                <a:ea typeface="MS PGothic" panose="020B0600070205080204" pitchFamily="34" charset="-128"/>
              </a:rPr>
              <a:t> – District Board Vote for Approval</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Box 1"/>
          <p:cNvSpPr txBox="1">
            <a:spLocks noChangeArrowheads="1"/>
          </p:cNvSpPr>
          <p:nvPr/>
        </p:nvSpPr>
        <p:spPr bwMode="auto">
          <a:xfrm>
            <a:off x="1671638" y="2501900"/>
            <a:ext cx="5572125" cy="1323975"/>
          </a:xfrm>
          <a:prstGeom prst="rect">
            <a:avLst/>
          </a:prstGeom>
          <a:solidFill>
            <a:srgbClr val="A61E2F"/>
          </a:solidFill>
          <a:ln w="9525">
            <a:solidFill>
              <a:srgbClr val="A61E2F"/>
            </a:solidFill>
            <a:miter lim="800000"/>
            <a:headEnd/>
            <a:tailEnd/>
          </a:ln>
        </p:spPr>
        <p:txBody>
          <a:bodyPr>
            <a:spAutoFit/>
          </a:bodyPr>
          <a:lstStyle>
            <a:lvl1pPr>
              <a:defRPr>
                <a:solidFill>
                  <a:schemeClr val="tx1"/>
                </a:solidFill>
                <a:latin typeface="Century Gothic" panose="020B0502020202020204" pitchFamily="34" charset="0"/>
                <a:ea typeface="MS PGothic" panose="020B0600070205080204" pitchFamily="34" charset="-128"/>
              </a:defRPr>
            </a:lvl1pPr>
            <a:lvl2pPr marL="742950" indent="-285750">
              <a:defRPr>
                <a:solidFill>
                  <a:schemeClr val="tx1"/>
                </a:solidFill>
                <a:latin typeface="Century Gothic" panose="020B0502020202020204" pitchFamily="34" charset="0"/>
                <a:ea typeface="MS PGothic" panose="020B0600070205080204" pitchFamily="34" charset="-128"/>
              </a:defRPr>
            </a:lvl2pPr>
            <a:lvl3pPr marL="1143000" indent="-228600">
              <a:defRPr>
                <a:solidFill>
                  <a:schemeClr val="tx1"/>
                </a:solidFill>
                <a:latin typeface="Century Gothic" panose="020B0502020202020204" pitchFamily="34" charset="0"/>
                <a:ea typeface="MS PGothic" panose="020B0600070205080204" pitchFamily="34" charset="-128"/>
              </a:defRPr>
            </a:lvl3pPr>
            <a:lvl4pPr marL="1600200" indent="-228600">
              <a:defRPr>
                <a:solidFill>
                  <a:schemeClr val="tx1"/>
                </a:solidFill>
                <a:latin typeface="Century Gothic" panose="020B0502020202020204" pitchFamily="34" charset="0"/>
                <a:ea typeface="MS PGothic" panose="020B0600070205080204" pitchFamily="34" charset="-128"/>
              </a:defRPr>
            </a:lvl4pPr>
            <a:lvl5pPr marL="2057400" indent="-228600">
              <a:defRPr>
                <a:solidFill>
                  <a:schemeClr val="tx1"/>
                </a:solidFill>
                <a:latin typeface="Century Gothic" panose="020B050202020202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9pPr>
          </a:lstStyle>
          <a:p>
            <a:pPr algn="ctr" eaLnBrk="1" hangingPunct="1"/>
            <a:r>
              <a:rPr lang="en-US" altLang="en-US" sz="4000" b="1"/>
              <a:t>Accreditation Alignment</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bwMode="auto">
          <a:xfrm>
            <a:off x="457200" y="447675"/>
            <a:ext cx="8686800" cy="9699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pPr eaLnBrk="1" hangingPunct="1"/>
            <a:r>
              <a:rPr lang="en-US" altLang="en-US" smtClean="0">
                <a:ea typeface="MS PGothic" panose="020B0600070205080204" pitchFamily="34" charset="-128"/>
              </a:rPr>
              <a:t>ACCJC Annual Standards &amp; Goals</a:t>
            </a:r>
          </a:p>
        </p:txBody>
      </p:sp>
      <p:graphicFrame>
        <p:nvGraphicFramePr>
          <p:cNvPr id="6" name="Content Placeholder 5"/>
          <p:cNvGraphicFramePr>
            <a:graphicFrameLocks noGrp="1"/>
          </p:cNvGraphicFramePr>
          <p:nvPr>
            <p:ph idx="1"/>
          </p:nvPr>
        </p:nvGraphicFramePr>
        <p:xfrm>
          <a:off x="457200" y="2355850"/>
          <a:ext cx="8304213" cy="2917879"/>
        </p:xfrm>
        <a:graphic>
          <a:graphicData uri="http://schemas.openxmlformats.org/drawingml/2006/table">
            <a:tbl>
              <a:tblPr/>
              <a:tblGrid>
                <a:gridCol w="2768600">
                  <a:extLst>
                    <a:ext uri="{9D8B030D-6E8A-4147-A177-3AD203B41FA5}">
                      <a16:colId xmlns="" xmlns:a16="http://schemas.microsoft.com/office/drawing/2014/main" val="2016383156"/>
                    </a:ext>
                  </a:extLst>
                </a:gridCol>
                <a:gridCol w="2767013">
                  <a:extLst>
                    <a:ext uri="{9D8B030D-6E8A-4147-A177-3AD203B41FA5}">
                      <a16:colId xmlns="" xmlns:a16="http://schemas.microsoft.com/office/drawing/2014/main" val="3607367284"/>
                    </a:ext>
                  </a:extLst>
                </a:gridCol>
                <a:gridCol w="2768600">
                  <a:extLst>
                    <a:ext uri="{9D8B030D-6E8A-4147-A177-3AD203B41FA5}">
                      <a16:colId xmlns="" xmlns:a16="http://schemas.microsoft.com/office/drawing/2014/main" val="2297470891"/>
                    </a:ext>
                  </a:extLst>
                </a:gridCol>
              </a:tblGrid>
              <a:tr h="639972">
                <a:tc>
                  <a:txBody>
                    <a:bodyPr/>
                    <a:lstStyle>
                      <a:lvl1pPr defTabSz="342900" eaLnBrk="0" hangingPunct="0">
                        <a:spcBef>
                          <a:spcPct val="20000"/>
                        </a:spcBef>
                        <a:spcAft>
                          <a:spcPts val="450"/>
                        </a:spcAft>
                        <a:buClr>
                          <a:schemeClr val="accent1"/>
                        </a:buClr>
                        <a:buFont typeface="Wingdings 2" panose="05020102010507070707" pitchFamily="18" charset="2"/>
                        <a:defRPr sz="1100">
                          <a:solidFill>
                            <a:schemeClr val="tx1"/>
                          </a:solidFill>
                          <a:latin typeface="Century Gothic" panose="020B0502020202020204" pitchFamily="34" charset="0"/>
                          <a:ea typeface="MS PGothic" panose="020B0600070205080204" pitchFamily="34" charset="-128"/>
                        </a:defRPr>
                      </a:lvl1pPr>
                      <a:lvl2pPr marL="742950" indent="-285750" defTabSz="342900" eaLnBrk="0" hangingPunct="0">
                        <a:spcBef>
                          <a:spcPct val="20000"/>
                        </a:spcBef>
                        <a:spcAft>
                          <a:spcPts val="450"/>
                        </a:spcAft>
                        <a:buClr>
                          <a:schemeClr val="accent1"/>
                        </a:buClr>
                        <a:buFont typeface="Wingdings 2" panose="05020102010507070707" pitchFamily="18" charset="2"/>
                        <a:defRPr sz="1000">
                          <a:solidFill>
                            <a:schemeClr val="tx1"/>
                          </a:solidFill>
                          <a:latin typeface="Century Gothic" panose="020B0502020202020204" pitchFamily="34" charset="0"/>
                          <a:ea typeface="MS PGothic" panose="020B0600070205080204" pitchFamily="34" charset="-128"/>
                        </a:defRPr>
                      </a:lvl2pPr>
                      <a:lvl3pPr marL="1143000" indent="-228600" defTabSz="342900" eaLnBrk="0" hangingPunct="0">
                        <a:spcBef>
                          <a:spcPct val="20000"/>
                        </a:spcBef>
                        <a:spcAft>
                          <a:spcPts val="450"/>
                        </a:spcAft>
                        <a:buClr>
                          <a:schemeClr val="accent1"/>
                        </a:buClr>
                        <a:buFont typeface="Wingdings 2" panose="05020102010507070707" pitchFamily="18" charset="2"/>
                        <a:defRPr sz="900">
                          <a:solidFill>
                            <a:schemeClr val="tx1"/>
                          </a:solidFill>
                          <a:latin typeface="Century Gothic" panose="020B0502020202020204" pitchFamily="34" charset="0"/>
                          <a:ea typeface="MS PGothic" panose="020B0600070205080204" pitchFamily="34" charset="-128"/>
                        </a:defRPr>
                      </a:lvl3pPr>
                      <a:lvl4pPr marL="1600200" indent="-228600" defTabSz="342900" eaLnBrk="0"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4pPr>
                      <a:lvl5pPr marL="2057400" indent="-228600" defTabSz="342900" eaLnBrk="0"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5pPr>
                      <a:lvl6pPr marL="25146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6pPr>
                      <a:lvl7pPr marL="29718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7pPr>
                      <a:lvl8pPr marL="34290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8pPr>
                      <a:lvl9pPr marL="38862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9pPr>
                    </a:lstStyle>
                    <a:p>
                      <a:pPr marL="0" marR="0" lvl="0" indent="0" algn="ctr" defTabSz="3429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smtClean="0">
                          <a:ln>
                            <a:noFill/>
                          </a:ln>
                          <a:solidFill>
                            <a:srgbClr val="FFFFFF"/>
                          </a:solidFill>
                          <a:effectLst/>
                          <a:latin typeface="Century Gothic" panose="020B0502020202020204" pitchFamily="34" charset="0"/>
                          <a:ea typeface="MS PGothic" panose="020B0600070205080204" pitchFamily="34" charset="-128"/>
                        </a:rPr>
                        <a:t>Metric</a:t>
                      </a:r>
                    </a:p>
                  </a:txBody>
                  <a:tcPr marL="91435" marR="91435" marT="45692" marB="4569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defTabSz="342900" eaLnBrk="0" hangingPunct="0">
                        <a:spcBef>
                          <a:spcPct val="20000"/>
                        </a:spcBef>
                        <a:spcAft>
                          <a:spcPts val="450"/>
                        </a:spcAft>
                        <a:buClr>
                          <a:schemeClr val="accent1"/>
                        </a:buClr>
                        <a:buFont typeface="Wingdings 2" panose="05020102010507070707" pitchFamily="18" charset="2"/>
                        <a:defRPr sz="1100">
                          <a:solidFill>
                            <a:schemeClr val="tx1"/>
                          </a:solidFill>
                          <a:latin typeface="Century Gothic" panose="020B0502020202020204" pitchFamily="34" charset="0"/>
                          <a:ea typeface="MS PGothic" panose="020B0600070205080204" pitchFamily="34" charset="-128"/>
                        </a:defRPr>
                      </a:lvl1pPr>
                      <a:lvl2pPr marL="742950" indent="-285750" defTabSz="342900" eaLnBrk="0" hangingPunct="0">
                        <a:spcBef>
                          <a:spcPct val="20000"/>
                        </a:spcBef>
                        <a:spcAft>
                          <a:spcPts val="450"/>
                        </a:spcAft>
                        <a:buClr>
                          <a:schemeClr val="accent1"/>
                        </a:buClr>
                        <a:buFont typeface="Wingdings 2" panose="05020102010507070707" pitchFamily="18" charset="2"/>
                        <a:defRPr sz="1000">
                          <a:solidFill>
                            <a:schemeClr val="tx1"/>
                          </a:solidFill>
                          <a:latin typeface="Century Gothic" panose="020B0502020202020204" pitchFamily="34" charset="0"/>
                          <a:ea typeface="MS PGothic" panose="020B0600070205080204" pitchFamily="34" charset="-128"/>
                        </a:defRPr>
                      </a:lvl2pPr>
                      <a:lvl3pPr marL="1143000" indent="-228600" defTabSz="342900" eaLnBrk="0" hangingPunct="0">
                        <a:spcBef>
                          <a:spcPct val="20000"/>
                        </a:spcBef>
                        <a:spcAft>
                          <a:spcPts val="450"/>
                        </a:spcAft>
                        <a:buClr>
                          <a:schemeClr val="accent1"/>
                        </a:buClr>
                        <a:buFont typeface="Wingdings 2" panose="05020102010507070707" pitchFamily="18" charset="2"/>
                        <a:defRPr sz="900">
                          <a:solidFill>
                            <a:schemeClr val="tx1"/>
                          </a:solidFill>
                          <a:latin typeface="Century Gothic" panose="020B0502020202020204" pitchFamily="34" charset="0"/>
                          <a:ea typeface="MS PGothic" panose="020B0600070205080204" pitchFamily="34" charset="-128"/>
                        </a:defRPr>
                      </a:lvl3pPr>
                      <a:lvl4pPr marL="1600200" indent="-228600" defTabSz="342900" eaLnBrk="0"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4pPr>
                      <a:lvl5pPr marL="2057400" indent="-228600" defTabSz="342900" eaLnBrk="0"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5pPr>
                      <a:lvl6pPr marL="25146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6pPr>
                      <a:lvl7pPr marL="29718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7pPr>
                      <a:lvl8pPr marL="34290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8pPr>
                      <a:lvl9pPr marL="38862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9pPr>
                    </a:lstStyle>
                    <a:p>
                      <a:pPr marL="0" marR="0" lvl="0" indent="0" algn="ctr" defTabSz="3429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smtClean="0">
                          <a:ln>
                            <a:noFill/>
                          </a:ln>
                          <a:solidFill>
                            <a:srgbClr val="FFFFFF"/>
                          </a:solidFill>
                          <a:effectLst/>
                          <a:latin typeface="Century Gothic" panose="020B0502020202020204" pitchFamily="34" charset="0"/>
                          <a:ea typeface="MS PGothic" panose="020B0600070205080204" pitchFamily="34" charset="-128"/>
                        </a:rPr>
                        <a:t>Institutional-Set Standard</a:t>
                      </a:r>
                    </a:p>
                  </a:txBody>
                  <a:tcPr marL="91435" marR="91435" marT="45692" marB="4569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defTabSz="342900" eaLnBrk="0" hangingPunct="0">
                        <a:spcBef>
                          <a:spcPct val="20000"/>
                        </a:spcBef>
                        <a:spcAft>
                          <a:spcPts val="450"/>
                        </a:spcAft>
                        <a:buClr>
                          <a:schemeClr val="accent1"/>
                        </a:buClr>
                        <a:buFont typeface="Wingdings 2" panose="05020102010507070707" pitchFamily="18" charset="2"/>
                        <a:defRPr sz="1100">
                          <a:solidFill>
                            <a:schemeClr val="tx1"/>
                          </a:solidFill>
                          <a:latin typeface="Century Gothic" panose="020B0502020202020204" pitchFamily="34" charset="0"/>
                          <a:ea typeface="MS PGothic" panose="020B0600070205080204" pitchFamily="34" charset="-128"/>
                        </a:defRPr>
                      </a:lvl1pPr>
                      <a:lvl2pPr marL="742950" indent="-285750" defTabSz="342900" eaLnBrk="0" hangingPunct="0">
                        <a:spcBef>
                          <a:spcPct val="20000"/>
                        </a:spcBef>
                        <a:spcAft>
                          <a:spcPts val="450"/>
                        </a:spcAft>
                        <a:buClr>
                          <a:schemeClr val="accent1"/>
                        </a:buClr>
                        <a:buFont typeface="Wingdings 2" panose="05020102010507070707" pitchFamily="18" charset="2"/>
                        <a:defRPr sz="1000">
                          <a:solidFill>
                            <a:schemeClr val="tx1"/>
                          </a:solidFill>
                          <a:latin typeface="Century Gothic" panose="020B0502020202020204" pitchFamily="34" charset="0"/>
                          <a:ea typeface="MS PGothic" panose="020B0600070205080204" pitchFamily="34" charset="-128"/>
                        </a:defRPr>
                      </a:lvl2pPr>
                      <a:lvl3pPr marL="1143000" indent="-228600" defTabSz="342900" eaLnBrk="0" hangingPunct="0">
                        <a:spcBef>
                          <a:spcPct val="20000"/>
                        </a:spcBef>
                        <a:spcAft>
                          <a:spcPts val="450"/>
                        </a:spcAft>
                        <a:buClr>
                          <a:schemeClr val="accent1"/>
                        </a:buClr>
                        <a:buFont typeface="Wingdings 2" panose="05020102010507070707" pitchFamily="18" charset="2"/>
                        <a:defRPr sz="900">
                          <a:solidFill>
                            <a:schemeClr val="tx1"/>
                          </a:solidFill>
                          <a:latin typeface="Century Gothic" panose="020B0502020202020204" pitchFamily="34" charset="0"/>
                          <a:ea typeface="MS PGothic" panose="020B0600070205080204" pitchFamily="34" charset="-128"/>
                        </a:defRPr>
                      </a:lvl3pPr>
                      <a:lvl4pPr marL="1600200" indent="-228600" defTabSz="342900" eaLnBrk="0"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4pPr>
                      <a:lvl5pPr marL="2057400" indent="-228600" defTabSz="342900" eaLnBrk="0"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5pPr>
                      <a:lvl6pPr marL="25146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6pPr>
                      <a:lvl7pPr marL="29718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7pPr>
                      <a:lvl8pPr marL="34290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8pPr>
                      <a:lvl9pPr marL="38862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9pPr>
                    </a:lstStyle>
                    <a:p>
                      <a:pPr marL="0" marR="0" lvl="0" indent="0" algn="ctr" defTabSz="3429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smtClean="0">
                          <a:ln>
                            <a:noFill/>
                          </a:ln>
                          <a:solidFill>
                            <a:srgbClr val="FFFFFF"/>
                          </a:solidFill>
                          <a:effectLst/>
                          <a:latin typeface="Century Gothic" panose="020B0502020202020204" pitchFamily="34" charset="0"/>
                          <a:ea typeface="MS PGothic" panose="020B0600070205080204" pitchFamily="34" charset="-128"/>
                        </a:rPr>
                        <a:t>Stretch Goal</a:t>
                      </a:r>
                    </a:p>
                  </a:txBody>
                  <a:tcPr marL="91435" marR="91435" marT="45692" marB="4569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extLst>
                  <a:ext uri="{0D108BD9-81ED-4DB2-BD59-A6C34878D82A}">
                    <a16:rowId xmlns="" xmlns:a16="http://schemas.microsoft.com/office/drawing/2014/main" val="3473656515"/>
                  </a:ext>
                </a:extLst>
              </a:tr>
              <a:tr h="455571">
                <a:tc>
                  <a:txBody>
                    <a:bodyPr/>
                    <a:lstStyle>
                      <a:lvl1pPr defTabSz="342900" eaLnBrk="0" hangingPunct="0">
                        <a:spcBef>
                          <a:spcPct val="20000"/>
                        </a:spcBef>
                        <a:spcAft>
                          <a:spcPts val="450"/>
                        </a:spcAft>
                        <a:buClr>
                          <a:schemeClr val="accent1"/>
                        </a:buClr>
                        <a:buFont typeface="Wingdings 2" panose="05020102010507070707" pitchFamily="18" charset="2"/>
                        <a:defRPr sz="1100">
                          <a:solidFill>
                            <a:schemeClr val="tx1"/>
                          </a:solidFill>
                          <a:latin typeface="Century Gothic" panose="020B0502020202020204" pitchFamily="34" charset="0"/>
                          <a:ea typeface="MS PGothic" panose="020B0600070205080204" pitchFamily="34" charset="-128"/>
                        </a:defRPr>
                      </a:lvl1pPr>
                      <a:lvl2pPr marL="742950" indent="-285750" defTabSz="342900" eaLnBrk="0" hangingPunct="0">
                        <a:spcBef>
                          <a:spcPct val="20000"/>
                        </a:spcBef>
                        <a:spcAft>
                          <a:spcPts val="450"/>
                        </a:spcAft>
                        <a:buClr>
                          <a:schemeClr val="accent1"/>
                        </a:buClr>
                        <a:buFont typeface="Wingdings 2" panose="05020102010507070707" pitchFamily="18" charset="2"/>
                        <a:defRPr sz="1000">
                          <a:solidFill>
                            <a:schemeClr val="tx1"/>
                          </a:solidFill>
                          <a:latin typeface="Century Gothic" panose="020B0502020202020204" pitchFamily="34" charset="0"/>
                          <a:ea typeface="MS PGothic" panose="020B0600070205080204" pitchFamily="34" charset="-128"/>
                        </a:defRPr>
                      </a:lvl2pPr>
                      <a:lvl3pPr marL="1143000" indent="-228600" defTabSz="342900" eaLnBrk="0" hangingPunct="0">
                        <a:spcBef>
                          <a:spcPct val="20000"/>
                        </a:spcBef>
                        <a:spcAft>
                          <a:spcPts val="450"/>
                        </a:spcAft>
                        <a:buClr>
                          <a:schemeClr val="accent1"/>
                        </a:buClr>
                        <a:buFont typeface="Wingdings 2" panose="05020102010507070707" pitchFamily="18" charset="2"/>
                        <a:defRPr sz="900">
                          <a:solidFill>
                            <a:schemeClr val="tx1"/>
                          </a:solidFill>
                          <a:latin typeface="Century Gothic" panose="020B0502020202020204" pitchFamily="34" charset="0"/>
                          <a:ea typeface="MS PGothic" panose="020B0600070205080204" pitchFamily="34" charset="-128"/>
                        </a:defRPr>
                      </a:lvl3pPr>
                      <a:lvl4pPr marL="1600200" indent="-228600" defTabSz="342900" eaLnBrk="0"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4pPr>
                      <a:lvl5pPr marL="2057400" indent="-228600" defTabSz="342900" eaLnBrk="0"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5pPr>
                      <a:lvl6pPr marL="25146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6pPr>
                      <a:lvl7pPr marL="29718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7pPr>
                      <a:lvl8pPr marL="34290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8pPr>
                      <a:lvl9pPr marL="38862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9pPr>
                    </a:lstStyle>
                    <a:p>
                      <a:pPr marL="0" marR="0" lvl="0" indent="0" algn="l" defTabSz="3429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Century Gothic" panose="020B0502020202020204" pitchFamily="34" charset="0"/>
                          <a:ea typeface="MS PGothic" panose="020B0600070205080204" pitchFamily="34" charset="-128"/>
                        </a:rPr>
                        <a:t>Course Completion</a:t>
                      </a:r>
                    </a:p>
                  </a:txBody>
                  <a:tcPr marL="91435" marR="91435" marT="45692" marB="4569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5CDCE"/>
                    </a:solidFill>
                  </a:tcPr>
                </a:tc>
                <a:tc>
                  <a:txBody>
                    <a:bodyPr/>
                    <a:lstStyle>
                      <a:lvl1pPr defTabSz="342900" eaLnBrk="0" hangingPunct="0">
                        <a:spcBef>
                          <a:spcPct val="20000"/>
                        </a:spcBef>
                        <a:spcAft>
                          <a:spcPts val="450"/>
                        </a:spcAft>
                        <a:buClr>
                          <a:schemeClr val="accent1"/>
                        </a:buClr>
                        <a:buFont typeface="Wingdings 2" panose="05020102010507070707" pitchFamily="18" charset="2"/>
                        <a:defRPr sz="1100">
                          <a:solidFill>
                            <a:schemeClr val="tx1"/>
                          </a:solidFill>
                          <a:latin typeface="Century Gothic" panose="020B0502020202020204" pitchFamily="34" charset="0"/>
                          <a:ea typeface="MS PGothic" panose="020B0600070205080204" pitchFamily="34" charset="-128"/>
                        </a:defRPr>
                      </a:lvl1pPr>
                      <a:lvl2pPr marL="742950" indent="-285750" defTabSz="342900" eaLnBrk="0" hangingPunct="0">
                        <a:spcBef>
                          <a:spcPct val="20000"/>
                        </a:spcBef>
                        <a:spcAft>
                          <a:spcPts val="450"/>
                        </a:spcAft>
                        <a:buClr>
                          <a:schemeClr val="accent1"/>
                        </a:buClr>
                        <a:buFont typeface="Wingdings 2" panose="05020102010507070707" pitchFamily="18" charset="2"/>
                        <a:defRPr sz="1000">
                          <a:solidFill>
                            <a:schemeClr val="tx1"/>
                          </a:solidFill>
                          <a:latin typeface="Century Gothic" panose="020B0502020202020204" pitchFamily="34" charset="0"/>
                          <a:ea typeface="MS PGothic" panose="020B0600070205080204" pitchFamily="34" charset="-128"/>
                        </a:defRPr>
                      </a:lvl2pPr>
                      <a:lvl3pPr marL="1143000" indent="-228600" defTabSz="342900" eaLnBrk="0" hangingPunct="0">
                        <a:spcBef>
                          <a:spcPct val="20000"/>
                        </a:spcBef>
                        <a:spcAft>
                          <a:spcPts val="450"/>
                        </a:spcAft>
                        <a:buClr>
                          <a:schemeClr val="accent1"/>
                        </a:buClr>
                        <a:buFont typeface="Wingdings 2" panose="05020102010507070707" pitchFamily="18" charset="2"/>
                        <a:defRPr sz="900">
                          <a:solidFill>
                            <a:schemeClr val="tx1"/>
                          </a:solidFill>
                          <a:latin typeface="Century Gothic" panose="020B0502020202020204" pitchFamily="34" charset="0"/>
                          <a:ea typeface="MS PGothic" panose="020B0600070205080204" pitchFamily="34" charset="-128"/>
                        </a:defRPr>
                      </a:lvl3pPr>
                      <a:lvl4pPr marL="1600200" indent="-228600" defTabSz="342900" eaLnBrk="0"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4pPr>
                      <a:lvl5pPr marL="2057400" indent="-228600" defTabSz="342900" eaLnBrk="0"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5pPr>
                      <a:lvl6pPr marL="25146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6pPr>
                      <a:lvl7pPr marL="29718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7pPr>
                      <a:lvl8pPr marL="34290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8pPr>
                      <a:lvl9pPr marL="38862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9pPr>
                    </a:lstStyle>
                    <a:p>
                      <a:pPr marL="0" marR="0" lvl="0" indent="0" algn="ctr" defTabSz="3429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Century Gothic" panose="020B0502020202020204" pitchFamily="34" charset="0"/>
                          <a:ea typeface="MS PGothic" panose="020B0600070205080204" pitchFamily="34" charset="-128"/>
                        </a:rPr>
                        <a:t>60%</a:t>
                      </a:r>
                    </a:p>
                  </a:txBody>
                  <a:tcPr marL="91435" marR="91435" marT="45692" marB="4569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5CDCE"/>
                    </a:solidFill>
                  </a:tcPr>
                </a:tc>
                <a:tc>
                  <a:txBody>
                    <a:bodyPr/>
                    <a:lstStyle>
                      <a:lvl1pPr defTabSz="342900" eaLnBrk="0" hangingPunct="0">
                        <a:spcBef>
                          <a:spcPct val="20000"/>
                        </a:spcBef>
                        <a:spcAft>
                          <a:spcPts val="450"/>
                        </a:spcAft>
                        <a:buClr>
                          <a:schemeClr val="accent1"/>
                        </a:buClr>
                        <a:buFont typeface="Wingdings 2" panose="05020102010507070707" pitchFamily="18" charset="2"/>
                        <a:defRPr sz="1100">
                          <a:solidFill>
                            <a:schemeClr val="tx1"/>
                          </a:solidFill>
                          <a:latin typeface="Century Gothic" panose="020B0502020202020204" pitchFamily="34" charset="0"/>
                          <a:ea typeface="MS PGothic" panose="020B0600070205080204" pitchFamily="34" charset="-128"/>
                        </a:defRPr>
                      </a:lvl1pPr>
                      <a:lvl2pPr marL="742950" indent="-285750" defTabSz="342900" eaLnBrk="0" hangingPunct="0">
                        <a:spcBef>
                          <a:spcPct val="20000"/>
                        </a:spcBef>
                        <a:spcAft>
                          <a:spcPts val="450"/>
                        </a:spcAft>
                        <a:buClr>
                          <a:schemeClr val="accent1"/>
                        </a:buClr>
                        <a:buFont typeface="Wingdings 2" panose="05020102010507070707" pitchFamily="18" charset="2"/>
                        <a:defRPr sz="1000">
                          <a:solidFill>
                            <a:schemeClr val="tx1"/>
                          </a:solidFill>
                          <a:latin typeface="Century Gothic" panose="020B0502020202020204" pitchFamily="34" charset="0"/>
                          <a:ea typeface="MS PGothic" panose="020B0600070205080204" pitchFamily="34" charset="-128"/>
                        </a:defRPr>
                      </a:lvl2pPr>
                      <a:lvl3pPr marL="1143000" indent="-228600" defTabSz="342900" eaLnBrk="0" hangingPunct="0">
                        <a:spcBef>
                          <a:spcPct val="20000"/>
                        </a:spcBef>
                        <a:spcAft>
                          <a:spcPts val="450"/>
                        </a:spcAft>
                        <a:buClr>
                          <a:schemeClr val="accent1"/>
                        </a:buClr>
                        <a:buFont typeface="Wingdings 2" panose="05020102010507070707" pitchFamily="18" charset="2"/>
                        <a:defRPr sz="900">
                          <a:solidFill>
                            <a:schemeClr val="tx1"/>
                          </a:solidFill>
                          <a:latin typeface="Century Gothic" panose="020B0502020202020204" pitchFamily="34" charset="0"/>
                          <a:ea typeface="MS PGothic" panose="020B0600070205080204" pitchFamily="34" charset="-128"/>
                        </a:defRPr>
                      </a:lvl3pPr>
                      <a:lvl4pPr marL="1600200" indent="-228600" defTabSz="342900" eaLnBrk="0"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4pPr>
                      <a:lvl5pPr marL="2057400" indent="-228600" defTabSz="342900" eaLnBrk="0"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5pPr>
                      <a:lvl6pPr marL="25146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6pPr>
                      <a:lvl7pPr marL="29718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7pPr>
                      <a:lvl8pPr marL="34290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8pPr>
                      <a:lvl9pPr marL="38862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9pPr>
                    </a:lstStyle>
                    <a:p>
                      <a:pPr marL="0" marR="0" lvl="0" indent="0" algn="ctr" defTabSz="3429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Century Gothic" panose="020B0502020202020204" pitchFamily="34" charset="0"/>
                          <a:ea typeface="MS PGothic" panose="020B0600070205080204" pitchFamily="34" charset="-128"/>
                        </a:rPr>
                        <a:t>81%</a:t>
                      </a:r>
                    </a:p>
                  </a:txBody>
                  <a:tcPr marL="91435" marR="91435" marT="45692" marB="4569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5CDCE"/>
                    </a:solidFill>
                  </a:tcPr>
                </a:tc>
                <a:extLst>
                  <a:ext uri="{0D108BD9-81ED-4DB2-BD59-A6C34878D82A}">
                    <a16:rowId xmlns="" xmlns:a16="http://schemas.microsoft.com/office/drawing/2014/main" val="793226360"/>
                  </a:ext>
                </a:extLst>
              </a:tr>
              <a:tr h="455571">
                <a:tc>
                  <a:txBody>
                    <a:bodyPr/>
                    <a:lstStyle>
                      <a:lvl1pPr defTabSz="342900" eaLnBrk="0" hangingPunct="0">
                        <a:spcBef>
                          <a:spcPct val="20000"/>
                        </a:spcBef>
                        <a:spcAft>
                          <a:spcPts val="450"/>
                        </a:spcAft>
                        <a:buClr>
                          <a:schemeClr val="accent1"/>
                        </a:buClr>
                        <a:buFont typeface="Wingdings 2" panose="05020102010507070707" pitchFamily="18" charset="2"/>
                        <a:defRPr sz="1100">
                          <a:solidFill>
                            <a:schemeClr val="tx1"/>
                          </a:solidFill>
                          <a:latin typeface="Century Gothic" panose="020B0502020202020204" pitchFamily="34" charset="0"/>
                          <a:ea typeface="MS PGothic" panose="020B0600070205080204" pitchFamily="34" charset="-128"/>
                        </a:defRPr>
                      </a:lvl1pPr>
                      <a:lvl2pPr marL="742950" indent="-285750" defTabSz="342900" eaLnBrk="0" hangingPunct="0">
                        <a:spcBef>
                          <a:spcPct val="20000"/>
                        </a:spcBef>
                        <a:spcAft>
                          <a:spcPts val="450"/>
                        </a:spcAft>
                        <a:buClr>
                          <a:schemeClr val="accent1"/>
                        </a:buClr>
                        <a:buFont typeface="Wingdings 2" panose="05020102010507070707" pitchFamily="18" charset="2"/>
                        <a:defRPr sz="1000">
                          <a:solidFill>
                            <a:schemeClr val="tx1"/>
                          </a:solidFill>
                          <a:latin typeface="Century Gothic" panose="020B0502020202020204" pitchFamily="34" charset="0"/>
                          <a:ea typeface="MS PGothic" panose="020B0600070205080204" pitchFamily="34" charset="-128"/>
                        </a:defRPr>
                      </a:lvl2pPr>
                      <a:lvl3pPr marL="1143000" indent="-228600" defTabSz="342900" eaLnBrk="0" hangingPunct="0">
                        <a:spcBef>
                          <a:spcPct val="20000"/>
                        </a:spcBef>
                        <a:spcAft>
                          <a:spcPts val="450"/>
                        </a:spcAft>
                        <a:buClr>
                          <a:schemeClr val="accent1"/>
                        </a:buClr>
                        <a:buFont typeface="Wingdings 2" panose="05020102010507070707" pitchFamily="18" charset="2"/>
                        <a:defRPr sz="900">
                          <a:solidFill>
                            <a:schemeClr val="tx1"/>
                          </a:solidFill>
                          <a:latin typeface="Century Gothic" panose="020B0502020202020204" pitchFamily="34" charset="0"/>
                          <a:ea typeface="MS PGothic" panose="020B0600070205080204" pitchFamily="34" charset="-128"/>
                        </a:defRPr>
                      </a:lvl3pPr>
                      <a:lvl4pPr marL="1600200" indent="-228600" defTabSz="342900" eaLnBrk="0"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4pPr>
                      <a:lvl5pPr marL="2057400" indent="-228600" defTabSz="342900" eaLnBrk="0"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5pPr>
                      <a:lvl6pPr marL="25146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6pPr>
                      <a:lvl7pPr marL="29718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7pPr>
                      <a:lvl8pPr marL="34290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8pPr>
                      <a:lvl9pPr marL="38862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9pPr>
                    </a:lstStyle>
                    <a:p>
                      <a:pPr marL="0" marR="0" lvl="0" indent="0" algn="l" defTabSz="3429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Century Gothic" panose="020B0502020202020204" pitchFamily="34" charset="0"/>
                          <a:ea typeface="MS PGothic" panose="020B0600070205080204" pitchFamily="34" charset="-128"/>
                        </a:rPr>
                        <a:t>Certificates</a:t>
                      </a:r>
                    </a:p>
                  </a:txBody>
                  <a:tcPr marL="91435" marR="91435" marT="45692" marB="4569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E8E8"/>
                    </a:solidFill>
                  </a:tcPr>
                </a:tc>
                <a:tc>
                  <a:txBody>
                    <a:bodyPr/>
                    <a:lstStyle>
                      <a:lvl1pPr defTabSz="342900" eaLnBrk="0" hangingPunct="0">
                        <a:spcBef>
                          <a:spcPct val="20000"/>
                        </a:spcBef>
                        <a:spcAft>
                          <a:spcPts val="450"/>
                        </a:spcAft>
                        <a:buClr>
                          <a:schemeClr val="accent1"/>
                        </a:buClr>
                        <a:buFont typeface="Wingdings 2" panose="05020102010507070707" pitchFamily="18" charset="2"/>
                        <a:defRPr sz="1100">
                          <a:solidFill>
                            <a:schemeClr val="tx1"/>
                          </a:solidFill>
                          <a:latin typeface="Century Gothic" panose="020B0502020202020204" pitchFamily="34" charset="0"/>
                          <a:ea typeface="MS PGothic" panose="020B0600070205080204" pitchFamily="34" charset="-128"/>
                        </a:defRPr>
                      </a:lvl1pPr>
                      <a:lvl2pPr marL="742950" indent="-285750" defTabSz="342900" eaLnBrk="0" hangingPunct="0">
                        <a:spcBef>
                          <a:spcPct val="20000"/>
                        </a:spcBef>
                        <a:spcAft>
                          <a:spcPts val="450"/>
                        </a:spcAft>
                        <a:buClr>
                          <a:schemeClr val="accent1"/>
                        </a:buClr>
                        <a:buFont typeface="Wingdings 2" panose="05020102010507070707" pitchFamily="18" charset="2"/>
                        <a:defRPr sz="1000">
                          <a:solidFill>
                            <a:schemeClr val="tx1"/>
                          </a:solidFill>
                          <a:latin typeface="Century Gothic" panose="020B0502020202020204" pitchFamily="34" charset="0"/>
                          <a:ea typeface="MS PGothic" panose="020B0600070205080204" pitchFamily="34" charset="-128"/>
                        </a:defRPr>
                      </a:lvl2pPr>
                      <a:lvl3pPr marL="1143000" indent="-228600" defTabSz="342900" eaLnBrk="0" hangingPunct="0">
                        <a:spcBef>
                          <a:spcPct val="20000"/>
                        </a:spcBef>
                        <a:spcAft>
                          <a:spcPts val="450"/>
                        </a:spcAft>
                        <a:buClr>
                          <a:schemeClr val="accent1"/>
                        </a:buClr>
                        <a:buFont typeface="Wingdings 2" panose="05020102010507070707" pitchFamily="18" charset="2"/>
                        <a:defRPr sz="900">
                          <a:solidFill>
                            <a:schemeClr val="tx1"/>
                          </a:solidFill>
                          <a:latin typeface="Century Gothic" panose="020B0502020202020204" pitchFamily="34" charset="0"/>
                          <a:ea typeface="MS PGothic" panose="020B0600070205080204" pitchFamily="34" charset="-128"/>
                        </a:defRPr>
                      </a:lvl3pPr>
                      <a:lvl4pPr marL="1600200" indent="-228600" defTabSz="342900" eaLnBrk="0"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4pPr>
                      <a:lvl5pPr marL="2057400" indent="-228600" defTabSz="342900" eaLnBrk="0"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5pPr>
                      <a:lvl6pPr marL="25146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6pPr>
                      <a:lvl7pPr marL="29718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7pPr>
                      <a:lvl8pPr marL="34290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8pPr>
                      <a:lvl9pPr marL="38862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9pPr>
                    </a:lstStyle>
                    <a:p>
                      <a:pPr marL="0" marR="0" lvl="0" indent="0" algn="ctr" defTabSz="3429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Century Gothic" panose="020B0502020202020204" pitchFamily="34" charset="0"/>
                          <a:ea typeface="MS PGothic" panose="020B0600070205080204" pitchFamily="34" charset="-128"/>
                        </a:rPr>
                        <a:t>472</a:t>
                      </a:r>
                    </a:p>
                  </a:txBody>
                  <a:tcPr marL="91435" marR="91435" marT="45692" marB="4569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E8E8"/>
                    </a:solidFill>
                  </a:tcPr>
                </a:tc>
                <a:tc>
                  <a:txBody>
                    <a:bodyPr/>
                    <a:lstStyle>
                      <a:lvl1pPr defTabSz="342900" eaLnBrk="0" hangingPunct="0">
                        <a:spcBef>
                          <a:spcPct val="20000"/>
                        </a:spcBef>
                        <a:spcAft>
                          <a:spcPts val="450"/>
                        </a:spcAft>
                        <a:buClr>
                          <a:schemeClr val="accent1"/>
                        </a:buClr>
                        <a:buFont typeface="Wingdings 2" panose="05020102010507070707" pitchFamily="18" charset="2"/>
                        <a:defRPr sz="1100">
                          <a:solidFill>
                            <a:schemeClr val="tx1"/>
                          </a:solidFill>
                          <a:latin typeface="Century Gothic" panose="020B0502020202020204" pitchFamily="34" charset="0"/>
                          <a:ea typeface="MS PGothic" panose="020B0600070205080204" pitchFamily="34" charset="-128"/>
                        </a:defRPr>
                      </a:lvl1pPr>
                      <a:lvl2pPr marL="742950" indent="-285750" defTabSz="342900" eaLnBrk="0" hangingPunct="0">
                        <a:spcBef>
                          <a:spcPct val="20000"/>
                        </a:spcBef>
                        <a:spcAft>
                          <a:spcPts val="450"/>
                        </a:spcAft>
                        <a:buClr>
                          <a:schemeClr val="accent1"/>
                        </a:buClr>
                        <a:buFont typeface="Wingdings 2" panose="05020102010507070707" pitchFamily="18" charset="2"/>
                        <a:defRPr sz="1000">
                          <a:solidFill>
                            <a:schemeClr val="tx1"/>
                          </a:solidFill>
                          <a:latin typeface="Century Gothic" panose="020B0502020202020204" pitchFamily="34" charset="0"/>
                          <a:ea typeface="MS PGothic" panose="020B0600070205080204" pitchFamily="34" charset="-128"/>
                        </a:defRPr>
                      </a:lvl2pPr>
                      <a:lvl3pPr marL="1143000" indent="-228600" defTabSz="342900" eaLnBrk="0" hangingPunct="0">
                        <a:spcBef>
                          <a:spcPct val="20000"/>
                        </a:spcBef>
                        <a:spcAft>
                          <a:spcPts val="450"/>
                        </a:spcAft>
                        <a:buClr>
                          <a:schemeClr val="accent1"/>
                        </a:buClr>
                        <a:buFont typeface="Wingdings 2" panose="05020102010507070707" pitchFamily="18" charset="2"/>
                        <a:defRPr sz="900">
                          <a:solidFill>
                            <a:schemeClr val="tx1"/>
                          </a:solidFill>
                          <a:latin typeface="Century Gothic" panose="020B0502020202020204" pitchFamily="34" charset="0"/>
                          <a:ea typeface="MS PGothic" panose="020B0600070205080204" pitchFamily="34" charset="-128"/>
                        </a:defRPr>
                      </a:lvl3pPr>
                      <a:lvl4pPr marL="1600200" indent="-228600" defTabSz="342900" eaLnBrk="0"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4pPr>
                      <a:lvl5pPr marL="2057400" indent="-228600" defTabSz="342900" eaLnBrk="0"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5pPr>
                      <a:lvl6pPr marL="25146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6pPr>
                      <a:lvl7pPr marL="29718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7pPr>
                      <a:lvl8pPr marL="34290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8pPr>
                      <a:lvl9pPr marL="38862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9pPr>
                    </a:lstStyle>
                    <a:p>
                      <a:pPr marL="0" marR="0" lvl="0" indent="0" algn="ctr" defTabSz="3429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Century Gothic" panose="020B0502020202020204" pitchFamily="34" charset="0"/>
                          <a:ea typeface="MS PGothic" panose="020B0600070205080204" pitchFamily="34" charset="-128"/>
                        </a:rPr>
                        <a:t>824</a:t>
                      </a:r>
                    </a:p>
                  </a:txBody>
                  <a:tcPr marL="91435" marR="91435" marT="45692" marB="4569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E8E8"/>
                    </a:solidFill>
                  </a:tcPr>
                </a:tc>
                <a:extLst>
                  <a:ext uri="{0D108BD9-81ED-4DB2-BD59-A6C34878D82A}">
                    <a16:rowId xmlns="" xmlns:a16="http://schemas.microsoft.com/office/drawing/2014/main" val="2178825268"/>
                  </a:ext>
                </a:extLst>
              </a:tr>
              <a:tr h="455571">
                <a:tc>
                  <a:txBody>
                    <a:bodyPr/>
                    <a:lstStyle>
                      <a:lvl1pPr defTabSz="342900" eaLnBrk="0" hangingPunct="0">
                        <a:spcBef>
                          <a:spcPct val="20000"/>
                        </a:spcBef>
                        <a:spcAft>
                          <a:spcPts val="450"/>
                        </a:spcAft>
                        <a:buClr>
                          <a:schemeClr val="accent1"/>
                        </a:buClr>
                        <a:buFont typeface="Wingdings 2" panose="05020102010507070707" pitchFamily="18" charset="2"/>
                        <a:defRPr sz="1100">
                          <a:solidFill>
                            <a:schemeClr val="tx1"/>
                          </a:solidFill>
                          <a:latin typeface="Century Gothic" panose="020B0502020202020204" pitchFamily="34" charset="0"/>
                          <a:ea typeface="MS PGothic" panose="020B0600070205080204" pitchFamily="34" charset="-128"/>
                        </a:defRPr>
                      </a:lvl1pPr>
                      <a:lvl2pPr marL="742950" indent="-285750" defTabSz="342900" eaLnBrk="0" hangingPunct="0">
                        <a:spcBef>
                          <a:spcPct val="20000"/>
                        </a:spcBef>
                        <a:spcAft>
                          <a:spcPts val="450"/>
                        </a:spcAft>
                        <a:buClr>
                          <a:schemeClr val="accent1"/>
                        </a:buClr>
                        <a:buFont typeface="Wingdings 2" panose="05020102010507070707" pitchFamily="18" charset="2"/>
                        <a:defRPr sz="1000">
                          <a:solidFill>
                            <a:schemeClr val="tx1"/>
                          </a:solidFill>
                          <a:latin typeface="Century Gothic" panose="020B0502020202020204" pitchFamily="34" charset="0"/>
                          <a:ea typeface="MS PGothic" panose="020B0600070205080204" pitchFamily="34" charset="-128"/>
                        </a:defRPr>
                      </a:lvl2pPr>
                      <a:lvl3pPr marL="1143000" indent="-228600" defTabSz="342900" eaLnBrk="0" hangingPunct="0">
                        <a:spcBef>
                          <a:spcPct val="20000"/>
                        </a:spcBef>
                        <a:spcAft>
                          <a:spcPts val="450"/>
                        </a:spcAft>
                        <a:buClr>
                          <a:schemeClr val="accent1"/>
                        </a:buClr>
                        <a:buFont typeface="Wingdings 2" panose="05020102010507070707" pitchFamily="18" charset="2"/>
                        <a:defRPr sz="900">
                          <a:solidFill>
                            <a:schemeClr val="tx1"/>
                          </a:solidFill>
                          <a:latin typeface="Century Gothic" panose="020B0502020202020204" pitchFamily="34" charset="0"/>
                          <a:ea typeface="MS PGothic" panose="020B0600070205080204" pitchFamily="34" charset="-128"/>
                        </a:defRPr>
                      </a:lvl3pPr>
                      <a:lvl4pPr marL="1600200" indent="-228600" defTabSz="342900" eaLnBrk="0"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4pPr>
                      <a:lvl5pPr marL="2057400" indent="-228600" defTabSz="342900" eaLnBrk="0"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5pPr>
                      <a:lvl6pPr marL="25146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6pPr>
                      <a:lvl7pPr marL="29718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7pPr>
                      <a:lvl8pPr marL="34290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8pPr>
                      <a:lvl9pPr marL="38862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9pPr>
                    </a:lstStyle>
                    <a:p>
                      <a:pPr marL="0" marR="0" lvl="0" indent="0" algn="l" defTabSz="3429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Century Gothic" panose="020B0502020202020204" pitchFamily="34" charset="0"/>
                          <a:ea typeface="MS PGothic" panose="020B0600070205080204" pitchFamily="34" charset="-128"/>
                        </a:rPr>
                        <a:t>Degrees: Associates</a:t>
                      </a:r>
                    </a:p>
                  </a:txBody>
                  <a:tcPr marL="91435" marR="91435" marT="45692" marB="4569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5CDCE"/>
                    </a:solidFill>
                  </a:tcPr>
                </a:tc>
                <a:tc>
                  <a:txBody>
                    <a:bodyPr/>
                    <a:lstStyle>
                      <a:lvl1pPr defTabSz="342900" eaLnBrk="0" hangingPunct="0">
                        <a:spcBef>
                          <a:spcPct val="20000"/>
                        </a:spcBef>
                        <a:spcAft>
                          <a:spcPts val="450"/>
                        </a:spcAft>
                        <a:buClr>
                          <a:schemeClr val="accent1"/>
                        </a:buClr>
                        <a:buFont typeface="Wingdings 2" panose="05020102010507070707" pitchFamily="18" charset="2"/>
                        <a:defRPr sz="1100">
                          <a:solidFill>
                            <a:schemeClr val="tx1"/>
                          </a:solidFill>
                          <a:latin typeface="Century Gothic" panose="020B0502020202020204" pitchFamily="34" charset="0"/>
                          <a:ea typeface="MS PGothic" panose="020B0600070205080204" pitchFamily="34" charset="-128"/>
                        </a:defRPr>
                      </a:lvl1pPr>
                      <a:lvl2pPr marL="742950" indent="-285750" defTabSz="342900" eaLnBrk="0" hangingPunct="0">
                        <a:spcBef>
                          <a:spcPct val="20000"/>
                        </a:spcBef>
                        <a:spcAft>
                          <a:spcPts val="450"/>
                        </a:spcAft>
                        <a:buClr>
                          <a:schemeClr val="accent1"/>
                        </a:buClr>
                        <a:buFont typeface="Wingdings 2" panose="05020102010507070707" pitchFamily="18" charset="2"/>
                        <a:defRPr sz="1000">
                          <a:solidFill>
                            <a:schemeClr val="tx1"/>
                          </a:solidFill>
                          <a:latin typeface="Century Gothic" panose="020B0502020202020204" pitchFamily="34" charset="0"/>
                          <a:ea typeface="MS PGothic" panose="020B0600070205080204" pitchFamily="34" charset="-128"/>
                        </a:defRPr>
                      </a:lvl2pPr>
                      <a:lvl3pPr marL="1143000" indent="-228600" defTabSz="342900" eaLnBrk="0" hangingPunct="0">
                        <a:spcBef>
                          <a:spcPct val="20000"/>
                        </a:spcBef>
                        <a:spcAft>
                          <a:spcPts val="450"/>
                        </a:spcAft>
                        <a:buClr>
                          <a:schemeClr val="accent1"/>
                        </a:buClr>
                        <a:buFont typeface="Wingdings 2" panose="05020102010507070707" pitchFamily="18" charset="2"/>
                        <a:defRPr sz="900">
                          <a:solidFill>
                            <a:schemeClr val="tx1"/>
                          </a:solidFill>
                          <a:latin typeface="Century Gothic" panose="020B0502020202020204" pitchFamily="34" charset="0"/>
                          <a:ea typeface="MS PGothic" panose="020B0600070205080204" pitchFamily="34" charset="-128"/>
                        </a:defRPr>
                      </a:lvl3pPr>
                      <a:lvl4pPr marL="1600200" indent="-228600" defTabSz="342900" eaLnBrk="0"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4pPr>
                      <a:lvl5pPr marL="2057400" indent="-228600" defTabSz="342900" eaLnBrk="0"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5pPr>
                      <a:lvl6pPr marL="25146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6pPr>
                      <a:lvl7pPr marL="29718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7pPr>
                      <a:lvl8pPr marL="34290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8pPr>
                      <a:lvl9pPr marL="38862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9pPr>
                    </a:lstStyle>
                    <a:p>
                      <a:pPr marL="0" marR="0" lvl="0" indent="0" algn="ctr" defTabSz="3429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Century Gothic" panose="020B0502020202020204" pitchFamily="34" charset="0"/>
                          <a:ea typeface="MS PGothic" panose="020B0600070205080204" pitchFamily="34" charset="-128"/>
                        </a:rPr>
                        <a:t>711</a:t>
                      </a:r>
                    </a:p>
                  </a:txBody>
                  <a:tcPr marL="91435" marR="91435" marT="45692" marB="4569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5CDCE"/>
                    </a:solidFill>
                  </a:tcPr>
                </a:tc>
                <a:tc>
                  <a:txBody>
                    <a:bodyPr/>
                    <a:lstStyle>
                      <a:lvl1pPr defTabSz="342900" eaLnBrk="0" hangingPunct="0">
                        <a:spcBef>
                          <a:spcPct val="20000"/>
                        </a:spcBef>
                        <a:spcAft>
                          <a:spcPts val="450"/>
                        </a:spcAft>
                        <a:buClr>
                          <a:schemeClr val="accent1"/>
                        </a:buClr>
                        <a:buFont typeface="Wingdings 2" panose="05020102010507070707" pitchFamily="18" charset="2"/>
                        <a:defRPr sz="1100">
                          <a:solidFill>
                            <a:schemeClr val="tx1"/>
                          </a:solidFill>
                          <a:latin typeface="Century Gothic" panose="020B0502020202020204" pitchFamily="34" charset="0"/>
                          <a:ea typeface="MS PGothic" panose="020B0600070205080204" pitchFamily="34" charset="-128"/>
                        </a:defRPr>
                      </a:lvl1pPr>
                      <a:lvl2pPr marL="742950" indent="-285750" defTabSz="342900" eaLnBrk="0" hangingPunct="0">
                        <a:spcBef>
                          <a:spcPct val="20000"/>
                        </a:spcBef>
                        <a:spcAft>
                          <a:spcPts val="450"/>
                        </a:spcAft>
                        <a:buClr>
                          <a:schemeClr val="accent1"/>
                        </a:buClr>
                        <a:buFont typeface="Wingdings 2" panose="05020102010507070707" pitchFamily="18" charset="2"/>
                        <a:defRPr sz="1000">
                          <a:solidFill>
                            <a:schemeClr val="tx1"/>
                          </a:solidFill>
                          <a:latin typeface="Century Gothic" panose="020B0502020202020204" pitchFamily="34" charset="0"/>
                          <a:ea typeface="MS PGothic" panose="020B0600070205080204" pitchFamily="34" charset="-128"/>
                        </a:defRPr>
                      </a:lvl2pPr>
                      <a:lvl3pPr marL="1143000" indent="-228600" defTabSz="342900" eaLnBrk="0" hangingPunct="0">
                        <a:spcBef>
                          <a:spcPct val="20000"/>
                        </a:spcBef>
                        <a:spcAft>
                          <a:spcPts val="450"/>
                        </a:spcAft>
                        <a:buClr>
                          <a:schemeClr val="accent1"/>
                        </a:buClr>
                        <a:buFont typeface="Wingdings 2" panose="05020102010507070707" pitchFamily="18" charset="2"/>
                        <a:defRPr sz="900">
                          <a:solidFill>
                            <a:schemeClr val="tx1"/>
                          </a:solidFill>
                          <a:latin typeface="Century Gothic" panose="020B0502020202020204" pitchFamily="34" charset="0"/>
                          <a:ea typeface="MS PGothic" panose="020B0600070205080204" pitchFamily="34" charset="-128"/>
                        </a:defRPr>
                      </a:lvl3pPr>
                      <a:lvl4pPr marL="1600200" indent="-228600" defTabSz="342900" eaLnBrk="0"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4pPr>
                      <a:lvl5pPr marL="2057400" indent="-228600" defTabSz="342900" eaLnBrk="0"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5pPr>
                      <a:lvl6pPr marL="25146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6pPr>
                      <a:lvl7pPr marL="29718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7pPr>
                      <a:lvl8pPr marL="34290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8pPr>
                      <a:lvl9pPr marL="38862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9pPr>
                    </a:lstStyle>
                    <a:p>
                      <a:pPr marL="0" marR="0" lvl="0" indent="0" algn="ctr" defTabSz="3429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Century Gothic" panose="020B0502020202020204" pitchFamily="34" charset="0"/>
                          <a:ea typeface="MS PGothic" panose="020B0600070205080204" pitchFamily="34" charset="-128"/>
                        </a:rPr>
                        <a:t>1,018</a:t>
                      </a:r>
                    </a:p>
                  </a:txBody>
                  <a:tcPr marL="91435" marR="91435" marT="45692" marB="4569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5CDCE"/>
                    </a:solidFill>
                  </a:tcPr>
                </a:tc>
                <a:extLst>
                  <a:ext uri="{0D108BD9-81ED-4DB2-BD59-A6C34878D82A}">
                    <a16:rowId xmlns="" xmlns:a16="http://schemas.microsoft.com/office/drawing/2014/main" val="2214486085"/>
                  </a:ext>
                </a:extLst>
              </a:tr>
              <a:tr h="455571">
                <a:tc>
                  <a:txBody>
                    <a:bodyPr/>
                    <a:lstStyle>
                      <a:lvl1pPr defTabSz="342900" eaLnBrk="0" hangingPunct="0">
                        <a:spcBef>
                          <a:spcPct val="20000"/>
                        </a:spcBef>
                        <a:spcAft>
                          <a:spcPts val="450"/>
                        </a:spcAft>
                        <a:buClr>
                          <a:schemeClr val="accent1"/>
                        </a:buClr>
                        <a:buFont typeface="Wingdings 2" panose="05020102010507070707" pitchFamily="18" charset="2"/>
                        <a:defRPr sz="1100">
                          <a:solidFill>
                            <a:schemeClr val="tx1"/>
                          </a:solidFill>
                          <a:latin typeface="Century Gothic" panose="020B0502020202020204" pitchFamily="34" charset="0"/>
                          <a:ea typeface="MS PGothic" panose="020B0600070205080204" pitchFamily="34" charset="-128"/>
                        </a:defRPr>
                      </a:lvl1pPr>
                      <a:lvl2pPr marL="742950" indent="-285750" defTabSz="342900" eaLnBrk="0" hangingPunct="0">
                        <a:spcBef>
                          <a:spcPct val="20000"/>
                        </a:spcBef>
                        <a:spcAft>
                          <a:spcPts val="450"/>
                        </a:spcAft>
                        <a:buClr>
                          <a:schemeClr val="accent1"/>
                        </a:buClr>
                        <a:buFont typeface="Wingdings 2" panose="05020102010507070707" pitchFamily="18" charset="2"/>
                        <a:defRPr sz="1000">
                          <a:solidFill>
                            <a:schemeClr val="tx1"/>
                          </a:solidFill>
                          <a:latin typeface="Century Gothic" panose="020B0502020202020204" pitchFamily="34" charset="0"/>
                          <a:ea typeface="MS PGothic" panose="020B0600070205080204" pitchFamily="34" charset="-128"/>
                        </a:defRPr>
                      </a:lvl2pPr>
                      <a:lvl3pPr marL="1143000" indent="-228600" defTabSz="342900" eaLnBrk="0" hangingPunct="0">
                        <a:spcBef>
                          <a:spcPct val="20000"/>
                        </a:spcBef>
                        <a:spcAft>
                          <a:spcPts val="450"/>
                        </a:spcAft>
                        <a:buClr>
                          <a:schemeClr val="accent1"/>
                        </a:buClr>
                        <a:buFont typeface="Wingdings 2" panose="05020102010507070707" pitchFamily="18" charset="2"/>
                        <a:defRPr sz="900">
                          <a:solidFill>
                            <a:schemeClr val="tx1"/>
                          </a:solidFill>
                          <a:latin typeface="Century Gothic" panose="020B0502020202020204" pitchFamily="34" charset="0"/>
                          <a:ea typeface="MS PGothic" panose="020B0600070205080204" pitchFamily="34" charset="-128"/>
                        </a:defRPr>
                      </a:lvl3pPr>
                      <a:lvl4pPr marL="1600200" indent="-228600" defTabSz="342900" eaLnBrk="0"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4pPr>
                      <a:lvl5pPr marL="2057400" indent="-228600" defTabSz="342900" eaLnBrk="0"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5pPr>
                      <a:lvl6pPr marL="25146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6pPr>
                      <a:lvl7pPr marL="29718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7pPr>
                      <a:lvl8pPr marL="34290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8pPr>
                      <a:lvl9pPr marL="38862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9pPr>
                    </a:lstStyle>
                    <a:p>
                      <a:pPr marL="0" marR="0" lvl="0" indent="0" algn="l" defTabSz="3429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Century Gothic" panose="020B0502020202020204" pitchFamily="34" charset="0"/>
                          <a:ea typeface="MS PGothic" panose="020B0600070205080204" pitchFamily="34" charset="-128"/>
                        </a:rPr>
                        <a:t>Degrees: Bachelor’s</a:t>
                      </a:r>
                    </a:p>
                  </a:txBody>
                  <a:tcPr marL="91435" marR="91435" marT="45692" marB="4569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E8E8"/>
                    </a:solidFill>
                  </a:tcPr>
                </a:tc>
                <a:tc>
                  <a:txBody>
                    <a:bodyPr/>
                    <a:lstStyle>
                      <a:lvl1pPr defTabSz="342900" eaLnBrk="0" hangingPunct="0">
                        <a:spcBef>
                          <a:spcPct val="20000"/>
                        </a:spcBef>
                        <a:spcAft>
                          <a:spcPts val="450"/>
                        </a:spcAft>
                        <a:buClr>
                          <a:schemeClr val="accent1"/>
                        </a:buClr>
                        <a:buFont typeface="Wingdings 2" panose="05020102010507070707" pitchFamily="18" charset="2"/>
                        <a:defRPr sz="1100">
                          <a:solidFill>
                            <a:schemeClr val="tx1"/>
                          </a:solidFill>
                          <a:latin typeface="Century Gothic" panose="020B0502020202020204" pitchFamily="34" charset="0"/>
                          <a:ea typeface="MS PGothic" panose="020B0600070205080204" pitchFamily="34" charset="-128"/>
                        </a:defRPr>
                      </a:lvl1pPr>
                      <a:lvl2pPr marL="742950" indent="-285750" defTabSz="342900" eaLnBrk="0" hangingPunct="0">
                        <a:spcBef>
                          <a:spcPct val="20000"/>
                        </a:spcBef>
                        <a:spcAft>
                          <a:spcPts val="450"/>
                        </a:spcAft>
                        <a:buClr>
                          <a:schemeClr val="accent1"/>
                        </a:buClr>
                        <a:buFont typeface="Wingdings 2" panose="05020102010507070707" pitchFamily="18" charset="2"/>
                        <a:defRPr sz="1000">
                          <a:solidFill>
                            <a:schemeClr val="tx1"/>
                          </a:solidFill>
                          <a:latin typeface="Century Gothic" panose="020B0502020202020204" pitchFamily="34" charset="0"/>
                          <a:ea typeface="MS PGothic" panose="020B0600070205080204" pitchFamily="34" charset="-128"/>
                        </a:defRPr>
                      </a:lvl2pPr>
                      <a:lvl3pPr marL="1143000" indent="-228600" defTabSz="342900" eaLnBrk="0" hangingPunct="0">
                        <a:spcBef>
                          <a:spcPct val="20000"/>
                        </a:spcBef>
                        <a:spcAft>
                          <a:spcPts val="450"/>
                        </a:spcAft>
                        <a:buClr>
                          <a:schemeClr val="accent1"/>
                        </a:buClr>
                        <a:buFont typeface="Wingdings 2" panose="05020102010507070707" pitchFamily="18" charset="2"/>
                        <a:defRPr sz="900">
                          <a:solidFill>
                            <a:schemeClr val="tx1"/>
                          </a:solidFill>
                          <a:latin typeface="Century Gothic" panose="020B0502020202020204" pitchFamily="34" charset="0"/>
                          <a:ea typeface="MS PGothic" panose="020B0600070205080204" pitchFamily="34" charset="-128"/>
                        </a:defRPr>
                      </a:lvl3pPr>
                      <a:lvl4pPr marL="1600200" indent="-228600" defTabSz="342900" eaLnBrk="0"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4pPr>
                      <a:lvl5pPr marL="2057400" indent="-228600" defTabSz="342900" eaLnBrk="0"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5pPr>
                      <a:lvl6pPr marL="25146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6pPr>
                      <a:lvl7pPr marL="29718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7pPr>
                      <a:lvl8pPr marL="34290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8pPr>
                      <a:lvl9pPr marL="38862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9pPr>
                    </a:lstStyle>
                    <a:p>
                      <a:pPr marL="0" marR="0" lvl="0" indent="0" algn="ctr" defTabSz="3429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Century Gothic" panose="020B0502020202020204" pitchFamily="34" charset="0"/>
                          <a:ea typeface="MS PGothic" panose="020B0600070205080204" pitchFamily="34" charset="-128"/>
                        </a:rPr>
                        <a:t>17</a:t>
                      </a:r>
                    </a:p>
                  </a:txBody>
                  <a:tcPr marL="91435" marR="91435" marT="45692" marB="4569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E8E8"/>
                    </a:solidFill>
                  </a:tcPr>
                </a:tc>
                <a:tc>
                  <a:txBody>
                    <a:bodyPr/>
                    <a:lstStyle>
                      <a:lvl1pPr defTabSz="342900" eaLnBrk="0" hangingPunct="0">
                        <a:spcBef>
                          <a:spcPct val="20000"/>
                        </a:spcBef>
                        <a:spcAft>
                          <a:spcPts val="450"/>
                        </a:spcAft>
                        <a:buClr>
                          <a:schemeClr val="accent1"/>
                        </a:buClr>
                        <a:buFont typeface="Wingdings 2" panose="05020102010507070707" pitchFamily="18" charset="2"/>
                        <a:defRPr sz="1100">
                          <a:solidFill>
                            <a:schemeClr val="tx1"/>
                          </a:solidFill>
                          <a:latin typeface="Century Gothic" panose="020B0502020202020204" pitchFamily="34" charset="0"/>
                          <a:ea typeface="MS PGothic" panose="020B0600070205080204" pitchFamily="34" charset="-128"/>
                        </a:defRPr>
                      </a:lvl1pPr>
                      <a:lvl2pPr marL="742950" indent="-285750" defTabSz="342900" eaLnBrk="0" hangingPunct="0">
                        <a:spcBef>
                          <a:spcPct val="20000"/>
                        </a:spcBef>
                        <a:spcAft>
                          <a:spcPts val="450"/>
                        </a:spcAft>
                        <a:buClr>
                          <a:schemeClr val="accent1"/>
                        </a:buClr>
                        <a:buFont typeface="Wingdings 2" panose="05020102010507070707" pitchFamily="18" charset="2"/>
                        <a:defRPr sz="1000">
                          <a:solidFill>
                            <a:schemeClr val="tx1"/>
                          </a:solidFill>
                          <a:latin typeface="Century Gothic" panose="020B0502020202020204" pitchFamily="34" charset="0"/>
                          <a:ea typeface="MS PGothic" panose="020B0600070205080204" pitchFamily="34" charset="-128"/>
                        </a:defRPr>
                      </a:lvl2pPr>
                      <a:lvl3pPr marL="1143000" indent="-228600" defTabSz="342900" eaLnBrk="0" hangingPunct="0">
                        <a:spcBef>
                          <a:spcPct val="20000"/>
                        </a:spcBef>
                        <a:spcAft>
                          <a:spcPts val="450"/>
                        </a:spcAft>
                        <a:buClr>
                          <a:schemeClr val="accent1"/>
                        </a:buClr>
                        <a:buFont typeface="Wingdings 2" panose="05020102010507070707" pitchFamily="18" charset="2"/>
                        <a:defRPr sz="900">
                          <a:solidFill>
                            <a:schemeClr val="tx1"/>
                          </a:solidFill>
                          <a:latin typeface="Century Gothic" panose="020B0502020202020204" pitchFamily="34" charset="0"/>
                          <a:ea typeface="MS PGothic" panose="020B0600070205080204" pitchFamily="34" charset="-128"/>
                        </a:defRPr>
                      </a:lvl3pPr>
                      <a:lvl4pPr marL="1600200" indent="-228600" defTabSz="342900" eaLnBrk="0"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4pPr>
                      <a:lvl5pPr marL="2057400" indent="-228600" defTabSz="342900" eaLnBrk="0"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5pPr>
                      <a:lvl6pPr marL="25146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6pPr>
                      <a:lvl7pPr marL="29718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7pPr>
                      <a:lvl8pPr marL="34290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8pPr>
                      <a:lvl9pPr marL="38862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9pPr>
                    </a:lstStyle>
                    <a:p>
                      <a:pPr marL="0" marR="0" lvl="0" indent="0" algn="ctr" defTabSz="3429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Century Gothic" panose="020B0502020202020204" pitchFamily="34" charset="0"/>
                          <a:ea typeface="MS PGothic" panose="020B0600070205080204" pitchFamily="34" charset="-128"/>
                        </a:rPr>
                        <a:t>25</a:t>
                      </a:r>
                    </a:p>
                  </a:txBody>
                  <a:tcPr marL="91435" marR="91435" marT="45692" marB="4569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E8E8"/>
                    </a:solidFill>
                  </a:tcPr>
                </a:tc>
                <a:extLst>
                  <a:ext uri="{0D108BD9-81ED-4DB2-BD59-A6C34878D82A}">
                    <a16:rowId xmlns="" xmlns:a16="http://schemas.microsoft.com/office/drawing/2014/main" val="1959039265"/>
                  </a:ext>
                </a:extLst>
              </a:tr>
              <a:tr h="455571">
                <a:tc>
                  <a:txBody>
                    <a:bodyPr/>
                    <a:lstStyle>
                      <a:lvl1pPr defTabSz="342900" eaLnBrk="0" hangingPunct="0">
                        <a:spcBef>
                          <a:spcPct val="20000"/>
                        </a:spcBef>
                        <a:spcAft>
                          <a:spcPts val="450"/>
                        </a:spcAft>
                        <a:buClr>
                          <a:schemeClr val="accent1"/>
                        </a:buClr>
                        <a:buFont typeface="Wingdings 2" panose="05020102010507070707" pitchFamily="18" charset="2"/>
                        <a:defRPr sz="1100">
                          <a:solidFill>
                            <a:schemeClr val="tx1"/>
                          </a:solidFill>
                          <a:latin typeface="Century Gothic" panose="020B0502020202020204" pitchFamily="34" charset="0"/>
                          <a:ea typeface="MS PGothic" panose="020B0600070205080204" pitchFamily="34" charset="-128"/>
                        </a:defRPr>
                      </a:lvl1pPr>
                      <a:lvl2pPr marL="742950" indent="-285750" defTabSz="342900" eaLnBrk="0" hangingPunct="0">
                        <a:spcBef>
                          <a:spcPct val="20000"/>
                        </a:spcBef>
                        <a:spcAft>
                          <a:spcPts val="450"/>
                        </a:spcAft>
                        <a:buClr>
                          <a:schemeClr val="accent1"/>
                        </a:buClr>
                        <a:buFont typeface="Wingdings 2" panose="05020102010507070707" pitchFamily="18" charset="2"/>
                        <a:defRPr sz="1000">
                          <a:solidFill>
                            <a:schemeClr val="tx1"/>
                          </a:solidFill>
                          <a:latin typeface="Century Gothic" panose="020B0502020202020204" pitchFamily="34" charset="0"/>
                          <a:ea typeface="MS PGothic" panose="020B0600070205080204" pitchFamily="34" charset="-128"/>
                        </a:defRPr>
                      </a:lvl2pPr>
                      <a:lvl3pPr marL="1143000" indent="-228600" defTabSz="342900" eaLnBrk="0" hangingPunct="0">
                        <a:spcBef>
                          <a:spcPct val="20000"/>
                        </a:spcBef>
                        <a:spcAft>
                          <a:spcPts val="450"/>
                        </a:spcAft>
                        <a:buClr>
                          <a:schemeClr val="accent1"/>
                        </a:buClr>
                        <a:buFont typeface="Wingdings 2" panose="05020102010507070707" pitchFamily="18" charset="2"/>
                        <a:defRPr sz="900">
                          <a:solidFill>
                            <a:schemeClr val="tx1"/>
                          </a:solidFill>
                          <a:latin typeface="Century Gothic" panose="020B0502020202020204" pitchFamily="34" charset="0"/>
                          <a:ea typeface="MS PGothic" panose="020B0600070205080204" pitchFamily="34" charset="-128"/>
                        </a:defRPr>
                      </a:lvl3pPr>
                      <a:lvl4pPr marL="1600200" indent="-228600" defTabSz="342900" eaLnBrk="0"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4pPr>
                      <a:lvl5pPr marL="2057400" indent="-228600" defTabSz="342900" eaLnBrk="0"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5pPr>
                      <a:lvl6pPr marL="25146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6pPr>
                      <a:lvl7pPr marL="29718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7pPr>
                      <a:lvl8pPr marL="34290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8pPr>
                      <a:lvl9pPr marL="38862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9pPr>
                    </a:lstStyle>
                    <a:p>
                      <a:pPr marL="0" marR="0" lvl="0" indent="0" algn="l" defTabSz="3429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Century Gothic" panose="020B0502020202020204" pitchFamily="34" charset="0"/>
                          <a:ea typeface="MS PGothic" panose="020B0600070205080204" pitchFamily="34" charset="-128"/>
                        </a:rPr>
                        <a:t>Transfer</a:t>
                      </a:r>
                    </a:p>
                  </a:txBody>
                  <a:tcPr marL="91435" marR="91435" marT="45692" marB="4569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5CDCE"/>
                    </a:solidFill>
                  </a:tcPr>
                </a:tc>
                <a:tc>
                  <a:txBody>
                    <a:bodyPr/>
                    <a:lstStyle>
                      <a:lvl1pPr defTabSz="342900" eaLnBrk="0" hangingPunct="0">
                        <a:spcBef>
                          <a:spcPct val="20000"/>
                        </a:spcBef>
                        <a:spcAft>
                          <a:spcPts val="450"/>
                        </a:spcAft>
                        <a:buClr>
                          <a:schemeClr val="accent1"/>
                        </a:buClr>
                        <a:buFont typeface="Wingdings 2" panose="05020102010507070707" pitchFamily="18" charset="2"/>
                        <a:defRPr sz="1100">
                          <a:solidFill>
                            <a:schemeClr val="tx1"/>
                          </a:solidFill>
                          <a:latin typeface="Century Gothic" panose="020B0502020202020204" pitchFamily="34" charset="0"/>
                          <a:ea typeface="MS PGothic" panose="020B0600070205080204" pitchFamily="34" charset="-128"/>
                        </a:defRPr>
                      </a:lvl1pPr>
                      <a:lvl2pPr marL="742950" indent="-285750" defTabSz="342900" eaLnBrk="0" hangingPunct="0">
                        <a:spcBef>
                          <a:spcPct val="20000"/>
                        </a:spcBef>
                        <a:spcAft>
                          <a:spcPts val="450"/>
                        </a:spcAft>
                        <a:buClr>
                          <a:schemeClr val="accent1"/>
                        </a:buClr>
                        <a:buFont typeface="Wingdings 2" panose="05020102010507070707" pitchFamily="18" charset="2"/>
                        <a:defRPr sz="1000">
                          <a:solidFill>
                            <a:schemeClr val="tx1"/>
                          </a:solidFill>
                          <a:latin typeface="Century Gothic" panose="020B0502020202020204" pitchFamily="34" charset="0"/>
                          <a:ea typeface="MS PGothic" panose="020B0600070205080204" pitchFamily="34" charset="-128"/>
                        </a:defRPr>
                      </a:lvl2pPr>
                      <a:lvl3pPr marL="1143000" indent="-228600" defTabSz="342900" eaLnBrk="0" hangingPunct="0">
                        <a:spcBef>
                          <a:spcPct val="20000"/>
                        </a:spcBef>
                        <a:spcAft>
                          <a:spcPts val="450"/>
                        </a:spcAft>
                        <a:buClr>
                          <a:schemeClr val="accent1"/>
                        </a:buClr>
                        <a:buFont typeface="Wingdings 2" panose="05020102010507070707" pitchFamily="18" charset="2"/>
                        <a:defRPr sz="900">
                          <a:solidFill>
                            <a:schemeClr val="tx1"/>
                          </a:solidFill>
                          <a:latin typeface="Century Gothic" panose="020B0502020202020204" pitchFamily="34" charset="0"/>
                          <a:ea typeface="MS PGothic" panose="020B0600070205080204" pitchFamily="34" charset="-128"/>
                        </a:defRPr>
                      </a:lvl3pPr>
                      <a:lvl4pPr marL="1600200" indent="-228600" defTabSz="342900" eaLnBrk="0"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4pPr>
                      <a:lvl5pPr marL="2057400" indent="-228600" defTabSz="342900" eaLnBrk="0"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5pPr>
                      <a:lvl6pPr marL="25146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6pPr>
                      <a:lvl7pPr marL="29718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7pPr>
                      <a:lvl8pPr marL="34290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8pPr>
                      <a:lvl9pPr marL="38862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9pPr>
                    </a:lstStyle>
                    <a:p>
                      <a:pPr marL="0" marR="0" lvl="0" indent="0" algn="ctr" defTabSz="3429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Century Gothic" panose="020B0502020202020204" pitchFamily="34" charset="0"/>
                          <a:ea typeface="MS PGothic" panose="020B0600070205080204" pitchFamily="34" charset="-128"/>
                        </a:rPr>
                        <a:t>897</a:t>
                      </a:r>
                    </a:p>
                  </a:txBody>
                  <a:tcPr marL="91435" marR="91435" marT="45692" marB="4569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5CDCE"/>
                    </a:solidFill>
                  </a:tcPr>
                </a:tc>
                <a:tc>
                  <a:txBody>
                    <a:bodyPr/>
                    <a:lstStyle>
                      <a:lvl1pPr defTabSz="342900" eaLnBrk="0" hangingPunct="0">
                        <a:spcBef>
                          <a:spcPct val="20000"/>
                        </a:spcBef>
                        <a:spcAft>
                          <a:spcPts val="450"/>
                        </a:spcAft>
                        <a:buClr>
                          <a:schemeClr val="accent1"/>
                        </a:buClr>
                        <a:buFont typeface="Wingdings 2" panose="05020102010507070707" pitchFamily="18" charset="2"/>
                        <a:defRPr sz="1100">
                          <a:solidFill>
                            <a:schemeClr val="tx1"/>
                          </a:solidFill>
                          <a:latin typeface="Century Gothic" panose="020B0502020202020204" pitchFamily="34" charset="0"/>
                          <a:ea typeface="MS PGothic" panose="020B0600070205080204" pitchFamily="34" charset="-128"/>
                        </a:defRPr>
                      </a:lvl1pPr>
                      <a:lvl2pPr marL="742950" indent="-285750" defTabSz="342900" eaLnBrk="0" hangingPunct="0">
                        <a:spcBef>
                          <a:spcPct val="20000"/>
                        </a:spcBef>
                        <a:spcAft>
                          <a:spcPts val="450"/>
                        </a:spcAft>
                        <a:buClr>
                          <a:schemeClr val="accent1"/>
                        </a:buClr>
                        <a:buFont typeface="Wingdings 2" panose="05020102010507070707" pitchFamily="18" charset="2"/>
                        <a:defRPr sz="1000">
                          <a:solidFill>
                            <a:schemeClr val="tx1"/>
                          </a:solidFill>
                          <a:latin typeface="Century Gothic" panose="020B0502020202020204" pitchFamily="34" charset="0"/>
                          <a:ea typeface="MS PGothic" panose="020B0600070205080204" pitchFamily="34" charset="-128"/>
                        </a:defRPr>
                      </a:lvl2pPr>
                      <a:lvl3pPr marL="1143000" indent="-228600" defTabSz="342900" eaLnBrk="0" hangingPunct="0">
                        <a:spcBef>
                          <a:spcPct val="20000"/>
                        </a:spcBef>
                        <a:spcAft>
                          <a:spcPts val="450"/>
                        </a:spcAft>
                        <a:buClr>
                          <a:schemeClr val="accent1"/>
                        </a:buClr>
                        <a:buFont typeface="Wingdings 2" panose="05020102010507070707" pitchFamily="18" charset="2"/>
                        <a:defRPr sz="900">
                          <a:solidFill>
                            <a:schemeClr val="tx1"/>
                          </a:solidFill>
                          <a:latin typeface="Century Gothic" panose="020B0502020202020204" pitchFamily="34" charset="0"/>
                          <a:ea typeface="MS PGothic" panose="020B0600070205080204" pitchFamily="34" charset="-128"/>
                        </a:defRPr>
                      </a:lvl3pPr>
                      <a:lvl4pPr marL="1600200" indent="-228600" defTabSz="342900" eaLnBrk="0"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4pPr>
                      <a:lvl5pPr marL="2057400" indent="-228600" defTabSz="342900" eaLnBrk="0"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5pPr>
                      <a:lvl6pPr marL="25146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6pPr>
                      <a:lvl7pPr marL="29718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7pPr>
                      <a:lvl8pPr marL="34290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8pPr>
                      <a:lvl9pPr marL="3886200" indent="-228600" defTabSz="342900" eaLnBrk="0" fontAlgn="base" hangingPunct="0">
                        <a:spcBef>
                          <a:spcPct val="20000"/>
                        </a:spcBef>
                        <a:spcAft>
                          <a:spcPts val="450"/>
                        </a:spcAft>
                        <a:buClr>
                          <a:schemeClr val="accent1"/>
                        </a:buClr>
                        <a:buFont typeface="Wingdings 2" panose="05020102010507070707" pitchFamily="18" charset="2"/>
                        <a:defRPr sz="800">
                          <a:solidFill>
                            <a:schemeClr val="tx1"/>
                          </a:solidFill>
                          <a:latin typeface="Century Gothic" panose="020B0502020202020204" pitchFamily="34" charset="0"/>
                          <a:ea typeface="MS PGothic" panose="020B0600070205080204" pitchFamily="34" charset="-128"/>
                        </a:defRPr>
                      </a:lvl9pPr>
                    </a:lstStyle>
                    <a:p>
                      <a:pPr marL="0" marR="0" lvl="0" indent="0" algn="ctr" defTabSz="3429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Century Gothic" panose="020B0502020202020204" pitchFamily="34" charset="0"/>
                          <a:ea typeface="MS PGothic" panose="020B0600070205080204" pitchFamily="34" charset="-128"/>
                        </a:rPr>
                        <a:t>1,383</a:t>
                      </a:r>
                    </a:p>
                  </a:txBody>
                  <a:tcPr marL="91435" marR="91435" marT="45692" marB="4569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5CDCE"/>
                    </a:solidFill>
                  </a:tcPr>
                </a:tc>
                <a:extLst>
                  <a:ext uri="{0D108BD9-81ED-4DB2-BD59-A6C34878D82A}">
                    <a16:rowId xmlns="" xmlns:a16="http://schemas.microsoft.com/office/drawing/2014/main" val="3949993807"/>
                  </a:ext>
                </a:extLst>
              </a:tr>
            </a:tbl>
          </a:graphicData>
        </a:graphic>
      </p:graphicFrame>
      <p:sp>
        <p:nvSpPr>
          <p:cNvPr id="23585" name="Rectangle 3"/>
          <p:cNvSpPr>
            <a:spLocks noChangeArrowheads="1"/>
          </p:cNvSpPr>
          <p:nvPr/>
        </p:nvSpPr>
        <p:spPr bwMode="auto">
          <a:xfrm>
            <a:off x="457200" y="6097588"/>
            <a:ext cx="6826250" cy="76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ea typeface="MS PGothic" panose="020B0600070205080204" pitchFamily="34" charset="-128"/>
              </a:defRPr>
            </a:lvl1pPr>
            <a:lvl2pPr marL="742950" indent="-285750">
              <a:defRPr>
                <a:solidFill>
                  <a:schemeClr val="tx1"/>
                </a:solidFill>
                <a:latin typeface="Century Gothic" panose="020B0502020202020204" pitchFamily="34" charset="0"/>
                <a:ea typeface="MS PGothic" panose="020B0600070205080204" pitchFamily="34" charset="-128"/>
              </a:defRPr>
            </a:lvl2pPr>
            <a:lvl3pPr marL="1143000" indent="-228600">
              <a:defRPr>
                <a:solidFill>
                  <a:schemeClr val="tx1"/>
                </a:solidFill>
                <a:latin typeface="Century Gothic" panose="020B0502020202020204" pitchFamily="34" charset="0"/>
                <a:ea typeface="MS PGothic" panose="020B0600070205080204" pitchFamily="34" charset="-128"/>
              </a:defRPr>
            </a:lvl3pPr>
            <a:lvl4pPr marL="1600200" indent="-228600">
              <a:defRPr>
                <a:solidFill>
                  <a:schemeClr val="tx1"/>
                </a:solidFill>
                <a:latin typeface="Century Gothic" panose="020B0502020202020204" pitchFamily="34" charset="0"/>
                <a:ea typeface="MS PGothic" panose="020B0600070205080204" pitchFamily="34" charset="-128"/>
              </a:defRPr>
            </a:lvl4pPr>
            <a:lvl5pPr marL="2057400" indent="-228600">
              <a:defRPr>
                <a:solidFill>
                  <a:schemeClr val="tx1"/>
                </a:solidFill>
                <a:latin typeface="Century Gothic" panose="020B050202020202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9pPr>
          </a:lstStyle>
          <a:p>
            <a:pPr eaLnBrk="1" hangingPunct="1"/>
            <a:r>
              <a:rPr lang="en-US" altLang="en-US" sz="1100"/>
              <a:t>Note: Stretch goals based off projected annual increase added to 3-yr avg based on proposed long term 5-yr goals (except for Course Completion is 1% higher than 3-yr avg and Certificates where projected increase is added to 2017-18); Institutional-set standards continue to be set on 75% of 3-yr average</a:t>
            </a:r>
          </a:p>
        </p:txBody>
      </p:sp>
      <p:sp>
        <p:nvSpPr>
          <p:cNvPr id="5" name="Content Placeholder 2"/>
          <p:cNvSpPr txBox="1">
            <a:spLocks/>
          </p:cNvSpPr>
          <p:nvPr/>
        </p:nvSpPr>
        <p:spPr>
          <a:xfrm>
            <a:off x="457200" y="5386388"/>
            <a:ext cx="8086725" cy="776287"/>
          </a:xfrm>
          <a:prstGeom prst="rect">
            <a:avLst/>
          </a:prstGeom>
          <a:effectLst/>
        </p:spPr>
        <p:txBody>
          <a:bodyPr lIns="0" tIns="0" rIns="0" bIns="0">
            <a:normAutofit fontScale="62500" lnSpcReduction="20000"/>
          </a:bodyPr>
          <a:lstStyle>
            <a:lvl1pPr marL="257175" indent="-257175" algn="l" defTabSz="342900" rtl="0" eaLnBrk="1" latinLnBrk="0" hangingPunct="1">
              <a:spcBef>
                <a:spcPct val="20000"/>
              </a:spcBef>
              <a:spcAft>
                <a:spcPts val="450"/>
              </a:spcAft>
              <a:buClr>
                <a:schemeClr val="accent2"/>
              </a:buClr>
              <a:buSzPct val="100000"/>
              <a:buFont typeface="Arial" charset="0"/>
              <a:buChar char="•"/>
              <a:defRPr sz="3600" kern="1200">
                <a:solidFill>
                  <a:schemeClr val="tx1"/>
                </a:solidFill>
                <a:latin typeface="+mn-lt"/>
                <a:ea typeface="Brandon Text" charset="0"/>
                <a:cs typeface="Brandon Text" charset="0"/>
              </a:defRPr>
            </a:lvl1pPr>
            <a:lvl2pPr marL="557213" indent="-214313" algn="l" defTabSz="342900" rtl="0" eaLnBrk="1" latinLnBrk="0" hangingPunct="1">
              <a:spcBef>
                <a:spcPct val="20000"/>
              </a:spcBef>
              <a:spcAft>
                <a:spcPts val="450"/>
              </a:spcAft>
              <a:buClr>
                <a:schemeClr val="accent2"/>
              </a:buClr>
              <a:buSzPct val="100000"/>
              <a:buFont typeface="Arial" charset="0"/>
              <a:buChar char="•"/>
              <a:defRPr sz="3600" kern="1200">
                <a:solidFill>
                  <a:schemeClr val="tx1"/>
                </a:solidFill>
                <a:latin typeface="+mn-lt"/>
                <a:ea typeface="Brandon Text" charset="0"/>
                <a:cs typeface="Brandon Text" charset="0"/>
              </a:defRPr>
            </a:lvl2pPr>
            <a:lvl3pPr marL="857250" indent="-171450" algn="l" defTabSz="342900" rtl="0" eaLnBrk="1" latinLnBrk="0" hangingPunct="1">
              <a:spcBef>
                <a:spcPct val="20000"/>
              </a:spcBef>
              <a:spcAft>
                <a:spcPts val="450"/>
              </a:spcAft>
              <a:buClr>
                <a:schemeClr val="accent2"/>
              </a:buClr>
              <a:buSzPct val="100000"/>
              <a:buFont typeface="Arial" charset="0"/>
              <a:buChar char="•"/>
              <a:defRPr sz="2800" kern="1200">
                <a:solidFill>
                  <a:schemeClr val="tx1"/>
                </a:solidFill>
                <a:latin typeface="+mn-lt"/>
                <a:ea typeface="Brandon Text" charset="0"/>
                <a:cs typeface="Brandon Text" charset="0"/>
              </a:defRPr>
            </a:lvl3pPr>
            <a:lvl4pPr marL="1200150" indent="-171450" algn="l" defTabSz="342900" rtl="0" eaLnBrk="1" latinLnBrk="0" hangingPunct="1">
              <a:spcBef>
                <a:spcPct val="20000"/>
              </a:spcBef>
              <a:spcAft>
                <a:spcPts val="450"/>
              </a:spcAft>
              <a:buClr>
                <a:schemeClr val="accent2"/>
              </a:buClr>
              <a:buSzPct val="100000"/>
              <a:buFont typeface="Arial" charset="0"/>
              <a:buChar char="•"/>
              <a:defRPr sz="2000" kern="1200">
                <a:solidFill>
                  <a:schemeClr val="tx1"/>
                </a:solidFill>
                <a:latin typeface="+mn-lt"/>
                <a:ea typeface="Brandon Text" charset="0"/>
                <a:cs typeface="Brandon Text" charset="0"/>
              </a:defRPr>
            </a:lvl4pPr>
            <a:lvl5pPr marL="1543050" indent="-171450" algn="l" defTabSz="342900" rtl="0" eaLnBrk="1" latinLnBrk="0" hangingPunct="1">
              <a:spcBef>
                <a:spcPct val="20000"/>
              </a:spcBef>
              <a:spcAft>
                <a:spcPts val="450"/>
              </a:spcAft>
              <a:buClr>
                <a:schemeClr val="accent2"/>
              </a:buClr>
              <a:buSzPct val="100000"/>
              <a:buFont typeface="Arial" charset="0"/>
              <a:buChar char="•"/>
              <a:defRPr sz="2000" kern="1200">
                <a:solidFill>
                  <a:schemeClr val="tx1"/>
                </a:solidFill>
                <a:latin typeface="+mn-lt"/>
                <a:ea typeface="Brandon Text" charset="0"/>
                <a:cs typeface="Brandon Text" charset="0"/>
              </a:defRPr>
            </a:lvl5pPr>
            <a:lvl6pPr marL="1800000" indent="-171450" algn="l" defTabSz="342900" rtl="0" eaLnBrk="1" latinLnBrk="0" hangingPunct="1">
              <a:spcBef>
                <a:spcPct val="20000"/>
              </a:spcBef>
              <a:spcAft>
                <a:spcPts val="450"/>
              </a:spcAft>
              <a:buClr>
                <a:schemeClr val="accent1"/>
              </a:buClr>
              <a:buFont typeface="Wingdings 2" charset="2"/>
              <a:buChar char=""/>
              <a:defRPr sz="900" kern="1200">
                <a:solidFill>
                  <a:schemeClr val="tx1"/>
                </a:solidFill>
                <a:latin typeface="+mn-lt"/>
                <a:ea typeface="+mn-ea"/>
                <a:cs typeface="+mn-cs"/>
              </a:defRPr>
            </a:lvl6pPr>
            <a:lvl7pPr marL="2100000" indent="-171450" algn="l" defTabSz="342900" rtl="0" eaLnBrk="1" latinLnBrk="0" hangingPunct="1">
              <a:spcBef>
                <a:spcPct val="20000"/>
              </a:spcBef>
              <a:spcAft>
                <a:spcPts val="450"/>
              </a:spcAft>
              <a:buClr>
                <a:schemeClr val="accent1"/>
              </a:buClr>
              <a:buFont typeface="Wingdings 2" charset="2"/>
              <a:buChar char=""/>
              <a:defRPr sz="900" kern="1200">
                <a:solidFill>
                  <a:schemeClr val="tx1"/>
                </a:solidFill>
                <a:latin typeface="+mn-lt"/>
                <a:ea typeface="+mn-ea"/>
                <a:cs typeface="+mn-cs"/>
              </a:defRPr>
            </a:lvl7pPr>
            <a:lvl8pPr marL="2400000" indent="-171450" algn="l" defTabSz="342900" rtl="0" eaLnBrk="1" latinLnBrk="0" hangingPunct="1">
              <a:spcBef>
                <a:spcPct val="20000"/>
              </a:spcBef>
              <a:spcAft>
                <a:spcPts val="450"/>
              </a:spcAft>
              <a:buClr>
                <a:schemeClr val="accent1"/>
              </a:buClr>
              <a:buFont typeface="Wingdings 2" charset="2"/>
              <a:buChar char=""/>
              <a:defRPr sz="900" kern="1200">
                <a:solidFill>
                  <a:schemeClr val="tx1"/>
                </a:solidFill>
                <a:latin typeface="+mn-lt"/>
                <a:ea typeface="+mn-ea"/>
                <a:cs typeface="+mn-cs"/>
              </a:defRPr>
            </a:lvl8pPr>
            <a:lvl9pPr marL="2700000" indent="-171450" algn="l" defTabSz="342900" rtl="0" eaLnBrk="1" latinLnBrk="0" hangingPunct="1">
              <a:spcBef>
                <a:spcPct val="20000"/>
              </a:spcBef>
              <a:spcAft>
                <a:spcPts val="450"/>
              </a:spcAft>
              <a:buClr>
                <a:schemeClr val="accent1"/>
              </a:buClr>
              <a:buFont typeface="Wingdings 2" charset="2"/>
              <a:buChar char=""/>
              <a:defRPr sz="900" kern="1200">
                <a:solidFill>
                  <a:schemeClr val="tx1"/>
                </a:solidFill>
                <a:latin typeface="+mn-lt"/>
                <a:ea typeface="+mn-ea"/>
                <a:cs typeface="+mn-cs"/>
              </a:defRPr>
            </a:lvl9pPr>
          </a:lstStyle>
          <a:p>
            <a:pPr fontAlgn="auto">
              <a:defRPr/>
            </a:pPr>
            <a:r>
              <a:rPr lang="en-US" dirty="0"/>
              <a:t>Using Vision for Success 5-yr goals as guide for goals</a:t>
            </a:r>
          </a:p>
          <a:p>
            <a:pPr fontAlgn="auto">
              <a:defRPr/>
            </a:pPr>
            <a:r>
              <a:rPr lang="en-US" dirty="0"/>
              <a:t>Due to ACCJC April 5, 2019</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Box 1"/>
          <p:cNvSpPr txBox="1">
            <a:spLocks noChangeArrowheads="1"/>
          </p:cNvSpPr>
          <p:nvPr/>
        </p:nvSpPr>
        <p:spPr bwMode="auto">
          <a:xfrm>
            <a:off x="1671638" y="2501900"/>
            <a:ext cx="5572125" cy="1323975"/>
          </a:xfrm>
          <a:prstGeom prst="rect">
            <a:avLst/>
          </a:prstGeom>
          <a:solidFill>
            <a:srgbClr val="A61E2F"/>
          </a:solidFill>
          <a:ln w="9525">
            <a:solidFill>
              <a:srgbClr val="A61E2F"/>
            </a:solidFill>
            <a:miter lim="800000"/>
            <a:headEnd/>
            <a:tailEnd/>
          </a:ln>
        </p:spPr>
        <p:txBody>
          <a:bodyPr>
            <a:spAutoFit/>
          </a:bodyPr>
          <a:lstStyle>
            <a:lvl1pPr>
              <a:defRPr>
                <a:solidFill>
                  <a:schemeClr val="tx1"/>
                </a:solidFill>
                <a:latin typeface="Century Gothic" panose="020B0502020202020204" pitchFamily="34" charset="0"/>
                <a:ea typeface="MS PGothic" panose="020B0600070205080204" pitchFamily="34" charset="-128"/>
              </a:defRPr>
            </a:lvl1pPr>
            <a:lvl2pPr marL="742950" indent="-285750">
              <a:defRPr>
                <a:solidFill>
                  <a:schemeClr val="tx1"/>
                </a:solidFill>
                <a:latin typeface="Century Gothic" panose="020B0502020202020204" pitchFamily="34" charset="0"/>
                <a:ea typeface="MS PGothic" panose="020B0600070205080204" pitchFamily="34" charset="-128"/>
              </a:defRPr>
            </a:lvl2pPr>
            <a:lvl3pPr marL="1143000" indent="-228600">
              <a:defRPr>
                <a:solidFill>
                  <a:schemeClr val="tx1"/>
                </a:solidFill>
                <a:latin typeface="Century Gothic" panose="020B0502020202020204" pitchFamily="34" charset="0"/>
                <a:ea typeface="MS PGothic" panose="020B0600070205080204" pitchFamily="34" charset="-128"/>
              </a:defRPr>
            </a:lvl3pPr>
            <a:lvl4pPr marL="1600200" indent="-228600">
              <a:defRPr>
                <a:solidFill>
                  <a:schemeClr val="tx1"/>
                </a:solidFill>
                <a:latin typeface="Century Gothic" panose="020B0502020202020204" pitchFamily="34" charset="0"/>
                <a:ea typeface="MS PGothic" panose="020B0600070205080204" pitchFamily="34" charset="-128"/>
              </a:defRPr>
            </a:lvl4pPr>
            <a:lvl5pPr marL="2057400" indent="-228600">
              <a:defRPr>
                <a:solidFill>
                  <a:schemeClr val="tx1"/>
                </a:solidFill>
                <a:latin typeface="Century Gothic" panose="020B050202020202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9pPr>
          </a:lstStyle>
          <a:p>
            <a:pPr algn="ctr" eaLnBrk="1" hangingPunct="1"/>
            <a:r>
              <a:rPr lang="en-US" altLang="en-US" sz="4000" b="1"/>
              <a:t>Vision for Success Proposed Goals</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Foothill">
      <a:dk1>
        <a:srgbClr val="000000"/>
      </a:dk1>
      <a:lt1>
        <a:srgbClr val="FFFFFF"/>
      </a:lt1>
      <a:dk2>
        <a:srgbClr val="505046"/>
      </a:dk2>
      <a:lt2>
        <a:srgbClr val="EEECE1"/>
      </a:lt2>
      <a:accent1>
        <a:srgbClr val="B6303D"/>
      </a:accent1>
      <a:accent2>
        <a:srgbClr val="FFBD47"/>
      </a:accent2>
      <a:accent3>
        <a:srgbClr val="613415"/>
      </a:accent3>
      <a:accent4>
        <a:srgbClr val="FF8427"/>
      </a:accent4>
      <a:accent5>
        <a:srgbClr val="F6F1E7"/>
      </a:accent5>
      <a:accent6>
        <a:srgbClr val="63A844"/>
      </a:accent6>
      <a:hlink>
        <a:srgbClr val="02A8E0"/>
      </a:hlink>
      <a:folHlink>
        <a:srgbClr val="666699"/>
      </a:folHlink>
    </a:clrScheme>
    <a:fontScheme name="Quotable">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txDef>
      <a:spPr>
        <a:effectLst/>
      </a:spPr>
      <a:bodyPr anchor="t"/>
      <a:lstStyle>
        <a:defPPr>
          <a:defRPr sz="4000" b="0" dirty="0" smtClean="0"/>
        </a:defPPr>
      </a:lstStyle>
    </a:txDef>
  </a:objectDefaults>
  <a:extraClrSchemeLst/>
  <a:extLst>
    <a:ext uri="{05A4C25C-085E-4340-85A3-A5531E510DB2}">
      <thm15:themeFamily xmlns:thm15="http://schemas.microsoft.com/office/thememl/2012/main" name="Quotable" id="{39EC5628-30ED-4578-ACD8-9820EDB8E15A}" vid="{6F3559E9-1A4C-49D8-94D4-F41003531C4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2034</TotalTime>
  <Words>4349</Words>
  <Application>Microsoft Office PowerPoint</Application>
  <PresentationFormat>On-screen Show (4:3)</PresentationFormat>
  <Paragraphs>820</Paragraphs>
  <Slides>34</Slides>
  <Notes>31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34</vt:i4>
      </vt:variant>
    </vt:vector>
  </HeadingPairs>
  <TitlesOfParts>
    <vt:vector size="43" baseType="lpstr">
      <vt:lpstr>MS PGothic</vt:lpstr>
      <vt:lpstr>MS PGothic</vt:lpstr>
      <vt:lpstr>Arial</vt:lpstr>
      <vt:lpstr>Brandon Text</vt:lpstr>
      <vt:lpstr>Calibri</vt:lpstr>
      <vt:lpstr>Century Gothic</vt:lpstr>
      <vt:lpstr>Helvetica Neue</vt:lpstr>
      <vt:lpstr>Wingdings 2</vt:lpstr>
      <vt:lpstr>Quotable</vt:lpstr>
      <vt:lpstr>Vision for Success</vt:lpstr>
      <vt:lpstr>System Context</vt:lpstr>
      <vt:lpstr>Local Context</vt:lpstr>
      <vt:lpstr>Local Context:  Serving Students Better</vt:lpstr>
      <vt:lpstr>Goal-Setting Accountability</vt:lpstr>
      <vt:lpstr>Local Goal Setting Process</vt:lpstr>
      <vt:lpstr>PowerPoint Presentation</vt:lpstr>
      <vt:lpstr>ACCJC Annual Standards &amp; Goals</vt:lpstr>
      <vt:lpstr>PowerPoint Presentation</vt:lpstr>
      <vt:lpstr>VfS Goal 1: Completion</vt:lpstr>
      <vt:lpstr>VfS (Completion) Goal 1A: Increase # of students earning an associate degree* by 25%</vt:lpstr>
      <vt:lpstr>VfS (Completion) Goal 1B: Increase # of Students Earning a CO-approved Certificate by 50%</vt:lpstr>
      <vt:lpstr>VfS Goal 1C: Increase # students who attain “Vision Goal Completion Definition” by 25%</vt:lpstr>
      <vt:lpstr>VfS Goal 2: Increase # of Students who Transfer from FH to a UC or CSU</vt:lpstr>
      <vt:lpstr>VfS Goal 2A: Increase number of students who earn an ADT by 25%</vt:lpstr>
      <vt:lpstr>VfS Goal 2B: Increase # of Students who Transfer to CSU/UC by 25%</vt:lpstr>
      <vt:lpstr>VfS Goal 3: Decrease Number of Units Accumulated by AD Earners</vt:lpstr>
      <vt:lpstr>VfS Goal 3A: Decrease Units Accumulated by Associate Degree Earners by 10%</vt:lpstr>
      <vt:lpstr>VfS Goal 4: Workforce Indicators</vt:lpstr>
      <vt:lpstr>VfS Goal 4A: Increase Annual Earnings of Exiting Students by 9%</vt:lpstr>
      <vt:lpstr>Goal 4B: Increase Percent of Exiting Students who Earn a Living Wage by 5% (percentage points)</vt:lpstr>
      <vt:lpstr>VfS Goal 4C:  Increase Percent of Exiting CTE Students Employed in their Field of Study by 2%</vt:lpstr>
      <vt:lpstr>VfS Goal 5: Equity</vt:lpstr>
      <vt:lpstr>Identifying DI Groups</vt:lpstr>
      <vt:lpstr>Goal 2B: Transfer to CSU/UC DI by Ethnicity</vt:lpstr>
      <vt:lpstr>Goal 2B: Transfer to CSU/UC DI by Special Populations</vt:lpstr>
      <vt:lpstr>Goal 4B: Living Wage </vt:lpstr>
      <vt:lpstr>Goal 4B: Living Wage </vt:lpstr>
      <vt:lpstr>Goal 4B: Living Wage </vt:lpstr>
      <vt:lpstr>Goal 4B: Living Wage </vt:lpstr>
      <vt:lpstr>Goal 4B: Living Wage </vt:lpstr>
      <vt:lpstr>VfS Goal 6: Regional Achievement</vt:lpstr>
      <vt:lpstr>VfS Local Goals Adoption Process</vt:lpstr>
      <vt:lpstr>Thank You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Foothill College Logo</dc:title>
  <dc:creator>Jerry Robredo</dc:creator>
  <cp:lastModifiedBy>Doreen Finkelstein</cp:lastModifiedBy>
  <cp:revision>476</cp:revision>
  <dcterms:created xsi:type="dcterms:W3CDTF">2017-05-11T17:24:11Z</dcterms:created>
  <dcterms:modified xsi:type="dcterms:W3CDTF">2019-04-16T01:19:49Z</dcterms:modified>
</cp:coreProperties>
</file>