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900" r:id="rId1"/>
  </p:sldMasterIdLst>
  <p:notesMasterIdLst>
    <p:notesMasterId r:id="rId11"/>
  </p:notesMasterIdLst>
  <p:handoutMasterIdLst>
    <p:handoutMasterId r:id="rId12"/>
  </p:handoutMasterIdLst>
  <p:sldIdLst>
    <p:sldId id="339" r:id="rId2"/>
    <p:sldId id="342" r:id="rId3"/>
    <p:sldId id="312" r:id="rId4"/>
    <p:sldId id="325" r:id="rId5"/>
    <p:sldId id="341" r:id="rId6"/>
    <p:sldId id="328" r:id="rId7"/>
    <p:sldId id="329" r:id="rId8"/>
    <p:sldId id="324" r:id="rId9"/>
    <p:sldId id="34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yn Holcroft" initials="CC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9" autoAdjust="0"/>
    <p:restoredTop sz="86463" autoAdjust="0"/>
  </p:normalViewPr>
  <p:slideViewPr>
    <p:cSldViewPr>
      <p:cViewPr varScale="1">
        <p:scale>
          <a:sx n="63" d="100"/>
          <a:sy n="63" d="100"/>
        </p:scale>
        <p:origin x="17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41420D-0317-4AF9-9F82-501D7C7F87BE}" type="doc">
      <dgm:prSet loTypeId="urn:microsoft.com/office/officeart/2005/8/layout/rings+Icon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DF8239-EFF1-4577-B39D-2FAA61FE0757}">
      <dgm:prSet phldrT="[Text]"/>
      <dgm:spPr/>
      <dgm:t>
        <a:bodyPr/>
        <a:lstStyle/>
        <a:p>
          <a:r>
            <a:rPr lang="en-US" dirty="0">
              <a:solidFill>
                <a:schemeClr val="tx2"/>
              </a:solidFill>
            </a:rPr>
            <a:t>Access</a:t>
          </a:r>
        </a:p>
      </dgm:t>
    </dgm:pt>
    <dgm:pt modelId="{6CF32BD1-2AA0-4E68-87B1-238DC0959FD8}" type="parTrans" cxnId="{793ABC4F-A633-48A5-AE61-F628AF3256C5}">
      <dgm:prSet/>
      <dgm:spPr/>
      <dgm:t>
        <a:bodyPr/>
        <a:lstStyle/>
        <a:p>
          <a:endParaRPr lang="en-US"/>
        </a:p>
      </dgm:t>
    </dgm:pt>
    <dgm:pt modelId="{EEDE254D-0B6A-49ED-9DA5-0612D7B48907}" type="sibTrans" cxnId="{793ABC4F-A633-48A5-AE61-F628AF3256C5}">
      <dgm:prSet/>
      <dgm:spPr/>
      <dgm:t>
        <a:bodyPr/>
        <a:lstStyle/>
        <a:p>
          <a:endParaRPr lang="en-US"/>
        </a:p>
      </dgm:t>
    </dgm:pt>
    <dgm:pt modelId="{570AA4E1-AFDB-4BD8-8CD0-91929A776F52}">
      <dgm:prSet phldrT="[Text]"/>
      <dgm:spPr>
        <a:solidFill>
          <a:schemeClr val="accent3">
            <a:alpha val="50000"/>
          </a:schemeClr>
        </a:solidFill>
      </dgm:spPr>
      <dgm:t>
        <a:bodyPr/>
        <a:lstStyle/>
        <a:p>
          <a:r>
            <a:rPr lang="en-US" dirty="0">
              <a:solidFill>
                <a:schemeClr val="tx2"/>
              </a:solidFill>
            </a:rPr>
            <a:t>ESL, Math, English Basic Skills Completion</a:t>
          </a:r>
        </a:p>
      </dgm:t>
    </dgm:pt>
    <dgm:pt modelId="{3EF34B77-04DD-432B-A0DE-C104A7358F82}" type="parTrans" cxnId="{34C43A2D-7CD5-4B36-9B82-577669BE584A}">
      <dgm:prSet/>
      <dgm:spPr/>
      <dgm:t>
        <a:bodyPr/>
        <a:lstStyle/>
        <a:p>
          <a:endParaRPr lang="en-US"/>
        </a:p>
      </dgm:t>
    </dgm:pt>
    <dgm:pt modelId="{EA90B9B7-C8D8-4AB9-B923-2AF4D6DC7087}" type="sibTrans" cxnId="{34C43A2D-7CD5-4B36-9B82-577669BE584A}">
      <dgm:prSet/>
      <dgm:spPr/>
      <dgm:t>
        <a:bodyPr/>
        <a:lstStyle/>
        <a:p>
          <a:endParaRPr lang="en-US"/>
        </a:p>
      </dgm:t>
    </dgm:pt>
    <dgm:pt modelId="{3D963E07-A0DF-4CBE-8262-87BA5B24BFCF}">
      <dgm:prSet phldrT="[Text]"/>
      <dgm:spPr>
        <a:solidFill>
          <a:schemeClr val="accent6">
            <a:alpha val="50000"/>
          </a:schemeClr>
        </a:solidFill>
      </dgm:spPr>
      <dgm:t>
        <a:bodyPr/>
        <a:lstStyle/>
        <a:p>
          <a:r>
            <a:rPr lang="en-US" dirty="0">
              <a:solidFill>
                <a:schemeClr val="tx2"/>
              </a:solidFill>
            </a:rPr>
            <a:t>Course Success/ Completion</a:t>
          </a:r>
        </a:p>
      </dgm:t>
    </dgm:pt>
    <dgm:pt modelId="{0ABB1474-F72A-46B4-84C9-14E49284D01E}" type="parTrans" cxnId="{B653DFD7-458C-405E-8D6A-E8220C3D9794}">
      <dgm:prSet/>
      <dgm:spPr/>
      <dgm:t>
        <a:bodyPr/>
        <a:lstStyle/>
        <a:p>
          <a:endParaRPr lang="en-US"/>
        </a:p>
      </dgm:t>
    </dgm:pt>
    <dgm:pt modelId="{55608812-B0BC-4D35-8F6F-6DD74668C0D9}" type="sibTrans" cxnId="{B653DFD7-458C-405E-8D6A-E8220C3D9794}">
      <dgm:prSet/>
      <dgm:spPr/>
      <dgm:t>
        <a:bodyPr/>
        <a:lstStyle/>
        <a:p>
          <a:endParaRPr lang="en-US"/>
        </a:p>
      </dgm:t>
    </dgm:pt>
    <dgm:pt modelId="{5BE020F3-A324-405E-A421-55AFE53C88F6}">
      <dgm:prSet phldrT="[Text]"/>
      <dgm:spPr>
        <a:solidFill>
          <a:schemeClr val="accent4">
            <a:alpha val="50000"/>
          </a:schemeClr>
        </a:solidFill>
      </dgm:spPr>
      <dgm:t>
        <a:bodyPr/>
        <a:lstStyle/>
        <a:p>
          <a:r>
            <a:rPr lang="en-US" dirty="0">
              <a:solidFill>
                <a:schemeClr val="tx2"/>
              </a:solidFill>
            </a:rPr>
            <a:t>Degree and Certificate Completion</a:t>
          </a:r>
        </a:p>
      </dgm:t>
    </dgm:pt>
    <dgm:pt modelId="{DD6C4CA6-DC6B-4238-9EC7-A89EB976F3C3}" type="parTrans" cxnId="{07CC2A55-80CF-46F9-BC0F-8B732B110569}">
      <dgm:prSet/>
      <dgm:spPr/>
      <dgm:t>
        <a:bodyPr/>
        <a:lstStyle/>
        <a:p>
          <a:endParaRPr lang="en-US"/>
        </a:p>
      </dgm:t>
    </dgm:pt>
    <dgm:pt modelId="{E226E098-0B38-46EF-91AC-A8B091E488A7}" type="sibTrans" cxnId="{07CC2A55-80CF-46F9-BC0F-8B732B110569}">
      <dgm:prSet/>
      <dgm:spPr/>
      <dgm:t>
        <a:bodyPr/>
        <a:lstStyle/>
        <a:p>
          <a:endParaRPr lang="en-US"/>
        </a:p>
      </dgm:t>
    </dgm:pt>
    <dgm:pt modelId="{31C04833-E50A-41F7-B599-BFE25D811A92}">
      <dgm:prSet phldrT="[Text]"/>
      <dgm:spPr>
        <a:solidFill>
          <a:schemeClr val="accent2">
            <a:alpha val="50000"/>
          </a:schemeClr>
        </a:solidFill>
      </dgm:spPr>
      <dgm:t>
        <a:bodyPr/>
        <a:lstStyle/>
        <a:p>
          <a:r>
            <a:rPr lang="en-US" dirty="0">
              <a:solidFill>
                <a:schemeClr val="tx2"/>
              </a:solidFill>
            </a:rPr>
            <a:t>Transfer</a:t>
          </a:r>
        </a:p>
      </dgm:t>
    </dgm:pt>
    <dgm:pt modelId="{7239F91E-F0C2-4FC7-BF4B-B3D4749EE6EB}" type="parTrans" cxnId="{A40CFBC8-E119-4EB4-9901-3516DECD51C9}">
      <dgm:prSet/>
      <dgm:spPr/>
      <dgm:t>
        <a:bodyPr/>
        <a:lstStyle/>
        <a:p>
          <a:endParaRPr lang="en-US"/>
        </a:p>
      </dgm:t>
    </dgm:pt>
    <dgm:pt modelId="{26FA05AB-A39A-44D4-969A-006163F64BFA}" type="sibTrans" cxnId="{A40CFBC8-E119-4EB4-9901-3516DECD51C9}">
      <dgm:prSet/>
      <dgm:spPr/>
      <dgm:t>
        <a:bodyPr/>
        <a:lstStyle/>
        <a:p>
          <a:endParaRPr lang="en-US"/>
        </a:p>
      </dgm:t>
    </dgm:pt>
    <dgm:pt modelId="{0D524B50-CE38-41AA-A1A1-BB35C6F4BD8A}" type="pres">
      <dgm:prSet presAssocID="{C441420D-0317-4AF9-9F82-501D7C7F87BE}" presName="Name0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F631CD-6776-4F61-9745-270377000980}" type="pres">
      <dgm:prSet presAssocID="{C441420D-0317-4AF9-9F82-501D7C7F87BE}" presName="ellipse1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FC21D8-6F1B-42DE-B42E-5061F84FE78D}" type="pres">
      <dgm:prSet presAssocID="{C441420D-0317-4AF9-9F82-501D7C7F87BE}" presName="ellipse2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B91B9-D3FB-45A3-9AC9-EEAB150575F8}" type="pres">
      <dgm:prSet presAssocID="{C441420D-0317-4AF9-9F82-501D7C7F87BE}" presName="ellipse3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3224CB-0298-4A05-9933-DAFD90DE784F}" type="pres">
      <dgm:prSet presAssocID="{C441420D-0317-4AF9-9F82-501D7C7F87BE}" presName="ellipse4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292D44-1F5E-4AF7-85F2-92A748D5AA3D}" type="pres">
      <dgm:prSet presAssocID="{C441420D-0317-4AF9-9F82-501D7C7F87BE}" presName="ellips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53DFD7-458C-405E-8D6A-E8220C3D9794}" srcId="{C441420D-0317-4AF9-9F82-501D7C7F87BE}" destId="{3D963E07-A0DF-4CBE-8262-87BA5B24BFCF}" srcOrd="2" destOrd="0" parTransId="{0ABB1474-F72A-46B4-84C9-14E49284D01E}" sibTransId="{55608812-B0BC-4D35-8F6F-6DD74668C0D9}"/>
    <dgm:cxn modelId="{A40CFBC8-E119-4EB4-9901-3516DECD51C9}" srcId="{C441420D-0317-4AF9-9F82-501D7C7F87BE}" destId="{31C04833-E50A-41F7-B599-BFE25D811A92}" srcOrd="4" destOrd="0" parTransId="{7239F91E-F0C2-4FC7-BF4B-B3D4749EE6EB}" sibTransId="{26FA05AB-A39A-44D4-969A-006163F64BFA}"/>
    <dgm:cxn modelId="{1CD08068-F0C6-4199-A906-34455C41E5B4}" type="presOf" srcId="{31C04833-E50A-41F7-B599-BFE25D811A92}" destId="{D4292D44-1F5E-4AF7-85F2-92A748D5AA3D}" srcOrd="0" destOrd="0" presId="urn:microsoft.com/office/officeart/2005/8/layout/rings+Icon"/>
    <dgm:cxn modelId="{34C43A2D-7CD5-4B36-9B82-577669BE584A}" srcId="{C441420D-0317-4AF9-9F82-501D7C7F87BE}" destId="{570AA4E1-AFDB-4BD8-8CD0-91929A776F52}" srcOrd="1" destOrd="0" parTransId="{3EF34B77-04DD-432B-A0DE-C104A7358F82}" sibTransId="{EA90B9B7-C8D8-4AB9-B923-2AF4D6DC7087}"/>
    <dgm:cxn modelId="{07CC2A55-80CF-46F9-BC0F-8B732B110569}" srcId="{C441420D-0317-4AF9-9F82-501D7C7F87BE}" destId="{5BE020F3-A324-405E-A421-55AFE53C88F6}" srcOrd="3" destOrd="0" parTransId="{DD6C4CA6-DC6B-4238-9EC7-A89EB976F3C3}" sibTransId="{E226E098-0B38-46EF-91AC-A8B091E488A7}"/>
    <dgm:cxn modelId="{F1BA12CD-49DF-4400-8967-5637824DFB79}" type="presOf" srcId="{5BE020F3-A324-405E-A421-55AFE53C88F6}" destId="{A93224CB-0298-4A05-9933-DAFD90DE784F}" srcOrd="0" destOrd="0" presId="urn:microsoft.com/office/officeart/2005/8/layout/rings+Icon"/>
    <dgm:cxn modelId="{F53F5D25-64EB-4AF5-B97A-633944DEAA17}" type="presOf" srcId="{1DDF8239-EFF1-4577-B39D-2FAA61FE0757}" destId="{30F631CD-6776-4F61-9745-270377000980}" srcOrd="0" destOrd="0" presId="urn:microsoft.com/office/officeart/2005/8/layout/rings+Icon"/>
    <dgm:cxn modelId="{5644EA3F-671C-4BF7-9A29-2503AF87FD62}" type="presOf" srcId="{3D963E07-A0DF-4CBE-8262-87BA5B24BFCF}" destId="{DFEB91B9-D3FB-45A3-9AC9-EEAB150575F8}" srcOrd="0" destOrd="0" presId="urn:microsoft.com/office/officeart/2005/8/layout/rings+Icon"/>
    <dgm:cxn modelId="{793ABC4F-A633-48A5-AE61-F628AF3256C5}" srcId="{C441420D-0317-4AF9-9F82-501D7C7F87BE}" destId="{1DDF8239-EFF1-4577-B39D-2FAA61FE0757}" srcOrd="0" destOrd="0" parTransId="{6CF32BD1-2AA0-4E68-87B1-238DC0959FD8}" sibTransId="{EEDE254D-0B6A-49ED-9DA5-0612D7B48907}"/>
    <dgm:cxn modelId="{2ADCE777-7AD9-4EDE-89A9-82EFCD2D0146}" type="presOf" srcId="{570AA4E1-AFDB-4BD8-8CD0-91929A776F52}" destId="{7DFC21D8-6F1B-42DE-B42E-5061F84FE78D}" srcOrd="0" destOrd="0" presId="urn:microsoft.com/office/officeart/2005/8/layout/rings+Icon"/>
    <dgm:cxn modelId="{A829D1FF-51F0-46D6-89F2-F4ECC55B3164}" type="presOf" srcId="{C441420D-0317-4AF9-9F82-501D7C7F87BE}" destId="{0D524B50-CE38-41AA-A1A1-BB35C6F4BD8A}" srcOrd="0" destOrd="0" presId="urn:microsoft.com/office/officeart/2005/8/layout/rings+Icon"/>
    <dgm:cxn modelId="{CD9DFF22-70E3-4F91-AE81-F1EC5CC37DBC}" type="presParOf" srcId="{0D524B50-CE38-41AA-A1A1-BB35C6F4BD8A}" destId="{30F631CD-6776-4F61-9745-270377000980}" srcOrd="0" destOrd="0" presId="urn:microsoft.com/office/officeart/2005/8/layout/rings+Icon"/>
    <dgm:cxn modelId="{D14B8AF5-4967-4975-BFA5-C5BE9C3C91B9}" type="presParOf" srcId="{0D524B50-CE38-41AA-A1A1-BB35C6F4BD8A}" destId="{7DFC21D8-6F1B-42DE-B42E-5061F84FE78D}" srcOrd="1" destOrd="0" presId="urn:microsoft.com/office/officeart/2005/8/layout/rings+Icon"/>
    <dgm:cxn modelId="{F29E1F0D-7C85-46E0-B9F8-3A42D71BC998}" type="presParOf" srcId="{0D524B50-CE38-41AA-A1A1-BB35C6F4BD8A}" destId="{DFEB91B9-D3FB-45A3-9AC9-EEAB150575F8}" srcOrd="2" destOrd="0" presId="urn:microsoft.com/office/officeart/2005/8/layout/rings+Icon"/>
    <dgm:cxn modelId="{6CF436DB-E6CC-458E-9D55-47C857C4F8DE}" type="presParOf" srcId="{0D524B50-CE38-41AA-A1A1-BB35C6F4BD8A}" destId="{A93224CB-0298-4A05-9933-DAFD90DE784F}" srcOrd="3" destOrd="0" presId="urn:microsoft.com/office/officeart/2005/8/layout/rings+Icon"/>
    <dgm:cxn modelId="{BC2423D6-C4D4-42AD-9180-152FA0C9F243}" type="presParOf" srcId="{0D524B50-CE38-41AA-A1A1-BB35C6F4BD8A}" destId="{D4292D44-1F5E-4AF7-85F2-92A748D5AA3D}" srcOrd="4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631CD-6776-4F61-9745-270377000980}">
      <dsp:nvSpPr>
        <dsp:cNvPr id="0" name=""/>
        <dsp:cNvSpPr/>
      </dsp:nvSpPr>
      <dsp:spPr>
        <a:xfrm>
          <a:off x="0" y="87459"/>
          <a:ext cx="2866377" cy="28663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>
              <a:solidFill>
                <a:schemeClr val="tx2"/>
              </a:solidFill>
            </a:rPr>
            <a:t>Access</a:t>
          </a:r>
        </a:p>
      </dsp:txBody>
      <dsp:txXfrm>
        <a:off x="419771" y="507229"/>
        <a:ext cx="2026835" cy="2026830"/>
      </dsp:txXfrm>
    </dsp:sp>
    <dsp:sp modelId="{7DFC21D8-6F1B-42DE-B42E-5061F84FE78D}">
      <dsp:nvSpPr>
        <dsp:cNvPr id="0" name=""/>
        <dsp:cNvSpPr/>
      </dsp:nvSpPr>
      <dsp:spPr>
        <a:xfrm>
          <a:off x="1473936" y="1999169"/>
          <a:ext cx="2866377" cy="2866370"/>
        </a:xfrm>
        <a:prstGeom prst="ellipse">
          <a:avLst/>
        </a:prstGeom>
        <a:solidFill>
          <a:schemeClr val="accent3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>
              <a:solidFill>
                <a:schemeClr val="tx2"/>
              </a:solidFill>
            </a:rPr>
            <a:t>ESL, Math, English Basic Skills Completion</a:t>
          </a:r>
        </a:p>
      </dsp:txBody>
      <dsp:txXfrm>
        <a:off x="1893707" y="2418939"/>
        <a:ext cx="2026835" cy="2026830"/>
      </dsp:txXfrm>
    </dsp:sp>
    <dsp:sp modelId="{DFEB91B9-D3FB-45A3-9AC9-EEAB150575F8}">
      <dsp:nvSpPr>
        <dsp:cNvPr id="0" name=""/>
        <dsp:cNvSpPr/>
      </dsp:nvSpPr>
      <dsp:spPr>
        <a:xfrm>
          <a:off x="2948749" y="87459"/>
          <a:ext cx="2866377" cy="2866370"/>
        </a:xfrm>
        <a:prstGeom prst="ellipse">
          <a:avLst/>
        </a:prstGeom>
        <a:solidFill>
          <a:schemeClr val="accent6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>
              <a:solidFill>
                <a:schemeClr val="tx2"/>
              </a:solidFill>
            </a:rPr>
            <a:t>Course Success/ Completion</a:t>
          </a:r>
        </a:p>
      </dsp:txBody>
      <dsp:txXfrm>
        <a:off x="3368520" y="507229"/>
        <a:ext cx="2026835" cy="2026830"/>
      </dsp:txXfrm>
    </dsp:sp>
    <dsp:sp modelId="{A93224CB-0298-4A05-9933-DAFD90DE784F}">
      <dsp:nvSpPr>
        <dsp:cNvPr id="0" name=""/>
        <dsp:cNvSpPr/>
      </dsp:nvSpPr>
      <dsp:spPr>
        <a:xfrm>
          <a:off x="4422686" y="1999169"/>
          <a:ext cx="2866377" cy="2866370"/>
        </a:xfrm>
        <a:prstGeom prst="ellipse">
          <a:avLst/>
        </a:prstGeom>
        <a:solidFill>
          <a:schemeClr val="accent4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>
              <a:solidFill>
                <a:schemeClr val="tx2"/>
              </a:solidFill>
            </a:rPr>
            <a:t>Degree and Certificate Completion</a:t>
          </a:r>
        </a:p>
      </dsp:txBody>
      <dsp:txXfrm>
        <a:off x="4842457" y="2418939"/>
        <a:ext cx="2026835" cy="2026830"/>
      </dsp:txXfrm>
    </dsp:sp>
    <dsp:sp modelId="{D4292D44-1F5E-4AF7-85F2-92A748D5AA3D}">
      <dsp:nvSpPr>
        <dsp:cNvPr id="0" name=""/>
        <dsp:cNvSpPr/>
      </dsp:nvSpPr>
      <dsp:spPr>
        <a:xfrm>
          <a:off x="5896622" y="87459"/>
          <a:ext cx="2866377" cy="2866370"/>
        </a:xfrm>
        <a:prstGeom prst="ellipse">
          <a:avLst/>
        </a:prstGeom>
        <a:solidFill>
          <a:schemeClr val="accent2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>
              <a:solidFill>
                <a:schemeClr val="tx2"/>
              </a:solidFill>
            </a:rPr>
            <a:t>Transfer</a:t>
          </a:r>
        </a:p>
      </dsp:txBody>
      <dsp:txXfrm>
        <a:off x="6316393" y="507229"/>
        <a:ext cx="2026835" cy="2026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34FBF-7B4F-4EE8-86E3-C81E3A3E1091}" type="datetimeFigureOut">
              <a:rPr lang="en-US" smtClean="0"/>
              <a:t>9/30/2018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A03D3-0160-4B77-A052-EA6676377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9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38C0A-BB35-4A23-8098-DC73C88C085A}" type="datetimeFigureOut">
              <a:rPr lang="en-US" smtClean="0"/>
              <a:pPr/>
              <a:t>9/30/2018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75EB6-0F84-433C-B441-BC059CD8D4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presentation was originally presented to SEW on 10/18/16. I think we have Andrew/Elaine to thank for putting it together but not positive.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E75EB6-0F84-433C-B441-BC059CD8D4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05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75EB6-0F84-433C-B441-BC059CD8D4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44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8E9F7-54F9-460C-AAD8-21B3CDC96009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73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75EB6-0F84-433C-B441-BC059CD8D46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176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8E9F7-54F9-460C-AAD8-21B3CDC96009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29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Integrated Plan required us to address the prompt, “To what factors to you attribute your success or lack thereof?”</a:t>
            </a:r>
          </a:p>
          <a:p>
            <a:endParaRPr lang="en-US" dirty="0"/>
          </a:p>
          <a:p>
            <a:r>
              <a:rPr lang="en-US" dirty="0"/>
              <a:t>Instead and/or in addition:</a:t>
            </a:r>
          </a:p>
          <a:p>
            <a:endParaRPr lang="en-US" dirty="0"/>
          </a:p>
          <a:p>
            <a:r>
              <a:rPr lang="en-US" dirty="0"/>
              <a:t>”Describe current efforts to ___ “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75EB6-0F84-433C-B441-BC059CD8D46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2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10/18/2016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9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4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8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10/18/2016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9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5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2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9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1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33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97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9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10/18/2016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220DD-ABF4-42D0-854A-60A52B612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2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Student Equity Plan Success Indicators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102798164"/>
              </p:ext>
            </p:extLst>
          </p:nvPr>
        </p:nvGraphicFramePr>
        <p:xfrm>
          <a:off x="228600" y="1447800"/>
          <a:ext cx="8763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9011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4D2BB-570D-2345-82C1-674E8519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Equity Plan Overarching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7CA75-8225-1F42-99D2-54C71115F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94456"/>
            <a:ext cx="8229600" cy="413170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a Student Success and Retention Team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Develop and Early Alert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Develop a Mentoring Program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Provide Professional Development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Apply a robust Research Agenda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91EC6-1F45-E248-ABD1-C4D7F4DF9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E0CE2-FFCE-434B-A847-CACCF3413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4F24BD-C009-284E-ACDE-A9950243DAC7}"/>
              </a:ext>
            </a:extLst>
          </p:cNvPr>
          <p:cNvSpPr txBox="1"/>
          <p:nvPr/>
        </p:nvSpPr>
        <p:spPr>
          <a:xfrm>
            <a:off x="6781800" y="5410200"/>
            <a:ext cx="1314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*SEP page 6</a:t>
            </a:r>
          </a:p>
        </p:txBody>
      </p:sp>
    </p:spTree>
    <p:extLst>
      <p:ext uri="{BB962C8B-B14F-4D97-AF65-F5344CB8AC3E}">
        <p14:creationId xmlns:p14="http://schemas.microsoft.com/office/powerpoint/2010/main" val="35064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AFCAA-D035-8047-8A09-AD7F6B698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 Activities by Success Indicator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26"/>
          <a:stretch/>
        </p:blipFill>
        <p:spPr bwMode="auto">
          <a:xfrm>
            <a:off x="838200" y="1122181"/>
            <a:ext cx="7696200" cy="5126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1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Georgia" panose="02040502050405020303" pitchFamily="18" charset="0"/>
              </a:rPr>
              <a:t>Major accomplishments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en-US" sz="33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Direct Support for Students - Book Vouchers</a:t>
            </a:r>
          </a:p>
          <a:p>
            <a:pPr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en-US" sz="33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Professional Development</a:t>
            </a:r>
          </a:p>
          <a:p>
            <a:pPr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en-US" sz="33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Early Alert Program</a:t>
            </a:r>
          </a:p>
          <a:p>
            <a:pPr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en-US" sz="33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FYE and UMOJA Programs </a:t>
            </a:r>
          </a:p>
          <a:p>
            <a:pPr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en-US" sz="33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Online Access to Data (beta)</a:t>
            </a:r>
          </a:p>
          <a:p>
            <a:pPr>
              <a:spcBef>
                <a:spcPts val="1200"/>
              </a:spcBef>
              <a:spcAft>
                <a:spcPts val="200"/>
              </a:spcAft>
              <a:buSzPct val="100000"/>
            </a:pPr>
            <a:r>
              <a:rPr lang="en-US" sz="33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Discussions across campus – SLO Committee, Assessment Taskforce, PRC, OPC, Transfer WG</a:t>
            </a:r>
          </a:p>
          <a:p>
            <a:endParaRPr lang="en-US" sz="3200" dirty="0">
              <a:latin typeface="Georgia" panose="02040502050405020303" pitchFamily="18" charset="0"/>
            </a:endParaRPr>
          </a:p>
          <a:p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13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Equity Plan Activity Progress as of 10/18/16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089808"/>
              </p:ext>
            </p:extLst>
          </p:nvPr>
        </p:nvGraphicFramePr>
        <p:xfrm>
          <a:off x="301625" y="1447800"/>
          <a:ext cx="8504238" cy="47275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78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Activity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Description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Rating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Marketing and Outreach to Recruit Students from Under-Represented Student Groups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More work to be done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Develop a Mentoring Program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Little Activity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Professional Development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Some</a:t>
                      </a:r>
                      <a:r>
                        <a:rPr lang="en-US" sz="1600" u="none" strike="noStrike" baseline="0" dirty="0">
                          <a:effectLst/>
                        </a:rPr>
                        <a:t> Progress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B.3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Support Early Alert Activities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Some Progress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B.4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Plan for the Expansion of First Year Experience (FYE)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Some Progress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B.5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Provide Equity Research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More work to be done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B.6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Develop Online Access to Data about Subpopulations of Students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More work to be done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B.7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Reduce Financial Barriers to Course Success for Low Income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Some Progress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Pilot Multiple Measures of Assessment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Some Progress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D.2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Use Student Educational Plan Data to Project Student Needs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Little Activity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E.2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Facilitate the Assessment of ADT Learning Outcomes for Disproportionate Impact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More work to be done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29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Professional Development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269058"/>
              </p:ext>
            </p:extLst>
          </p:nvPr>
        </p:nvGraphicFramePr>
        <p:xfrm>
          <a:off x="301625" y="1290321"/>
          <a:ext cx="8504238" cy="503427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34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4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4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Date of Event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Conference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Attendees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September 2015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CCCO</a:t>
                      </a:r>
                      <a:r>
                        <a:rPr lang="en-US" sz="1400" u="none" strike="noStrike" baseline="0" dirty="0">
                          <a:effectLst/>
                          <a:latin typeface="+mn-lt"/>
                        </a:rPr>
                        <a:t> Student Equity Training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Women in STEM Training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November 2015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AMATYC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6933" marR="16933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UMOJA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January  2016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“White People”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 documentary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by Jose Antonio Vargas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180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February 2016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FYE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6933" marR="16933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Dr. Frances Kendall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45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March 2016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400" u="none" strike="noStrike" baseline="0" dirty="0">
                          <a:effectLst/>
                          <a:latin typeface="+mn-lt"/>
                        </a:rPr>
                        <a:t> Academic Academy: 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Implementing and Embedding Equity Across the College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April 2016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Cultural Competent Instruction and Assessment Workshop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Multiple Measures/Common Assessment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7199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Movie: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“Don’t Tell Anyone”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192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31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Professional Development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722540"/>
              </p:ext>
            </p:extLst>
          </p:nvPr>
        </p:nvGraphicFramePr>
        <p:xfrm>
          <a:off x="457200" y="1600200"/>
          <a:ext cx="8229600" cy="26136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Date of Event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Conference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8487" marR="884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Number of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dirty="0"/>
                        <a:t>Attendees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8487" marR="8848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May 2016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290" marR="1229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Courageous Conversations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290" marR="1229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45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8487" marR="8848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u="none" strike="noStrike" dirty="0">
                          <a:effectLst/>
                          <a:latin typeface="+mn-lt"/>
                        </a:rPr>
                        <a:t>June 2016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290" marR="1229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UMOJA Summer</a:t>
                      </a:r>
                      <a:r>
                        <a:rPr lang="en-US" sz="1800" u="none" strike="noStrike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Learning Institute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290" marR="1229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6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8487" marR="8848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September 2016 to June 2017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290" marR="1229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Faculty Teaching &amp; Learning Academy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290" marR="12290" marT="1270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88487" marR="8848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Georgia" panose="02040502050405020303" pitchFamily="18" charset="0"/>
                      </a:endParaRPr>
                    </a:p>
                  </a:txBody>
                  <a:tcPr marL="12290" marR="1229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12290" marR="12290" marT="1270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88487" marR="8848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none" strike="noStrike" kern="1200" dirty="0">
                          <a:effectLst/>
                        </a:rPr>
                        <a:t>                          Total served: (about</a:t>
                      </a:r>
                      <a:r>
                        <a:rPr lang="en-US" sz="2400" u="none" strike="noStrike" kern="1200" baseline="0" dirty="0">
                          <a:effectLst/>
                        </a:rPr>
                        <a:t> 500)</a:t>
                      </a:r>
                      <a:endParaRPr lang="en-US" sz="2400" b="1" i="0" u="none" strike="noStrike" kern="12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+mn-ea"/>
                        <a:cs typeface="+mn-cs"/>
                      </a:endParaRPr>
                    </a:p>
                  </a:txBody>
                  <a:tcPr marL="12290" marR="12290" marT="1270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700" marR="12700" marT="1270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32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Georgia" panose="02040502050405020303" pitchFamily="18" charset="0"/>
              </a:rPr>
              <a:t>What needed more work as of October 2016?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979067" cy="4345094"/>
          </a:xfrm>
        </p:spPr>
        <p:txBody>
          <a:bodyPr vert="horz" lIns="0" tIns="45720" rIns="0" bIns="45720" rtlCol="0" anchor="t">
            <a:normAutofit fontScale="92500" lnSpcReduction="20000"/>
          </a:bodyPr>
          <a:lstStyle/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Membership</a:t>
            </a: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Marketing plan and research for outreach</a:t>
            </a: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Direct support to students</a:t>
            </a: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Hire the Director of Equity Programs</a:t>
            </a: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Hire Non-instructional faculty member</a:t>
            </a: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Mentoring program</a:t>
            </a: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Equity Research - including “Research the development of a service learning program”  </a:t>
            </a: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Georgia" panose="02040502050405020303" pitchFamily="18" charset="0"/>
              </a:rPr>
              <a:t>Use Student Educational Plan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35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Updating SEP 1.0 Activity Progress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573623"/>
              </p:ext>
            </p:extLst>
          </p:nvPr>
        </p:nvGraphicFramePr>
        <p:xfrm>
          <a:off x="319881" y="969820"/>
          <a:ext cx="8504238" cy="53117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9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7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78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Activity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Description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Who to Contact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Marketing and Outreach to Recruit Students from Under-Represented Student Groups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All marketing, all outreach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Develop a Mentoring Program (College-wide)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Professional Development to Develop Greater Awareness of Student Needs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Carolyn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B.3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Support Early Alert Activities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Owl Scholars (Adrienne, Chris)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B.4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Plan for the Expansion of First Year Experience (FYE)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Review report from Spring 2018 (to PaRC)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B.5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Provide Equity Research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IR (Elaine, Lisa, Doreen)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B.6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Develop Online Access to Data about Subpopulations of Students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>
                          <a:effectLst/>
                        </a:rPr>
                        <a:t>IR (Elaine, Lisa, Doreen)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B.7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Reduce Financial Barriers to Course Success for Low Income Students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Financial Aid Office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Pilot Multiple Measures of Assessment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Kennedy, Ray, Fountainetta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D.2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Use Student Educational Plan Data to Project Student Needs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Counseling, Student Services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E.2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Facilitate the Assessment of ADT Learning Outcomes for Disproportionate Impact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Office of Instruction: Kristy Lisle and Paul </a:t>
                      </a:r>
                      <a:r>
                        <a:rPr lang="en-US" sz="1600" u="none" strike="noStrike" dirty="0" err="1">
                          <a:effectLst/>
                        </a:rPr>
                        <a:t>Starer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10/18/2016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220DD-ABF4-42D0-854A-60A52B61243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82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othill Colors">
      <a:dk1>
        <a:srgbClr val="000000"/>
      </a:dk1>
      <a:lt1>
        <a:srgbClr val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7716</TotalTime>
  <Words>666</Words>
  <Application>Microsoft Office PowerPoint</Application>
  <PresentationFormat>On-screen Show (4:3)</PresentationFormat>
  <Paragraphs>181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Calibri</vt:lpstr>
      <vt:lpstr>Georgia</vt:lpstr>
      <vt:lpstr>Office Theme</vt:lpstr>
      <vt:lpstr>Student Equity Plan Success Indicators</vt:lpstr>
      <vt:lpstr>Equity Plan Overarching Activities</vt:lpstr>
      <vt:lpstr>SEP Activities by Success Indicator</vt:lpstr>
      <vt:lpstr>Major accomplishments</vt:lpstr>
      <vt:lpstr>Equity Plan Activity Progress as of 10/18/16</vt:lpstr>
      <vt:lpstr>Professional Development</vt:lpstr>
      <vt:lpstr>Professional Development</vt:lpstr>
      <vt:lpstr>What needed more work as of October 2016? </vt:lpstr>
      <vt:lpstr>Updating SEP 1.0 Activity Progress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</dc:creator>
  <cp:lastModifiedBy>staff</cp:lastModifiedBy>
  <cp:revision>306</cp:revision>
  <cp:lastPrinted>2015-09-18T22:17:46Z</cp:lastPrinted>
  <dcterms:created xsi:type="dcterms:W3CDTF">2014-02-27T03:50:59Z</dcterms:created>
  <dcterms:modified xsi:type="dcterms:W3CDTF">2018-10-01T00:23:06Z</dcterms:modified>
</cp:coreProperties>
</file>