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4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54"/>
  </p:normalViewPr>
  <p:slideViewPr>
    <p:cSldViewPr snapToGrid="0" snapToObjects="1">
      <p:cViewPr varScale="1">
        <p:scale>
          <a:sx n="115" d="100"/>
          <a:sy n="115" d="100"/>
        </p:scale>
        <p:origin x="4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E0887F1-9283-DD47-8E7E-544D367D33D7}" type="datetimeFigureOut">
              <a:rPr lang="en-US" smtClean="0"/>
              <a:t>11/1/19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ABBD10-972D-F443-AF9E-2C361B63CB9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93131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887F1-9283-DD47-8E7E-544D367D33D7}" type="datetimeFigureOut">
              <a:rPr lang="en-US" smtClean="0"/>
              <a:t>11/1/19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BD10-972D-F443-AF9E-2C361B63C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859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887F1-9283-DD47-8E7E-544D367D33D7}" type="datetimeFigureOut">
              <a:rPr lang="en-US" smtClean="0"/>
              <a:t>11/1/19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BD10-972D-F443-AF9E-2C361B63C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07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887F1-9283-DD47-8E7E-544D367D33D7}" type="datetimeFigureOut">
              <a:rPr lang="en-US" smtClean="0"/>
              <a:t>11/1/19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BD10-972D-F443-AF9E-2C361B63C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398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E0887F1-9283-DD47-8E7E-544D367D33D7}" type="datetimeFigureOut">
              <a:rPr lang="en-US" smtClean="0"/>
              <a:t>11/1/19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4ABBD10-972D-F443-AF9E-2C361B63CB9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713126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887F1-9283-DD47-8E7E-544D367D33D7}" type="datetimeFigureOut">
              <a:rPr lang="en-US" smtClean="0"/>
              <a:t>11/1/19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BD10-972D-F443-AF9E-2C361B63C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5139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887F1-9283-DD47-8E7E-544D367D33D7}" type="datetimeFigureOut">
              <a:rPr lang="en-US" smtClean="0"/>
              <a:t>11/1/19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BD10-972D-F443-AF9E-2C361B63C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0398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887F1-9283-DD47-8E7E-544D367D33D7}" type="datetimeFigureOut">
              <a:rPr lang="en-US" smtClean="0"/>
              <a:t>11/1/19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BD10-972D-F443-AF9E-2C361B63C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133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887F1-9283-DD47-8E7E-544D367D33D7}" type="datetimeFigureOut">
              <a:rPr lang="en-US" smtClean="0"/>
              <a:t>11/1/19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BBD10-972D-F443-AF9E-2C361B63C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316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3E0887F1-9283-DD47-8E7E-544D367D33D7}" type="datetimeFigureOut">
              <a:rPr lang="en-US" smtClean="0"/>
              <a:t>11/1/19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84ABBD10-972D-F443-AF9E-2C361B63CB9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1529539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3E0887F1-9283-DD47-8E7E-544D367D33D7}" type="datetimeFigureOut">
              <a:rPr lang="en-US" smtClean="0"/>
              <a:t>11/1/19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84ABBD10-972D-F443-AF9E-2C361B63C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882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E0887F1-9283-DD47-8E7E-544D367D33D7}" type="datetimeFigureOut">
              <a:rPr lang="en-US" smtClean="0"/>
              <a:t>11/1/19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4ABBD10-972D-F443-AF9E-2C361B63CB9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7760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48" r:id="rId2"/>
    <p:sldLayoutId id="2147483949" r:id="rId3"/>
    <p:sldLayoutId id="2147483950" r:id="rId4"/>
    <p:sldLayoutId id="2147483951" r:id="rId5"/>
    <p:sldLayoutId id="2147483952" r:id="rId6"/>
    <p:sldLayoutId id="2147483953" r:id="rId7"/>
    <p:sldLayoutId id="2147483954" r:id="rId8"/>
    <p:sldLayoutId id="2147483955" r:id="rId9"/>
    <p:sldLayoutId id="2147483956" r:id="rId10"/>
    <p:sldLayoutId id="21474839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18BC1-786F-354B-BEF2-4A2ED81DCB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Ethnic Studies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229BF7-586B-FC43-ABDE-CF0434F2EA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Presentation for Equity &amp; Education</a:t>
            </a:r>
          </a:p>
          <a:p>
            <a:r>
              <a:rPr lang="en-US" dirty="0"/>
              <a:t>11/1/19</a:t>
            </a:r>
          </a:p>
        </p:txBody>
      </p:sp>
    </p:spTree>
    <p:extLst>
      <p:ext uri="{BB962C8B-B14F-4D97-AF65-F5344CB8AC3E}">
        <p14:creationId xmlns:p14="http://schemas.microsoft.com/office/powerpoint/2010/main" val="4167460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97E07-F6AC-9E45-BF02-E89ACCBBF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5, Section 55063(b)(2)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95AA8-9D48-7E45-9237-AA55F78F9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An ethnic studies course is required for the Associate Degree.</a:t>
            </a:r>
          </a:p>
        </p:txBody>
      </p:sp>
    </p:spTree>
    <p:extLst>
      <p:ext uri="{BB962C8B-B14F-4D97-AF65-F5344CB8AC3E}">
        <p14:creationId xmlns:p14="http://schemas.microsoft.com/office/powerpoint/2010/main" val="4084754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FBD74-97E6-6A41-B7CA-CF1DE49AF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3888" y="376276"/>
            <a:ext cx="10515600" cy="2233109"/>
          </a:xfrm>
        </p:spPr>
        <p:txBody>
          <a:bodyPr>
            <a:normAutofit/>
          </a:bodyPr>
          <a:lstStyle/>
          <a:p>
            <a:r>
              <a:rPr lang="en-US" dirty="0"/>
              <a:t>FHDA AP 4100 – </a:t>
            </a:r>
            <a:br>
              <a:rPr lang="en-US" dirty="0"/>
            </a:br>
            <a:r>
              <a:rPr lang="en-US" dirty="0"/>
              <a:t>Graduation Requirements for Degrees and Certificates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C5DE6-C6C1-F245-A54C-42297316E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888" y="2720897"/>
            <a:ext cx="10515600" cy="3200401"/>
          </a:xfrm>
        </p:spPr>
        <p:txBody>
          <a:bodyPr>
            <a:normAutofit/>
          </a:bodyPr>
          <a:lstStyle/>
          <a:p>
            <a:r>
              <a:rPr lang="en-US" sz="4400" dirty="0"/>
              <a:t>Ethnic studies must be offered by the colleges pursuant to Title 5, Section 55063(b)(2). </a:t>
            </a:r>
          </a:p>
        </p:txBody>
      </p:sp>
    </p:spTree>
    <p:extLst>
      <p:ext uri="{BB962C8B-B14F-4D97-AF65-F5344CB8AC3E}">
        <p14:creationId xmlns:p14="http://schemas.microsoft.com/office/powerpoint/2010/main" val="487841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7BFA9-808C-3C45-989F-EE988135C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is Foothill?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E3EF2-3979-5343-BB78-97CECCE0B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706137"/>
            <a:ext cx="10178322" cy="4173455"/>
          </a:xfrm>
        </p:spPr>
        <p:txBody>
          <a:bodyPr>
            <a:noAutofit/>
          </a:bodyPr>
          <a:lstStyle/>
          <a:p>
            <a:r>
              <a:rPr lang="en-US" sz="2800" dirty="0"/>
              <a:t>Compliant with Title 5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“In general, we have a sense that we are meeting the Administrative Procedure in spirit.” – Academic Senate minutes (2/19)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Area VI – US Cultures and Communities satisfied by a variety of courses, none of which is actually TOP-coded Ethnic Studies</a:t>
            </a:r>
          </a:p>
        </p:txBody>
      </p:sp>
    </p:spTree>
    <p:extLst>
      <p:ext uri="{BB962C8B-B14F-4D97-AF65-F5344CB8AC3E}">
        <p14:creationId xmlns:p14="http://schemas.microsoft.com/office/powerpoint/2010/main" val="3339827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9E177-7796-5743-96A6-4FBAA1D3C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ethnic studies course?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C43DD-3182-8A4D-ABF0-4C918F1D2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Ethnic studies courses are interdisciplinary.</a:t>
            </a:r>
          </a:p>
          <a:p>
            <a:r>
              <a:rPr lang="en-US" sz="3200" dirty="0"/>
              <a:t>Acknowledge and explore racism in this country.</a:t>
            </a:r>
          </a:p>
          <a:p>
            <a:r>
              <a:rPr lang="en-US" sz="3200" dirty="0"/>
              <a:t>Allow students to develop an ethnic identity.</a:t>
            </a:r>
          </a:p>
        </p:txBody>
      </p:sp>
    </p:spTree>
    <p:extLst>
      <p:ext uri="{BB962C8B-B14F-4D97-AF65-F5344CB8AC3E}">
        <p14:creationId xmlns:p14="http://schemas.microsoft.com/office/powerpoint/2010/main" val="1870220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23CA0-C6DD-2448-8A91-440A91DE0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offer ethnic studies courses?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DBB9A-9BED-EF48-A8C7-BCF39F904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Increase academic engagement</a:t>
            </a:r>
          </a:p>
          <a:p>
            <a:r>
              <a:rPr lang="en-US" sz="3200" dirty="0"/>
              <a:t>Increase academic achievement</a:t>
            </a:r>
          </a:p>
          <a:p>
            <a:r>
              <a:rPr lang="en-US" sz="3200" dirty="0"/>
              <a:t>Allow students to embrace their ethnic identities</a:t>
            </a:r>
          </a:p>
        </p:txBody>
      </p:sp>
    </p:spTree>
    <p:extLst>
      <p:ext uri="{BB962C8B-B14F-4D97-AF65-F5344CB8AC3E}">
        <p14:creationId xmlns:p14="http://schemas.microsoft.com/office/powerpoint/2010/main" val="2742901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58150-2840-144F-8AE7-0C33A3D2D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Proposal/Plan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5213F-A269-A246-AAE4-E4F198E5A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27357"/>
            <a:ext cx="10178322" cy="4452236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Create an ethnic studies department to house ethnic studies courses.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Needed for curriculum process.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Create new courses.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Work with Umoja and Puente folks.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Offer courses in fall 2020 to Umoja and Puente cohorts.</a:t>
            </a:r>
          </a:p>
        </p:txBody>
      </p:sp>
    </p:spTree>
    <p:extLst>
      <p:ext uri="{BB962C8B-B14F-4D97-AF65-F5344CB8AC3E}">
        <p14:creationId xmlns:p14="http://schemas.microsoft.com/office/powerpoint/2010/main" val="3727436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6334A-4CF1-4340-911B-CA7B56320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 &amp; E 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4C6EA-4E68-514B-83C7-F99C6E88B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Support to create ethnic studies department.</a:t>
            </a:r>
          </a:p>
          <a:p>
            <a:r>
              <a:rPr lang="en-US" sz="3200" dirty="0"/>
              <a:t>Determine process to create the department.</a:t>
            </a:r>
          </a:p>
        </p:txBody>
      </p:sp>
    </p:spTree>
    <p:extLst>
      <p:ext uri="{BB962C8B-B14F-4D97-AF65-F5344CB8AC3E}">
        <p14:creationId xmlns:p14="http://schemas.microsoft.com/office/powerpoint/2010/main" val="4211559572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{B0D00A4D-A838-8B46-A0E3-259AE80519BE}tf10001071</Template>
  <TotalTime>20</TotalTime>
  <Words>215</Words>
  <Application>Microsoft Macintosh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Impact</vt:lpstr>
      <vt:lpstr>Badge</vt:lpstr>
      <vt:lpstr>Ethnic Studies</vt:lpstr>
      <vt:lpstr>Title 5, Section 55063(b)(2)</vt:lpstr>
      <vt:lpstr>FHDA AP 4100 –  Graduation Requirements for Degrees and Certificates</vt:lpstr>
      <vt:lpstr>Where is Foothill?</vt:lpstr>
      <vt:lpstr>What is an ethnic studies course?</vt:lpstr>
      <vt:lpstr>Why offer ethnic studies courses?</vt:lpstr>
      <vt:lpstr>Proposal/Plan</vt:lpstr>
      <vt:lpstr>E &amp; E Ask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Ethnic Studies</dc:title>
  <dc:creator>Debbie Lee</dc:creator>
  <cp:lastModifiedBy>Debbie Lee</cp:lastModifiedBy>
  <cp:revision>3</cp:revision>
  <dcterms:created xsi:type="dcterms:W3CDTF">2019-11-01T05:24:49Z</dcterms:created>
  <dcterms:modified xsi:type="dcterms:W3CDTF">2019-11-01T19:01:02Z</dcterms:modified>
</cp:coreProperties>
</file>