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3" r:id="rId3"/>
    <p:sldId id="257" r:id="rId4"/>
    <p:sldId id="258" r:id="rId5"/>
    <p:sldId id="259" r:id="rId6"/>
    <p:sldId id="260" r:id="rId7"/>
    <p:sldId id="261"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6208"/>
  </p:normalViewPr>
  <p:slideViewPr>
    <p:cSldViewPr snapToGrid="0" snapToObjects="1">
      <p:cViewPr varScale="1">
        <p:scale>
          <a:sx n="121" d="100"/>
          <a:sy n="121" d="100"/>
        </p:scale>
        <p:origin x="200"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6/16/21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6/16/21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6/16/21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6/16/21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6/16/21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6/16/21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6/16/21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6/16/21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6/16/21</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6/16/21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6/16/21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6/16/21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6/16/21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6/16/21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6/16/21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6/16/21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6/16/21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6/16/21</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rpgroup.org/Events/Strengthening-Student-Success/Theme-Goals-Strands#SSSC-Conference-Goal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rpgroup.org/Events/Strengthening-Student-Success/Theme-Goals-Strands#SSSC-Conference-Strands"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B7904-016C-4F43-BD4C-20EB7F10EE0C}"/>
              </a:ext>
            </a:extLst>
          </p:cNvPr>
          <p:cNvSpPr>
            <a:spLocks noGrp="1"/>
          </p:cNvSpPr>
          <p:nvPr>
            <p:ph type="ctrTitle"/>
          </p:nvPr>
        </p:nvSpPr>
        <p:spPr>
          <a:xfrm>
            <a:off x="680322" y="2733708"/>
            <a:ext cx="8144134" cy="1470429"/>
          </a:xfrm>
        </p:spPr>
        <p:txBody>
          <a:bodyPr/>
          <a:lstStyle/>
          <a:p>
            <a:r>
              <a:rPr lang="en-US" dirty="0"/>
              <a:t>RP Group Strengthening Student Success 2021</a:t>
            </a:r>
          </a:p>
        </p:txBody>
      </p:sp>
      <p:sp>
        <p:nvSpPr>
          <p:cNvPr id="3" name="Subtitle 2">
            <a:extLst>
              <a:ext uri="{FF2B5EF4-FFF2-40B4-BE49-F238E27FC236}">
                <a16:creationId xmlns:a16="http://schemas.microsoft.com/office/drawing/2014/main" id="{8CCB5F7A-96AF-3E43-A4C9-7B51A27F26E4}"/>
              </a:ext>
            </a:extLst>
          </p:cNvPr>
          <p:cNvSpPr>
            <a:spLocks noGrp="1"/>
          </p:cNvSpPr>
          <p:nvPr>
            <p:ph type="subTitle" idx="1"/>
          </p:nvPr>
        </p:nvSpPr>
        <p:spPr/>
        <p:txBody>
          <a:bodyPr/>
          <a:lstStyle/>
          <a:p>
            <a:r>
              <a:rPr lang="en-US" dirty="0"/>
              <a:t>Proposal for Foothill’s E&amp;E Council June 18, 2021 </a:t>
            </a:r>
          </a:p>
        </p:txBody>
      </p:sp>
    </p:spTree>
    <p:extLst>
      <p:ext uri="{BB962C8B-B14F-4D97-AF65-F5344CB8AC3E}">
        <p14:creationId xmlns:p14="http://schemas.microsoft.com/office/powerpoint/2010/main" val="1428149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01697-9566-314C-B1CD-F913BB73C351}"/>
              </a:ext>
            </a:extLst>
          </p:cNvPr>
          <p:cNvSpPr>
            <a:spLocks noGrp="1"/>
          </p:cNvSpPr>
          <p:nvPr>
            <p:ph type="title"/>
          </p:nvPr>
        </p:nvSpPr>
        <p:spPr>
          <a:xfrm>
            <a:off x="680321" y="753228"/>
            <a:ext cx="9613861" cy="1080938"/>
          </a:xfrm>
        </p:spPr>
        <p:txBody>
          <a:bodyPr>
            <a:normAutofit/>
          </a:bodyPr>
          <a:lstStyle/>
          <a:p>
            <a:r>
              <a:rPr lang="en-US" dirty="0"/>
              <a:t>Logistics</a:t>
            </a:r>
          </a:p>
        </p:txBody>
      </p:sp>
      <p:sp>
        <p:nvSpPr>
          <p:cNvPr id="1030" name="Content Placeholder 1029">
            <a:extLst>
              <a:ext uri="{FF2B5EF4-FFF2-40B4-BE49-F238E27FC236}">
                <a16:creationId xmlns:a16="http://schemas.microsoft.com/office/drawing/2014/main" id="{DC6DFF95-E98F-4936-98B5-04D2DBF1B651}"/>
              </a:ext>
            </a:extLst>
          </p:cNvPr>
          <p:cNvSpPr>
            <a:spLocks noGrp="1"/>
          </p:cNvSpPr>
          <p:nvPr>
            <p:ph idx="1"/>
          </p:nvPr>
        </p:nvSpPr>
        <p:spPr>
          <a:xfrm>
            <a:off x="7090590" y="2505456"/>
            <a:ext cx="3489341" cy="3599316"/>
          </a:xfrm>
        </p:spPr>
        <p:txBody>
          <a:bodyPr>
            <a:normAutofit fontScale="85000" lnSpcReduction="20000"/>
          </a:bodyPr>
          <a:lstStyle/>
          <a:p>
            <a:pPr>
              <a:lnSpc>
                <a:spcPct val="190000"/>
              </a:lnSpc>
            </a:pPr>
            <a:r>
              <a:rPr lang="en-US" sz="2000" dirty="0"/>
              <a:t>Virtual (Zoom) conference</a:t>
            </a:r>
          </a:p>
          <a:p>
            <a:pPr>
              <a:lnSpc>
                <a:spcPct val="190000"/>
              </a:lnSpc>
            </a:pPr>
            <a:r>
              <a:rPr lang="en-US" sz="2000" dirty="0"/>
              <a:t>9AM to 3PM each day</a:t>
            </a:r>
          </a:p>
          <a:p>
            <a:pPr>
              <a:lnSpc>
                <a:spcPct val="190000"/>
              </a:lnSpc>
            </a:pPr>
            <a:r>
              <a:rPr lang="en-US" sz="2000" dirty="0"/>
              <a:t>Registration $275/pp or $247.50/pp for group of 10+ (must name names, can’t place-hold)</a:t>
            </a:r>
          </a:p>
          <a:p>
            <a:pPr>
              <a:lnSpc>
                <a:spcPct val="190000"/>
              </a:lnSpc>
            </a:pPr>
            <a:r>
              <a:rPr lang="en-US" sz="2000" dirty="0"/>
              <a:t>Early bird reg ends August 31</a:t>
            </a:r>
          </a:p>
        </p:txBody>
      </p:sp>
      <p:pic>
        <p:nvPicPr>
          <p:cNvPr id="1026" name="Picture 2" descr="Strengthening Student Success | Leading with Clarity, Determination, and Purpose | October 13-15, 2021">
            <a:extLst>
              <a:ext uri="{FF2B5EF4-FFF2-40B4-BE49-F238E27FC236}">
                <a16:creationId xmlns:a16="http://schemas.microsoft.com/office/drawing/2014/main" id="{911EFB5E-0232-D649-9C4D-9DCBE9339456}"/>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96682" y="2909556"/>
            <a:ext cx="5639886" cy="2453350"/>
          </a:xfrm>
          <a:prstGeom prst="rect">
            <a:avLst/>
          </a:prstGeom>
          <a:noFill/>
          <a:ln>
            <a:noFill/>
          </a:ln>
          <a:effectLst>
            <a:outerShdw blurRad="76200" dist="63500" dir="5040000" algn="tl" rotWithShape="0">
              <a:srgbClr val="000000">
                <a:alpha val="41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15144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7FD56-E339-5145-A00F-E00CBCED529E}"/>
              </a:ext>
            </a:extLst>
          </p:cNvPr>
          <p:cNvSpPr>
            <a:spLocks noGrp="1"/>
          </p:cNvSpPr>
          <p:nvPr>
            <p:ph type="title"/>
          </p:nvPr>
        </p:nvSpPr>
        <p:spPr/>
        <p:txBody>
          <a:bodyPr/>
          <a:lstStyle/>
          <a:p>
            <a:r>
              <a:rPr lang="en-US" b="1" cap="all" dirty="0">
                <a:hlinkClick r:id="rId2"/>
              </a:rPr>
              <a:t> 2021 CONFERENCE GOALS</a:t>
            </a:r>
            <a:endParaRPr lang="en-US" dirty="0"/>
          </a:p>
        </p:txBody>
      </p:sp>
      <p:sp>
        <p:nvSpPr>
          <p:cNvPr id="3" name="Content Placeholder 2">
            <a:extLst>
              <a:ext uri="{FF2B5EF4-FFF2-40B4-BE49-F238E27FC236}">
                <a16:creationId xmlns:a16="http://schemas.microsoft.com/office/drawing/2014/main" id="{B38E91CD-9319-0A41-A7C1-59F9A5F4071D}"/>
              </a:ext>
            </a:extLst>
          </p:cNvPr>
          <p:cNvSpPr>
            <a:spLocks noGrp="1"/>
          </p:cNvSpPr>
          <p:nvPr>
            <p:ph idx="1"/>
          </p:nvPr>
        </p:nvSpPr>
        <p:spPr>
          <a:xfrm>
            <a:off x="680321" y="2336872"/>
            <a:ext cx="9777472" cy="3767899"/>
          </a:xfrm>
        </p:spPr>
        <p:txBody>
          <a:bodyPr>
            <a:normAutofit fontScale="77500" lnSpcReduction="20000"/>
          </a:bodyPr>
          <a:lstStyle/>
          <a:p>
            <a:pPr fontAlgn="base">
              <a:lnSpc>
                <a:spcPct val="120000"/>
              </a:lnSpc>
            </a:pPr>
            <a:r>
              <a:rPr lang="en-US" dirty="0"/>
              <a:t>Deepen understanding of critical issues that shape student success in California Community Colleges</a:t>
            </a:r>
          </a:p>
          <a:p>
            <a:pPr fontAlgn="base">
              <a:lnSpc>
                <a:spcPct val="120000"/>
              </a:lnSpc>
            </a:pPr>
            <a:r>
              <a:rPr lang="en-US" dirty="0"/>
              <a:t>Learn how colleges advance student success with practical, equitable, anti-racist, and evidence-based practices</a:t>
            </a:r>
          </a:p>
          <a:p>
            <a:pPr fontAlgn="base">
              <a:lnSpc>
                <a:spcPct val="120000"/>
              </a:lnSpc>
            </a:pPr>
            <a:r>
              <a:rPr lang="en-US" dirty="0"/>
              <a:t>Apply concepts highlighted at the conference to our own work to create student-ready, anti-racist, and equitable institutions</a:t>
            </a:r>
          </a:p>
          <a:p>
            <a:pPr fontAlgn="base">
              <a:lnSpc>
                <a:spcPct val="120000"/>
              </a:lnSpc>
            </a:pPr>
            <a:r>
              <a:rPr lang="en-US" dirty="0"/>
              <a:t>Actively engage students more deeply in the work of our colleges to design an anti-racist and equitable student experience</a:t>
            </a:r>
          </a:p>
          <a:p>
            <a:pPr fontAlgn="base">
              <a:lnSpc>
                <a:spcPct val="120000"/>
              </a:lnSpc>
            </a:pPr>
            <a:r>
              <a:rPr lang="en-US" dirty="0"/>
              <a:t>Develop and strengthen networks with colleagues and other stakeholders</a:t>
            </a:r>
          </a:p>
          <a:p>
            <a:pPr fontAlgn="base">
              <a:lnSpc>
                <a:spcPct val="120000"/>
              </a:lnSpc>
            </a:pPr>
            <a:r>
              <a:rPr lang="en-US" dirty="0"/>
              <a:t>Increase our collective capacity to lead change at our colleges</a:t>
            </a:r>
          </a:p>
          <a:p>
            <a:pPr>
              <a:lnSpc>
                <a:spcPct val="120000"/>
              </a:lnSpc>
            </a:pPr>
            <a:endParaRPr lang="en-US" dirty="0"/>
          </a:p>
        </p:txBody>
      </p:sp>
    </p:spTree>
    <p:extLst>
      <p:ext uri="{BB962C8B-B14F-4D97-AF65-F5344CB8AC3E}">
        <p14:creationId xmlns:p14="http://schemas.microsoft.com/office/powerpoint/2010/main" val="2093560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8AA149-C663-1648-B6D4-5AD82011E52E}"/>
              </a:ext>
            </a:extLst>
          </p:cNvPr>
          <p:cNvSpPr>
            <a:spLocks noGrp="1"/>
          </p:cNvSpPr>
          <p:nvPr>
            <p:ph type="title"/>
          </p:nvPr>
        </p:nvSpPr>
        <p:spPr/>
        <p:txBody>
          <a:bodyPr/>
          <a:lstStyle/>
          <a:p>
            <a:r>
              <a:rPr lang="en-US" b="1" cap="all" dirty="0">
                <a:hlinkClick r:id="rId2"/>
              </a:rPr>
              <a:t>2021 CONFERENCE STRANDS</a:t>
            </a:r>
            <a:endParaRPr lang="en-US" dirty="0"/>
          </a:p>
        </p:txBody>
      </p:sp>
      <p:sp>
        <p:nvSpPr>
          <p:cNvPr id="3" name="Content Placeholder 2">
            <a:extLst>
              <a:ext uri="{FF2B5EF4-FFF2-40B4-BE49-F238E27FC236}">
                <a16:creationId xmlns:a16="http://schemas.microsoft.com/office/drawing/2014/main" id="{E4DF3507-8B3E-A74A-BFA2-1BC6746B4C58}"/>
              </a:ext>
            </a:extLst>
          </p:cNvPr>
          <p:cNvSpPr>
            <a:spLocks noGrp="1"/>
          </p:cNvSpPr>
          <p:nvPr>
            <p:ph sz="half" idx="1"/>
          </p:nvPr>
        </p:nvSpPr>
        <p:spPr/>
        <p:txBody>
          <a:bodyPr>
            <a:normAutofit fontScale="70000" lnSpcReduction="20000"/>
          </a:bodyPr>
          <a:lstStyle/>
          <a:p>
            <a:pPr fontAlgn="base">
              <a:lnSpc>
                <a:spcPct val="150000"/>
              </a:lnSpc>
              <a:spcBef>
                <a:spcPts val="0"/>
              </a:spcBef>
              <a:spcAft>
                <a:spcPts val="1200"/>
              </a:spcAft>
            </a:pPr>
            <a:r>
              <a:rPr lang="en-US" dirty="0"/>
              <a:t>Collaborating Across Sectors and Segments: Anti-Racist Partnerships and Networks Creating Equitable Outcomes</a:t>
            </a:r>
          </a:p>
          <a:p>
            <a:pPr fontAlgn="base">
              <a:lnSpc>
                <a:spcPct val="150000"/>
              </a:lnSpc>
              <a:spcBef>
                <a:spcPts val="0"/>
              </a:spcBef>
              <a:spcAft>
                <a:spcPts val="1200"/>
              </a:spcAft>
            </a:pPr>
            <a:r>
              <a:rPr lang="en-US" dirty="0"/>
              <a:t>Redressing Structural Inequities to Achieve More Equitable Institutions</a:t>
            </a:r>
          </a:p>
          <a:p>
            <a:pPr fontAlgn="base">
              <a:lnSpc>
                <a:spcPct val="150000"/>
              </a:lnSpc>
              <a:spcBef>
                <a:spcPts val="0"/>
              </a:spcBef>
              <a:spcAft>
                <a:spcPts val="1200"/>
              </a:spcAft>
            </a:pPr>
            <a:r>
              <a:rPr lang="en-US" dirty="0"/>
              <a:t>Achieving Equity in the Classroom: Critical Changes to Address Inequities, Champion Anti-Racism, and Improve Learning</a:t>
            </a:r>
          </a:p>
        </p:txBody>
      </p:sp>
      <p:sp>
        <p:nvSpPr>
          <p:cNvPr id="4" name="Content Placeholder 3">
            <a:extLst>
              <a:ext uri="{FF2B5EF4-FFF2-40B4-BE49-F238E27FC236}">
                <a16:creationId xmlns:a16="http://schemas.microsoft.com/office/drawing/2014/main" id="{F4E40928-DA45-E34D-82D6-242E97E853E0}"/>
              </a:ext>
            </a:extLst>
          </p:cNvPr>
          <p:cNvSpPr>
            <a:spLocks noGrp="1"/>
          </p:cNvSpPr>
          <p:nvPr>
            <p:ph sz="half" idx="2"/>
          </p:nvPr>
        </p:nvSpPr>
        <p:spPr>
          <a:xfrm>
            <a:off x="5594123" y="2336873"/>
            <a:ext cx="4700058" cy="3958824"/>
          </a:xfrm>
        </p:spPr>
        <p:txBody>
          <a:bodyPr>
            <a:normAutofit fontScale="70000" lnSpcReduction="20000"/>
          </a:bodyPr>
          <a:lstStyle/>
          <a:p>
            <a:pPr fontAlgn="base">
              <a:lnSpc>
                <a:spcPct val="150000"/>
              </a:lnSpc>
              <a:spcBef>
                <a:spcPts val="0"/>
              </a:spcBef>
              <a:spcAft>
                <a:spcPts val="1200"/>
              </a:spcAft>
            </a:pPr>
            <a:r>
              <a:rPr lang="en-US" dirty="0"/>
              <a:t>Building Culturally Robust and Positive Practices that Increase Student Agency: Professional Learning and Leadership Development</a:t>
            </a:r>
          </a:p>
          <a:p>
            <a:pPr fontAlgn="base">
              <a:lnSpc>
                <a:spcPct val="150000"/>
              </a:lnSpc>
              <a:spcBef>
                <a:spcPts val="0"/>
              </a:spcBef>
              <a:spcAft>
                <a:spcPts val="1200"/>
              </a:spcAft>
            </a:pPr>
            <a:r>
              <a:rPr lang="en-US" dirty="0"/>
              <a:t>Strategic and Integrated Planning to Create Caring, Equitable, and Anti-Racist Campus Communities</a:t>
            </a:r>
          </a:p>
          <a:p>
            <a:pPr fontAlgn="base">
              <a:lnSpc>
                <a:spcPct val="150000"/>
              </a:lnSpc>
              <a:spcBef>
                <a:spcPts val="0"/>
              </a:spcBef>
              <a:spcAft>
                <a:spcPts val="1200"/>
              </a:spcAft>
            </a:pPr>
            <a:r>
              <a:rPr lang="en-US" dirty="0"/>
              <a:t>Creating Equitable Support Systems for Students and Employees that Address Basic Needs and Physical and Mental Well-Being</a:t>
            </a:r>
          </a:p>
        </p:txBody>
      </p:sp>
    </p:spTree>
    <p:extLst>
      <p:ext uri="{BB962C8B-B14F-4D97-AF65-F5344CB8AC3E}">
        <p14:creationId xmlns:p14="http://schemas.microsoft.com/office/powerpoint/2010/main" val="1123549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DE57273-7F18-1344-975A-AA1A61E4B08B}"/>
              </a:ext>
            </a:extLst>
          </p:cNvPr>
          <p:cNvSpPr>
            <a:spLocks noGrp="1"/>
          </p:cNvSpPr>
          <p:nvPr>
            <p:ph type="title"/>
          </p:nvPr>
        </p:nvSpPr>
        <p:spPr/>
        <p:txBody>
          <a:bodyPr/>
          <a:lstStyle/>
          <a:p>
            <a:r>
              <a:rPr lang="en-US" dirty="0">
                <a:solidFill>
                  <a:srgbClr val="FFC000"/>
                </a:solidFill>
              </a:rPr>
              <a:t>Making the Most of Your Team’s SSSC Experience</a:t>
            </a:r>
          </a:p>
        </p:txBody>
      </p:sp>
      <p:sp>
        <p:nvSpPr>
          <p:cNvPr id="6" name="Content Placeholder 5">
            <a:extLst>
              <a:ext uri="{FF2B5EF4-FFF2-40B4-BE49-F238E27FC236}">
                <a16:creationId xmlns:a16="http://schemas.microsoft.com/office/drawing/2014/main" id="{1801D156-50FA-F14B-90AF-622824B79C0B}"/>
              </a:ext>
            </a:extLst>
          </p:cNvPr>
          <p:cNvSpPr>
            <a:spLocks noGrp="1"/>
          </p:cNvSpPr>
          <p:nvPr>
            <p:ph idx="1"/>
          </p:nvPr>
        </p:nvSpPr>
        <p:spPr>
          <a:xfrm>
            <a:off x="680321" y="2207172"/>
            <a:ext cx="9613861" cy="4207915"/>
          </a:xfrm>
        </p:spPr>
        <p:txBody>
          <a:bodyPr>
            <a:normAutofit fontScale="85000" lnSpcReduction="20000"/>
          </a:bodyPr>
          <a:lstStyle/>
          <a:p>
            <a:pPr fontAlgn="base">
              <a:lnSpc>
                <a:spcPct val="130000"/>
              </a:lnSpc>
            </a:pPr>
            <a:r>
              <a:rPr lang="en-US" dirty="0"/>
              <a:t>The SSS Conference highlights practice at all levels of the community college from individual interactions to institutional change.</a:t>
            </a:r>
          </a:p>
          <a:p>
            <a:pPr fontAlgn="base">
              <a:lnSpc>
                <a:spcPct val="130000"/>
              </a:lnSpc>
            </a:pPr>
            <a:r>
              <a:rPr lang="en-US" dirty="0"/>
              <a:t>Strands and sessions address issues that cross the internal boundaries of the college. So, it is natural that more colleges send cross-functional teams composed of faculty, counselors, administrators, researchers and others from across the campus. Professional learning is powerful when it is shared.</a:t>
            </a:r>
          </a:p>
          <a:p>
            <a:pPr fontAlgn="base">
              <a:lnSpc>
                <a:spcPct val="130000"/>
              </a:lnSpc>
            </a:pPr>
            <a:r>
              <a:rPr lang="en-US" dirty="0"/>
              <a:t>Coming collaboratively allows a team to organize and attend more sessions. This approach saves money and provides your team with ideas and connections that can motivate and encourage them as they work to implement changes on your campus. If you and your colleagues are attending SSSC as a team, we offer the following recommendations for making the most of your experience:</a:t>
            </a:r>
          </a:p>
        </p:txBody>
      </p:sp>
    </p:spTree>
    <p:extLst>
      <p:ext uri="{BB962C8B-B14F-4D97-AF65-F5344CB8AC3E}">
        <p14:creationId xmlns:p14="http://schemas.microsoft.com/office/powerpoint/2010/main" val="376505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7BBA3-ABBE-D142-8CFF-F1C80A9C9727}"/>
              </a:ext>
            </a:extLst>
          </p:cNvPr>
          <p:cNvSpPr>
            <a:spLocks noGrp="1"/>
          </p:cNvSpPr>
          <p:nvPr>
            <p:ph type="title"/>
          </p:nvPr>
        </p:nvSpPr>
        <p:spPr/>
        <p:txBody>
          <a:bodyPr/>
          <a:lstStyle/>
          <a:p>
            <a:r>
              <a:rPr lang="en-US" dirty="0">
                <a:solidFill>
                  <a:srgbClr val="FFC000"/>
                </a:solidFill>
              </a:rPr>
              <a:t>Before the conference</a:t>
            </a:r>
          </a:p>
        </p:txBody>
      </p:sp>
      <p:sp>
        <p:nvSpPr>
          <p:cNvPr id="3" name="Content Placeholder 2">
            <a:extLst>
              <a:ext uri="{FF2B5EF4-FFF2-40B4-BE49-F238E27FC236}">
                <a16:creationId xmlns:a16="http://schemas.microsoft.com/office/drawing/2014/main" id="{3EEF97CA-611E-8842-8CE1-94F47C5394EF}"/>
              </a:ext>
            </a:extLst>
          </p:cNvPr>
          <p:cNvSpPr>
            <a:spLocks noGrp="1"/>
          </p:cNvSpPr>
          <p:nvPr>
            <p:ph idx="1"/>
          </p:nvPr>
        </p:nvSpPr>
        <p:spPr/>
        <p:txBody>
          <a:bodyPr>
            <a:normAutofit fontScale="92500" lnSpcReduction="20000"/>
          </a:bodyPr>
          <a:lstStyle/>
          <a:p>
            <a:pPr fontAlgn="base">
              <a:lnSpc>
                <a:spcPct val="140000"/>
              </a:lnSpc>
            </a:pPr>
            <a:r>
              <a:rPr lang="en-US" dirty="0"/>
              <a:t>Meet either in a formal meeting or an informal get-together. This may be a chance to meet colleagues from across your college who you didn’t know before.</a:t>
            </a:r>
          </a:p>
          <a:p>
            <a:pPr fontAlgn="base">
              <a:lnSpc>
                <a:spcPct val="140000"/>
              </a:lnSpc>
            </a:pPr>
            <a:r>
              <a:rPr lang="en-US" dirty="0"/>
              <a:t>Look over the conference schedule to identify possible sessions of interest, particularly topics that are currently a focus of work at your college.</a:t>
            </a:r>
          </a:p>
          <a:p>
            <a:pPr fontAlgn="base">
              <a:lnSpc>
                <a:spcPct val="140000"/>
              </a:lnSpc>
            </a:pPr>
            <a:r>
              <a:rPr lang="en-US" dirty="0"/>
              <a:t>Organize who will cover different sessions, given that there are always several potentially interesting sessions in the same time slot.</a:t>
            </a:r>
          </a:p>
        </p:txBody>
      </p:sp>
    </p:spTree>
    <p:extLst>
      <p:ext uri="{BB962C8B-B14F-4D97-AF65-F5344CB8AC3E}">
        <p14:creationId xmlns:p14="http://schemas.microsoft.com/office/powerpoint/2010/main" val="1867927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094CA-4FC1-9046-B42A-BDC8C2B0A8BC}"/>
              </a:ext>
            </a:extLst>
          </p:cNvPr>
          <p:cNvSpPr>
            <a:spLocks noGrp="1"/>
          </p:cNvSpPr>
          <p:nvPr>
            <p:ph type="title"/>
          </p:nvPr>
        </p:nvSpPr>
        <p:spPr/>
        <p:txBody>
          <a:bodyPr/>
          <a:lstStyle/>
          <a:p>
            <a:r>
              <a:rPr lang="en-US" dirty="0">
                <a:solidFill>
                  <a:srgbClr val="FFC000"/>
                </a:solidFill>
              </a:rPr>
              <a:t>During the conference</a:t>
            </a:r>
          </a:p>
        </p:txBody>
      </p:sp>
      <p:sp>
        <p:nvSpPr>
          <p:cNvPr id="3" name="Content Placeholder 2">
            <a:extLst>
              <a:ext uri="{FF2B5EF4-FFF2-40B4-BE49-F238E27FC236}">
                <a16:creationId xmlns:a16="http://schemas.microsoft.com/office/drawing/2014/main" id="{51462508-766E-524C-924B-69763C45100B}"/>
              </a:ext>
            </a:extLst>
          </p:cNvPr>
          <p:cNvSpPr>
            <a:spLocks noGrp="1"/>
          </p:cNvSpPr>
          <p:nvPr>
            <p:ph idx="1"/>
          </p:nvPr>
        </p:nvSpPr>
        <p:spPr/>
        <p:txBody>
          <a:bodyPr>
            <a:normAutofit fontScale="85000" lnSpcReduction="10000"/>
          </a:bodyPr>
          <a:lstStyle/>
          <a:p>
            <a:pPr fontAlgn="base">
              <a:lnSpc>
                <a:spcPct val="140000"/>
              </a:lnSpc>
            </a:pPr>
            <a:r>
              <a:rPr lang="en-US" dirty="0"/>
              <a:t>Touch base with your colleagues via text or other team platform (such as Slack or Microsoft Teams) when you hear something you really like. Share ideas while they are fresh and in the moment.</a:t>
            </a:r>
          </a:p>
          <a:p>
            <a:pPr fontAlgn="base">
              <a:lnSpc>
                <a:spcPct val="140000"/>
              </a:lnSpc>
            </a:pPr>
            <a:r>
              <a:rPr lang="en-US" dirty="0"/>
              <a:t>Zoom with each other for breakfast to share your insights from the previous days’ sessions or at an “after-hours” session to debrief the days’ learning.</a:t>
            </a:r>
          </a:p>
          <a:p>
            <a:pPr fontAlgn="base">
              <a:lnSpc>
                <a:spcPct val="140000"/>
              </a:lnSpc>
            </a:pPr>
            <a:r>
              <a:rPr lang="en-US" dirty="0"/>
              <a:t>Keep track of ideas and people from sessions that you and your colleagues want to follow-up with. You might make notes individually or create a shared Google doc, </a:t>
            </a:r>
            <a:r>
              <a:rPr lang="en-US" dirty="0" err="1"/>
              <a:t>Jamboard</a:t>
            </a:r>
            <a:r>
              <a:rPr lang="en-US" dirty="0"/>
              <a:t>, or Padlet to post your “aha” moments during the conference.</a:t>
            </a:r>
          </a:p>
        </p:txBody>
      </p:sp>
    </p:spTree>
    <p:extLst>
      <p:ext uri="{BB962C8B-B14F-4D97-AF65-F5344CB8AC3E}">
        <p14:creationId xmlns:p14="http://schemas.microsoft.com/office/powerpoint/2010/main" val="2567684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3F841-FCFE-634C-9D94-EEE0235080CF}"/>
              </a:ext>
            </a:extLst>
          </p:cNvPr>
          <p:cNvSpPr>
            <a:spLocks noGrp="1"/>
          </p:cNvSpPr>
          <p:nvPr>
            <p:ph type="title"/>
          </p:nvPr>
        </p:nvSpPr>
        <p:spPr/>
        <p:txBody>
          <a:bodyPr/>
          <a:lstStyle/>
          <a:p>
            <a:r>
              <a:rPr lang="en-US" dirty="0">
                <a:solidFill>
                  <a:srgbClr val="FFC000"/>
                </a:solidFill>
              </a:rPr>
              <a:t>After the conference</a:t>
            </a:r>
          </a:p>
        </p:txBody>
      </p:sp>
      <p:sp>
        <p:nvSpPr>
          <p:cNvPr id="3" name="Content Placeholder 2">
            <a:extLst>
              <a:ext uri="{FF2B5EF4-FFF2-40B4-BE49-F238E27FC236}">
                <a16:creationId xmlns:a16="http://schemas.microsoft.com/office/drawing/2014/main" id="{9B37BF26-B310-9D47-AD0C-591B69A93FC8}"/>
              </a:ext>
            </a:extLst>
          </p:cNvPr>
          <p:cNvSpPr>
            <a:spLocks noGrp="1"/>
          </p:cNvSpPr>
          <p:nvPr>
            <p:ph idx="1"/>
          </p:nvPr>
        </p:nvSpPr>
        <p:spPr/>
        <p:txBody>
          <a:bodyPr/>
          <a:lstStyle/>
          <a:p>
            <a:pPr fontAlgn="base">
              <a:lnSpc>
                <a:spcPct val="140000"/>
              </a:lnSpc>
              <a:spcBef>
                <a:spcPts val="1600"/>
              </a:spcBef>
            </a:pPr>
            <a:r>
              <a:rPr lang="en-US" dirty="0"/>
              <a:t>Meet to discuss how to apply the ideas you have gathered.</a:t>
            </a:r>
          </a:p>
          <a:p>
            <a:pPr fontAlgn="base">
              <a:lnSpc>
                <a:spcPct val="140000"/>
              </a:lnSpc>
              <a:spcBef>
                <a:spcPts val="1600"/>
              </a:spcBef>
            </a:pPr>
            <a:r>
              <a:rPr lang="en-US" dirty="0"/>
              <a:t>Decide how to share ideas with a broader college audience.</a:t>
            </a:r>
          </a:p>
          <a:p>
            <a:pPr fontAlgn="base">
              <a:lnSpc>
                <a:spcPct val="140000"/>
              </a:lnSpc>
              <a:spcBef>
                <a:spcPts val="1600"/>
              </a:spcBef>
            </a:pPr>
            <a:r>
              <a:rPr lang="en-US" dirty="0"/>
              <a:t>Plan how you will contact people or programs that you want to learn more about.</a:t>
            </a:r>
          </a:p>
        </p:txBody>
      </p:sp>
    </p:spTree>
    <p:extLst>
      <p:ext uri="{BB962C8B-B14F-4D97-AF65-F5344CB8AC3E}">
        <p14:creationId xmlns:p14="http://schemas.microsoft.com/office/powerpoint/2010/main" val="3135208119"/>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Berlin</Template>
  <TotalTime>22</TotalTime>
  <Words>615</Words>
  <Application>Microsoft Macintosh PowerPoint</Application>
  <PresentationFormat>Widescreen</PresentationFormat>
  <Paragraphs>37</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Trebuchet MS</vt:lpstr>
      <vt:lpstr>Berlin</vt:lpstr>
      <vt:lpstr>RP Group Strengthening Student Success 2021</vt:lpstr>
      <vt:lpstr>Logistics</vt:lpstr>
      <vt:lpstr> 2021 CONFERENCE GOALS</vt:lpstr>
      <vt:lpstr>2021 CONFERENCE STRANDS</vt:lpstr>
      <vt:lpstr>Making the Most of Your Team’s SSSC Experience</vt:lpstr>
      <vt:lpstr>Before the conference</vt:lpstr>
      <vt:lpstr>During the conference</vt:lpstr>
      <vt:lpstr>After the conference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RP Group Strengthening Student Success 2021</dc:title>
  <dc:creator>Carolyn Holcroft</dc:creator>
  <cp:lastModifiedBy>Carolyn Holcroft</cp:lastModifiedBy>
  <cp:revision>21</cp:revision>
  <dcterms:created xsi:type="dcterms:W3CDTF">2021-06-16T16:57:04Z</dcterms:created>
  <dcterms:modified xsi:type="dcterms:W3CDTF">2021-06-16T17:19:59Z</dcterms:modified>
</cp:coreProperties>
</file>