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2" r:id="rId1"/>
  </p:sldMasterIdLst>
  <p:sldIdLst>
    <p:sldId id="274" r:id="rId2"/>
    <p:sldId id="269" r:id="rId3"/>
    <p:sldId id="270" r:id="rId4"/>
    <p:sldId id="272" r:id="rId5"/>
    <p:sldId id="271" r:id="rId6"/>
    <p:sldId id="275" r:id="rId7"/>
    <p:sldId id="276" r:id="rId8"/>
    <p:sldId id="277" r:id="rId9"/>
    <p:sldId id="278" r:id="rId10"/>
    <p:sldId id="264" r:id="rId11"/>
    <p:sldId id="265" r:id="rId12"/>
    <p:sldId id="266" r:id="rId13"/>
    <p:sldId id="279" r:id="rId14"/>
    <p:sldId id="280" r:id="rId15"/>
    <p:sldId id="281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838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230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48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952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939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600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3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343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90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53265-8442-409D-BB9F-EC6A64755208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AA711-9595-4846-854F-A8D5159FC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8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3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9.jpe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1589502"/>
            <a:ext cx="9144000" cy="411058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5400" b="1" dirty="0">
                <a:solidFill>
                  <a:schemeClr val="tx1"/>
                </a:solidFill>
              </a:rPr>
              <a:t>IP&amp;B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Student Service and Instructional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Support Retreat </a:t>
            </a:r>
          </a:p>
        </p:txBody>
      </p:sp>
    </p:spTree>
    <p:extLst>
      <p:ext uri="{BB962C8B-B14F-4D97-AF65-F5344CB8AC3E}">
        <p14:creationId xmlns:p14="http://schemas.microsoft.com/office/powerpoint/2010/main" val="3184626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618" y="3289317"/>
            <a:ext cx="6038464" cy="28516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9011" y="1034474"/>
            <a:ext cx="2682966" cy="58326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6047" y="-1367366"/>
            <a:ext cx="8569997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400" b="1" dirty="0">
                <a:latin typeface="Calibri" panose="020F0502020204030204" pitchFamily="34" charset="0"/>
              </a:rPr>
              <a:t>Cognitive Learning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9185" y="202315"/>
            <a:ext cx="3149568" cy="1177824"/>
          </a:xfrm>
          <a:prstGeom prst="rect">
            <a:avLst/>
          </a:prstGeom>
        </p:spPr>
      </p:pic>
      <p:sp>
        <p:nvSpPr>
          <p:cNvPr id="6" name="Rectangular Callout 5"/>
          <p:cNvSpPr/>
          <p:nvPr/>
        </p:nvSpPr>
        <p:spPr>
          <a:xfrm>
            <a:off x="7009917" y="2131880"/>
            <a:ext cx="1802725" cy="1061234"/>
          </a:xfrm>
          <a:prstGeom prst="wedgeRectCallout">
            <a:avLst>
              <a:gd name="adj1" fmla="val -64185"/>
              <a:gd name="adj2" fmla="val 88358"/>
            </a:avLst>
          </a:prstGeom>
          <a:solidFill>
            <a:schemeClr val="bg1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libri" pitchFamily="34" charset="0"/>
              </a:rPr>
              <a:t>Application Level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Calibri" pitchFamily="34" charset="0"/>
              </a:rPr>
              <a:t>Students have to actually apply, or use, the knowledge they have learned.</a:t>
            </a:r>
            <a:endParaRPr lang="en-US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4189" y="5640347"/>
            <a:ext cx="4976486" cy="9752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89599" y="4463230"/>
            <a:ext cx="4976483" cy="12098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90869" y="1121466"/>
            <a:ext cx="2717959" cy="12827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8979" y="2121321"/>
            <a:ext cx="2869607" cy="1212809"/>
          </a:xfrm>
          <a:prstGeom prst="rect">
            <a:avLst/>
          </a:prstGeom>
        </p:spPr>
      </p:pic>
      <p:sp>
        <p:nvSpPr>
          <p:cNvPr id="11" name="Rectangular Callout 10"/>
          <p:cNvSpPr/>
          <p:nvPr/>
        </p:nvSpPr>
        <p:spPr>
          <a:xfrm>
            <a:off x="95337" y="1237364"/>
            <a:ext cx="2385557" cy="777112"/>
          </a:xfrm>
          <a:prstGeom prst="wedgeRectCallout">
            <a:avLst>
              <a:gd name="adj1" fmla="val 74092"/>
              <a:gd name="adj2" fmla="val -26210"/>
            </a:avLst>
          </a:prstGeom>
          <a:solidFill>
            <a:schemeClr val="bg1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Calibri" pitchFamily="34" charset="0"/>
              </a:rPr>
              <a:t>Synthesis Level </a:t>
            </a:r>
            <a:endParaRPr lang="en-US" sz="1200" b="1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Calibri" pitchFamily="34" charset="0"/>
              </a:rPr>
              <a:t>Students have to use the given facts to create new theories or make predictions</a:t>
            </a:r>
            <a:endParaRPr lang="en-US" sz="11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" name="Rectangular Callout 11"/>
          <p:cNvSpPr/>
          <p:nvPr/>
        </p:nvSpPr>
        <p:spPr>
          <a:xfrm>
            <a:off x="3632676" y="2290229"/>
            <a:ext cx="2771652" cy="902885"/>
          </a:xfrm>
          <a:prstGeom prst="wedgeRectCallout">
            <a:avLst>
              <a:gd name="adj1" fmla="val -72160"/>
              <a:gd name="adj2" fmla="val -36167"/>
            </a:avLst>
          </a:prstGeom>
          <a:solidFill>
            <a:schemeClr val="bg1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libri" pitchFamily="34" charset="0"/>
              </a:rPr>
              <a:t>Analysis Level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Calibri" pitchFamily="34" charset="0"/>
              </a:rPr>
              <a:t>Students have to go beyond knowledge and application and actually see patterns that they can use to analyze a problem.</a:t>
            </a:r>
            <a:endParaRPr lang="en-US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7169739" y="5526432"/>
            <a:ext cx="1861747" cy="1089167"/>
          </a:xfrm>
          <a:prstGeom prst="wedgeRectCallout">
            <a:avLst>
              <a:gd name="adj1" fmla="val -92981"/>
              <a:gd name="adj2" fmla="val 218"/>
            </a:avLst>
          </a:prstGeom>
          <a:solidFill>
            <a:schemeClr val="bg1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libri" pitchFamily="34" charset="0"/>
              </a:rPr>
              <a:t>Knowledge Level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Calibri" pitchFamily="34" charset="0"/>
              </a:rPr>
              <a:t>Students have to recall facts, terminology, abstractions in a content field  </a:t>
            </a:r>
          </a:p>
        </p:txBody>
      </p:sp>
      <p:sp>
        <p:nvSpPr>
          <p:cNvPr id="14" name="Rectangular Callout 13"/>
          <p:cNvSpPr/>
          <p:nvPr/>
        </p:nvSpPr>
        <p:spPr>
          <a:xfrm>
            <a:off x="6920675" y="4341589"/>
            <a:ext cx="2061728" cy="1087215"/>
          </a:xfrm>
          <a:prstGeom prst="wedgeRectCallout">
            <a:avLst>
              <a:gd name="adj1" fmla="val -79358"/>
              <a:gd name="adj2" fmla="val 20088"/>
            </a:avLst>
          </a:prstGeom>
          <a:solidFill>
            <a:schemeClr val="bg1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libri" pitchFamily="34" charset="0"/>
              </a:rPr>
              <a:t>Comprehension Level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Calibri" pitchFamily="34" charset="0"/>
              </a:rPr>
              <a:t>Students have to show that they understand the meaning of what they have learned.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498907" y="148600"/>
            <a:ext cx="1928200" cy="1088763"/>
          </a:xfrm>
          <a:prstGeom prst="wedgeRectCallout">
            <a:avLst>
              <a:gd name="adj1" fmla="val 188999"/>
              <a:gd name="adj2" fmla="val -31140"/>
            </a:avLst>
          </a:prstGeom>
          <a:solidFill>
            <a:schemeClr val="bg1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libri" pitchFamily="34" charset="0"/>
              </a:rPr>
              <a:t>Evaluation Level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Calibri" pitchFamily="34" charset="0"/>
              </a:rPr>
              <a:t>Students have to use the given facts to create new theories or make predictions</a:t>
            </a:r>
            <a:endParaRPr lang="en-US" sz="12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35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421" y="5498914"/>
            <a:ext cx="8595977" cy="128223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15" y="4142546"/>
            <a:ext cx="8529855" cy="12915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807" y="2804756"/>
            <a:ext cx="8529853" cy="12822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545" y="1452797"/>
            <a:ext cx="8529853" cy="12822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4483" y="82206"/>
            <a:ext cx="8529852" cy="131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" y="5323074"/>
            <a:ext cx="8258092" cy="145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9" y="4042494"/>
            <a:ext cx="8258091" cy="1453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" y="2784162"/>
            <a:ext cx="8258093" cy="145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" y="1503582"/>
            <a:ext cx="8258093" cy="145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6" y="202426"/>
            <a:ext cx="8258093" cy="145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cdno2.gettingsmart.com/wp-content/uploads/2013/07/Concept-of-Learning-Featured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6" y="-1475861"/>
            <a:ext cx="1188194" cy="825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253770" y="-1355339"/>
            <a:ext cx="7588080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3200" b="1" dirty="0">
                <a:latin typeface="Calibri" panose="020F0502020204030204" pitchFamily="34" charset="0"/>
              </a:rPr>
              <a:t>Affective Learning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1816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4741" y="261275"/>
            <a:ext cx="846581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What Student Learning Outcomes Do You Want?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Knowledge acquisition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Interpersonal competence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Service leadership/learning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Ethics and integrity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Clarification of values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Self-awareness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Identity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Critical thinking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Problem solving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Interdependence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Social justice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Career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Intrapersonal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124491" y="1032884"/>
            <a:ext cx="381575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Social responsibility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Civic responsibility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Life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Increase collaboration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Communication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Health and wellness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Analytical thinking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Empathy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Civic engagement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Increase in interdependence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Positive sense of self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8722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4741" y="261275"/>
            <a:ext cx="812862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Exercise </a:t>
            </a:r>
          </a:p>
          <a:p>
            <a:endParaRPr lang="en-US" sz="4000" dirty="0">
              <a:solidFill>
                <a:srgbClr val="003366"/>
              </a:solidFill>
            </a:endParaRPr>
          </a:p>
          <a:p>
            <a:r>
              <a:rPr lang="en-US" sz="4000" b="1" dirty="0"/>
              <a:t>Work Collaboratively to Determine</a:t>
            </a:r>
          </a:p>
          <a:p>
            <a:endParaRPr lang="en-US" sz="4000" dirty="0"/>
          </a:p>
          <a:p>
            <a:pPr marL="457200" indent="-457200">
              <a:buFont typeface="+mj-lt"/>
              <a:buAutoNum type="arabicPeriod"/>
            </a:pPr>
            <a:r>
              <a:rPr lang="en-US" sz="4000" dirty="0"/>
              <a:t>Define three to five student learning outcomes for each function/activity.</a:t>
            </a:r>
          </a:p>
          <a:p>
            <a:pPr marL="457200" indent="-457200">
              <a:buFont typeface="+mj-lt"/>
              <a:buAutoNum type="arabicPeriod"/>
            </a:pPr>
            <a:endParaRPr lang="en-US" sz="4000" dirty="0"/>
          </a:p>
          <a:p>
            <a:pPr marL="457200" indent="-457200">
              <a:buFont typeface="+mj-lt"/>
              <a:buAutoNum type="arabicPeriod"/>
            </a:pPr>
            <a:r>
              <a:rPr lang="en-US" sz="4000" dirty="0"/>
              <a:t>Work to select from the different taxonomies.</a:t>
            </a:r>
          </a:p>
        </p:txBody>
      </p:sp>
    </p:spTree>
    <p:extLst>
      <p:ext uri="{BB962C8B-B14F-4D97-AF65-F5344CB8AC3E}">
        <p14:creationId xmlns:p14="http://schemas.microsoft.com/office/powerpoint/2010/main" val="596956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4741" y="261275"/>
            <a:ext cx="8128623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Exercise </a:t>
            </a:r>
          </a:p>
          <a:p>
            <a:endParaRPr lang="en-US" sz="4000" dirty="0">
              <a:solidFill>
                <a:srgbClr val="003366"/>
              </a:solidFill>
            </a:endParaRPr>
          </a:p>
          <a:p>
            <a:r>
              <a:rPr lang="en-US" sz="4000" b="1" dirty="0"/>
              <a:t>Facilitated Discussion</a:t>
            </a:r>
          </a:p>
          <a:p>
            <a:endParaRPr lang="en-US" sz="4000" dirty="0"/>
          </a:p>
          <a:p>
            <a:pPr marL="457200" indent="-457200">
              <a:buFont typeface="+mj-lt"/>
              <a:buAutoNum type="arabicPeriod"/>
            </a:pPr>
            <a:r>
              <a:rPr lang="en-US" sz="4000" dirty="0"/>
              <a:t>Common operational and learning outcomes discussion</a:t>
            </a:r>
          </a:p>
        </p:txBody>
      </p:sp>
    </p:spTree>
    <p:extLst>
      <p:ext uri="{BB962C8B-B14F-4D97-AF65-F5344CB8AC3E}">
        <p14:creationId xmlns:p14="http://schemas.microsoft.com/office/powerpoint/2010/main" val="73789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4184" y="358400"/>
            <a:ext cx="868387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The Council for the Advancement of Standards in Higher Education </a:t>
            </a:r>
          </a:p>
          <a:p>
            <a:r>
              <a:rPr lang="en-US" sz="2400" b="1" dirty="0"/>
              <a:t>Learning and Development Outcomes</a:t>
            </a:r>
          </a:p>
          <a:p>
            <a:endParaRPr lang="en-US" sz="2400" dirty="0"/>
          </a:p>
          <a:p>
            <a:r>
              <a:rPr lang="en-US" sz="2400" dirty="0"/>
              <a:t>The student learning and development outcomes model includes six broad categories (called domains): </a:t>
            </a:r>
          </a:p>
          <a:p>
            <a:endParaRPr lang="en-US" sz="2400" dirty="0"/>
          </a:p>
          <a:p>
            <a:pPr marL="342900" indent="-342900">
              <a:buAutoNum type="arabicPeriod"/>
            </a:pPr>
            <a:r>
              <a:rPr lang="en-US" sz="2400" dirty="0"/>
              <a:t>knowledge acquisition </a:t>
            </a:r>
          </a:p>
          <a:p>
            <a:pPr marL="342900" indent="-342900">
              <a:buAutoNum type="arabicPeriod"/>
            </a:pPr>
            <a:r>
              <a:rPr lang="en-US" sz="2400" dirty="0"/>
              <a:t>construction</a:t>
            </a:r>
          </a:p>
          <a:p>
            <a:pPr marL="342900" indent="-342900">
              <a:buAutoNum type="arabicPeriod"/>
            </a:pPr>
            <a:r>
              <a:rPr lang="en-US" sz="2400" dirty="0"/>
              <a:t>integration and application</a:t>
            </a:r>
          </a:p>
          <a:p>
            <a:pPr marL="342900" indent="-342900">
              <a:buAutoNum type="arabicPeriod"/>
            </a:pPr>
            <a:r>
              <a:rPr lang="en-US" sz="2400" dirty="0"/>
              <a:t>cognitive complexity</a:t>
            </a:r>
          </a:p>
          <a:p>
            <a:pPr marL="342900" indent="-342900">
              <a:buAutoNum type="arabicPeriod"/>
            </a:pPr>
            <a:r>
              <a:rPr lang="en-US" sz="2400" dirty="0"/>
              <a:t>intrapersonal development</a:t>
            </a:r>
          </a:p>
          <a:p>
            <a:pPr marL="342900" indent="-342900">
              <a:buAutoNum type="arabicPeriod"/>
            </a:pPr>
            <a:r>
              <a:rPr lang="en-US" sz="2400" dirty="0"/>
              <a:t>interpersonal competence</a:t>
            </a:r>
          </a:p>
          <a:p>
            <a:pPr marL="342900" indent="-342900">
              <a:buAutoNum type="arabicPeriod"/>
            </a:pPr>
            <a:r>
              <a:rPr lang="en-US" sz="2400" dirty="0"/>
              <a:t>humanitarianism and civic engagement </a:t>
            </a:r>
          </a:p>
          <a:p>
            <a:pPr marL="342900" indent="-342900">
              <a:buAutoNum type="arabicPeriod"/>
            </a:pPr>
            <a:r>
              <a:rPr lang="en-US" sz="2400" dirty="0"/>
              <a:t>practical competence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344184" y="6393783"/>
            <a:ext cx="82574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Reference: Council for the Advancement of Standards in Higher Education (2015). CAS learning and development outcomes. In J. B. Wells (Ed.), </a:t>
            </a:r>
            <a:r>
              <a:rPr lang="en-US" sz="1000" i="1" dirty="0">
                <a:solidFill>
                  <a:srgbClr val="000000"/>
                </a:solidFill>
                <a:latin typeface="Arial" panose="020B0604020202020204" pitchFamily="34" charset="0"/>
              </a:rPr>
              <a:t>CAS professional standards for higher education 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(9th ed.). Washington, DC: Author.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92701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4742" y="261275"/>
            <a:ext cx="825212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Exercise </a:t>
            </a:r>
          </a:p>
          <a:p>
            <a:endParaRPr lang="en-US" sz="1500" dirty="0">
              <a:solidFill>
                <a:srgbClr val="003366"/>
              </a:solidFill>
            </a:endParaRPr>
          </a:p>
          <a:p>
            <a:r>
              <a:rPr lang="en-US" sz="4000" b="1" dirty="0"/>
              <a:t>Work Collaboratively to Determine</a:t>
            </a:r>
          </a:p>
          <a:p>
            <a:endParaRPr lang="en-US" sz="4000" dirty="0"/>
          </a:p>
          <a:p>
            <a:pPr marL="457200" indent="-457200">
              <a:buFont typeface="+mj-lt"/>
              <a:buAutoNum type="arabicPeriod"/>
            </a:pPr>
            <a:r>
              <a:rPr lang="en-US" sz="4000" dirty="0"/>
              <a:t>What are the three major functions/ activities the office staff/faculty engage in with students?</a:t>
            </a:r>
          </a:p>
          <a:p>
            <a:endParaRPr lang="en-US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323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510" y="159026"/>
            <a:ext cx="864207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Operational Outcomes </a:t>
            </a:r>
            <a:r>
              <a:rPr lang="en-US" sz="2800" dirty="0"/>
              <a:t>are metrics that document how well the operational aspects of a program or activity are functioning; they are useful however they do not document learning (Henning &amp; Roberts, 2016)</a:t>
            </a:r>
            <a:endParaRPr lang="en-US" sz="2800" b="1" dirty="0"/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statements that describe the desired quality (timeliness, accuracy, responsiveness, etc.) of key functions and services within the program, support, or service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Define exactly what the services/support should promote (understanding, knowledge, awareness, appreciation,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Address regular operational or procedural tasks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Relate to providing a service or product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Have direct and indirect effects on students</a:t>
            </a:r>
            <a:endParaRPr lang="en-US" sz="28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7211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7016" y="567085"/>
            <a:ext cx="831905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b="1" dirty="0">
                <a:solidFill>
                  <a:srgbClr val="FF0000"/>
                </a:solidFill>
              </a:rPr>
              <a:t>Learning Outcomes</a:t>
            </a:r>
            <a:endParaRPr lang="en-US" sz="4400" dirty="0"/>
          </a:p>
          <a:p>
            <a:pPr lvl="0"/>
            <a:endParaRPr lang="en-US" sz="4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4400" dirty="0"/>
              <a:t>Services that aim to increase students’ knowledge or understanding of specific concepts. </a:t>
            </a:r>
          </a:p>
        </p:txBody>
      </p:sp>
    </p:spTree>
    <p:extLst>
      <p:ext uri="{BB962C8B-B14F-4D97-AF65-F5344CB8AC3E}">
        <p14:creationId xmlns:p14="http://schemas.microsoft.com/office/powerpoint/2010/main" val="2013514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478" y="56138"/>
            <a:ext cx="8637103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Student Learning Outcomes vs. Operational Outcomes</a:t>
            </a:r>
          </a:p>
          <a:p>
            <a:endParaRPr lang="en-US" sz="2000" b="1" dirty="0"/>
          </a:p>
          <a:p>
            <a:r>
              <a:rPr lang="en-US" sz="2000" b="1" dirty="0"/>
              <a:t>Examples of Operational Outcomes: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Tracking – number of student’s served, number and type of appointments with students, number of advisees.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Satisfaction – Level of satisfaction with the services provided, whether student or community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Cost effectiveness ‐ Are the benefits worth the cost?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Needs – did students receive the Promise Grant?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/>
          </a:p>
          <a:p>
            <a:r>
              <a:rPr lang="en-US" sz="2000" b="1" dirty="0"/>
              <a:t>Examples of Student Learning Outcomes: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Cognitive skills ‐ critical thinking, reflective thought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Knowledge acquisition – Subject matter mastery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Intrapersonal development – values, identity, self‐esteem, maturity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Interpersonal development – Understanding and appreciating differences, ability to relate to others.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Practical competence – career preparation, economic self‐sufficiency, and managing one’s personal affairs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/>
              <a:t>Civic responsibility – Responsibilities as a citizen in a democratic society and commitment to democratic ideals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317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4741" y="261275"/>
            <a:ext cx="812862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Exercise </a:t>
            </a:r>
          </a:p>
          <a:p>
            <a:endParaRPr lang="en-US" sz="4000" dirty="0">
              <a:solidFill>
                <a:srgbClr val="003366"/>
              </a:solidFill>
            </a:endParaRPr>
          </a:p>
          <a:p>
            <a:r>
              <a:rPr lang="en-US" sz="4000" b="1" dirty="0"/>
              <a:t>Work Collaboratively to Determine</a:t>
            </a:r>
          </a:p>
          <a:p>
            <a:endParaRPr lang="en-US" sz="4000" dirty="0"/>
          </a:p>
          <a:p>
            <a:pPr marL="457200" indent="-457200">
              <a:buFont typeface="+mj-lt"/>
              <a:buAutoNum type="arabicPeriod"/>
            </a:pPr>
            <a:r>
              <a:rPr lang="en-US" sz="4000" dirty="0"/>
              <a:t>Define three to five operational outcomes for each function/activity.</a:t>
            </a:r>
          </a:p>
          <a:p>
            <a:endParaRPr lang="en-US" sz="4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80374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7870" y="487017"/>
            <a:ext cx="8408504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0" dirty="0">
                <a:solidFill>
                  <a:srgbClr val="FF0000"/>
                </a:solidFill>
                <a:effectLst/>
              </a:rPr>
              <a:t>Why are We Concerned With Student Learning Outcomes?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4000" b="0" i="0" dirty="0">
              <a:effectLst/>
            </a:endParaRPr>
          </a:p>
          <a:p>
            <a:r>
              <a:rPr lang="en-US" sz="4000" b="0" i="0" dirty="0">
                <a:effectLst/>
              </a:rPr>
              <a:t>By taking an outcomes-based approach we are able to make targeted changes to continuously and strategically improve our programming and services.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4000" b="0" i="0" dirty="0">
              <a:effectLst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4000" b="0" i="0" dirty="0">
              <a:effectLst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4000" b="0" i="0" dirty="0">
              <a:effectLst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4000" b="0" i="0" dirty="0">
              <a:effectLst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94195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4741" y="261275"/>
            <a:ext cx="8465811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Learning outcomes demonstrate impact!</a:t>
            </a:r>
          </a:p>
          <a:p>
            <a:endParaRPr lang="en-US" sz="3200" dirty="0">
              <a:solidFill>
                <a:srgbClr val="003366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To assess learning, we ask students to demonstrate what they learn both during and after participating in a student services or instructional support sponsored program, service, activity, experience, or class.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When designing learning outcomes we ask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800" dirty="0"/>
              <a:t>“</a:t>
            </a:r>
            <a:r>
              <a:rPr lang="en-US" sz="2800" i="1" dirty="0"/>
              <a:t>what do we want  students to know, be able to do, and experience after engaging?”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800" b="0" i="1" dirty="0">
              <a:effectLst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effectLst/>
              </a:rPr>
              <a:t>“</a:t>
            </a:r>
            <a:r>
              <a:rPr lang="en-US" sz="2800" b="0" i="1" dirty="0">
                <a:effectLst/>
              </a:rPr>
              <a:t>what did the students actually learn?</a:t>
            </a:r>
            <a:r>
              <a:rPr lang="en-US" sz="2800" b="0" i="0" dirty="0">
                <a:effectLst/>
              </a:rPr>
              <a:t>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33570" y="6517523"/>
            <a:ext cx="845323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Reference: https://www.unr.edu/student-services/resources-and-downloads/persistence-research/assessment</a:t>
            </a:r>
          </a:p>
        </p:txBody>
      </p:sp>
    </p:spTree>
    <p:extLst>
      <p:ext uri="{BB962C8B-B14F-4D97-AF65-F5344CB8AC3E}">
        <p14:creationId xmlns:p14="http://schemas.microsoft.com/office/powerpoint/2010/main" val="30243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01671" y="2866962"/>
            <a:ext cx="49057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US" sz="3200" b="1" dirty="0">
                <a:latin typeface="Calibri" panose="020F0502020204030204"/>
              </a:rPr>
              <a:t>1.  Cognitive</a:t>
            </a:r>
            <a:r>
              <a:rPr lang="en-US" sz="3200" dirty="0">
                <a:latin typeface="Calibri" panose="020F0502020204030204"/>
              </a:rPr>
              <a:t>: mental skills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1671" y="4489439"/>
            <a:ext cx="8677677" cy="585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US" sz="3200" b="1" dirty="0">
                <a:latin typeface="Calibri" panose="020F0502020204030204"/>
              </a:rPr>
              <a:t>3.  Affective</a:t>
            </a:r>
            <a:r>
              <a:rPr lang="en-US" sz="3200" dirty="0">
                <a:latin typeface="Calibri" panose="020F0502020204030204"/>
              </a:rPr>
              <a:t>: growth in feelings or emotional areas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1671" y="3631173"/>
            <a:ext cx="7255277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US" sz="3200" b="1" dirty="0">
                <a:latin typeface="Calibri" panose="020F0502020204030204"/>
              </a:rPr>
              <a:t>2.  Psychomotor</a:t>
            </a:r>
            <a:r>
              <a:rPr lang="en-US" sz="3200" dirty="0">
                <a:latin typeface="Calibri" panose="020F0502020204030204"/>
              </a:rPr>
              <a:t>: manual or physical skills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55813" y="487941"/>
            <a:ext cx="6584950" cy="5842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</a:rPr>
              <a:t>Learning Taxonomies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</a:endParaRPr>
          </a:p>
        </p:txBody>
      </p:sp>
      <p:pic>
        <p:nvPicPr>
          <p:cNvPr id="24" name="Picture 2" descr="http://cdno.gettingsmart.com/wp-content/uploads/2013/03/Learning-Feature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03" y="212564"/>
            <a:ext cx="3093505" cy="2150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400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733</Words>
  <Application>Microsoft Macintosh PowerPoint</Application>
  <PresentationFormat>On-screen Show (4:3)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kristy lisle</dc:creator>
  <cp:lastModifiedBy>Kelaiah Harris</cp:lastModifiedBy>
  <cp:revision>22</cp:revision>
  <dcterms:created xsi:type="dcterms:W3CDTF">2019-02-04T00:14:57Z</dcterms:created>
  <dcterms:modified xsi:type="dcterms:W3CDTF">2019-02-06T19:54:21Z</dcterms:modified>
</cp:coreProperties>
</file>