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 snapToGrid="0">
      <p:cViewPr>
        <p:scale>
          <a:sx n="103" d="100"/>
          <a:sy n="103" d="100"/>
        </p:scale>
        <p:origin x="2464" y="7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EBB37-63EE-4D9F-81E3-39A6EA8D4106}" type="datetimeFigureOut">
              <a:rPr lang="en-US" smtClean="0"/>
              <a:t>7/19/18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9CCCC-6FE4-41B9-8685-00F4D9528C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327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EBB37-63EE-4D9F-81E3-39A6EA8D4106}" type="datetimeFigureOut">
              <a:rPr lang="en-US" smtClean="0"/>
              <a:t>7/19/18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9CCCC-6FE4-41B9-8685-00F4D9528C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093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EBB37-63EE-4D9F-81E3-39A6EA8D4106}" type="datetimeFigureOut">
              <a:rPr lang="en-US" smtClean="0"/>
              <a:t>7/19/18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9CCCC-6FE4-41B9-8685-00F4D9528C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367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EBB37-63EE-4D9F-81E3-39A6EA8D4106}" type="datetimeFigureOut">
              <a:rPr lang="en-US" smtClean="0"/>
              <a:t>7/19/18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9CCCC-6FE4-41B9-8685-00F4D9528C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7964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EBB37-63EE-4D9F-81E3-39A6EA8D4106}" type="datetimeFigureOut">
              <a:rPr lang="en-US" smtClean="0"/>
              <a:t>7/19/18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9CCCC-6FE4-41B9-8685-00F4D9528C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41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EBB37-63EE-4D9F-81E3-39A6EA8D4106}" type="datetimeFigureOut">
              <a:rPr lang="en-US" smtClean="0"/>
              <a:t>7/19/18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9CCCC-6FE4-41B9-8685-00F4D9528C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3082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EBB37-63EE-4D9F-81E3-39A6EA8D4106}" type="datetimeFigureOut">
              <a:rPr lang="en-US" smtClean="0"/>
              <a:t>7/19/18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9CCCC-6FE4-41B9-8685-00F4D9528C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4005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EBB37-63EE-4D9F-81E3-39A6EA8D4106}" type="datetimeFigureOut">
              <a:rPr lang="en-US" smtClean="0"/>
              <a:t>7/19/18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9CCCC-6FE4-41B9-8685-00F4D9528C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981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EBB37-63EE-4D9F-81E3-39A6EA8D4106}" type="datetimeFigureOut">
              <a:rPr lang="en-US" smtClean="0"/>
              <a:t>7/19/18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9CCCC-6FE4-41B9-8685-00F4D9528C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1919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EBB37-63EE-4D9F-81E3-39A6EA8D4106}" type="datetimeFigureOut">
              <a:rPr lang="en-US" smtClean="0"/>
              <a:t>7/19/18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9CCCC-6FE4-41B9-8685-00F4D9528C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693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EBB37-63EE-4D9F-81E3-39A6EA8D4106}" type="datetimeFigureOut">
              <a:rPr lang="en-US" smtClean="0"/>
              <a:t>7/19/18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9CCCC-6FE4-41B9-8685-00F4D9528C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9956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DEBB37-63EE-4D9F-81E3-39A6EA8D4106}" type="datetimeFigureOut">
              <a:rPr lang="en-US" smtClean="0"/>
              <a:t>7/19/18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69CCCC-6FE4-41B9-8685-00F4D9528C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8884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38667" y="78142"/>
            <a:ext cx="8404643" cy="53260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</a:pPr>
            <a:r>
              <a:rPr lang="en-US" sz="1600" b="1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Overview of Program Review Categories</a:t>
            </a:r>
            <a:endParaRPr lang="en-US" sz="16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</a:pPr>
            <a:r>
              <a:rPr lang="en-US" sz="1600" b="1" dirty="0"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6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</a:pPr>
            <a:r>
              <a:rPr lang="en-US" sz="1600" dirty="0">
                <a:ea typeface="Calibri" panose="020F0502020204030204" pitchFamily="34" charset="0"/>
                <a:cs typeface="Times New Roman" panose="02020603050405020304" pitchFamily="18" charset="0"/>
              </a:rPr>
              <a:t>Programs being reviewed fall into </a:t>
            </a:r>
            <a:r>
              <a:rPr lang="en-US" sz="1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four </a:t>
            </a:r>
            <a:r>
              <a:rPr lang="en-US" sz="1600" dirty="0">
                <a:ea typeface="Calibri" panose="020F0502020204030204" pitchFamily="34" charset="0"/>
                <a:cs typeface="Times New Roman" panose="02020603050405020304" pitchFamily="18" charset="0"/>
              </a:rPr>
              <a:t>different categories: </a:t>
            </a:r>
            <a:r>
              <a:rPr lang="en-US" sz="1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Instructional </a:t>
            </a:r>
            <a:r>
              <a:rPr lang="en-US" sz="1600" dirty="0">
                <a:ea typeface="Calibri" panose="020F0502020204030204" pitchFamily="34" charset="0"/>
                <a:cs typeface="Times New Roman" panose="02020603050405020304" pitchFamily="18" charset="0"/>
              </a:rPr>
              <a:t>Disciplines; </a:t>
            </a:r>
            <a:r>
              <a:rPr lang="en-US" sz="1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Instructional Workforce Disciplines; Instructional Support Disciplines; </a:t>
            </a:r>
            <a:r>
              <a:rPr lang="en-US" sz="1600" dirty="0">
                <a:ea typeface="Calibri" panose="020F0502020204030204" pitchFamily="34" charset="0"/>
                <a:cs typeface="Times New Roman" panose="02020603050405020304" pitchFamily="18" charset="0"/>
              </a:rPr>
              <a:t>and Student Support Services. </a:t>
            </a:r>
            <a:r>
              <a:rPr lang="en-US" sz="1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Foothill </a:t>
            </a:r>
            <a:r>
              <a:rPr lang="en-US" sz="1600" dirty="0">
                <a:ea typeface="Calibri" panose="020F0502020204030204" pitchFamily="34" charset="0"/>
                <a:cs typeface="Times New Roman" panose="02020603050405020304" pitchFamily="18" charset="0"/>
              </a:rPr>
              <a:t>uses the following definitions to clarify the categories:</a:t>
            </a:r>
          </a:p>
          <a:p>
            <a:pPr>
              <a:lnSpc>
                <a:spcPct val="107000"/>
              </a:lnSpc>
            </a:pPr>
            <a:r>
              <a:rPr lang="en-US" sz="1600" dirty="0"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Instructional </a:t>
            </a:r>
            <a:r>
              <a:rPr lang="en-US" sz="1600" b="1" dirty="0">
                <a:ea typeface="Calibri" panose="020F0502020204030204" pitchFamily="34" charset="0"/>
                <a:cs typeface="Times New Roman" panose="02020603050405020304" pitchFamily="18" charset="0"/>
              </a:rPr>
              <a:t>Disciplines </a:t>
            </a:r>
            <a:endParaRPr lang="en-US" sz="16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ea typeface="Calibri" panose="020F0502020204030204" pitchFamily="34" charset="0"/>
                <a:cs typeface="Times New Roman" panose="02020603050405020304" pitchFamily="18" charset="0"/>
              </a:rPr>
              <a:t>The </a:t>
            </a:r>
            <a:r>
              <a:rPr lang="en-US" sz="1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instructional disciplines represent </a:t>
            </a:r>
            <a:r>
              <a:rPr lang="en-US" sz="1600" dirty="0">
                <a:ea typeface="Calibri" panose="020F0502020204030204" pitchFamily="34" charset="0"/>
                <a:cs typeface="Times New Roman" panose="02020603050405020304" pitchFamily="18" charset="0"/>
              </a:rPr>
              <a:t>the courses and sequences of courses </a:t>
            </a:r>
            <a:r>
              <a:rPr lang="en-US" sz="1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leading to degrees and certificates that represent programs within the academic divisions of the college.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1270635" algn="l"/>
              </a:tabLst>
            </a:pPr>
            <a:r>
              <a:rPr lang="en-US" sz="1600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Instructional Support Disciplines 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1270635" algn="l"/>
              </a:tabLst>
            </a:pPr>
            <a:r>
              <a:rPr lang="en-US" sz="1600" dirty="0" smtClean="0"/>
              <a:t>Instructional </a:t>
            </a:r>
            <a:r>
              <a:rPr lang="en-US" sz="1600" dirty="0"/>
              <a:t>support </a:t>
            </a:r>
            <a:r>
              <a:rPr lang="en-US" sz="1600" dirty="0" smtClean="0"/>
              <a:t>disciplines represents programs and services designed to provide instructional support to students to help them achieve success in the classroom and ensure they meet their academic goals.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1270635" algn="l"/>
              </a:tabLst>
            </a:pPr>
            <a:r>
              <a:rPr lang="en-US" sz="1600" b="1" dirty="0"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6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b="1" dirty="0">
                <a:ea typeface="Calibri" panose="020F0502020204030204" pitchFamily="34" charset="0"/>
                <a:cs typeface="Times New Roman" panose="02020603050405020304" pitchFamily="18" charset="0"/>
              </a:rPr>
              <a:t>Student </a:t>
            </a:r>
            <a:r>
              <a:rPr lang="en-US" sz="1600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Success Services </a:t>
            </a:r>
            <a:endParaRPr lang="en-US" sz="16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Student support services represent programs that provide services to support students to ensure they achieve their educational and developmental potential to reach their academic goals.  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967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71549" y="755952"/>
            <a:ext cx="7349891" cy="5424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</a:pP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program review process improves the quality of the instructional disciplines and support-service programs offered at Foothill College.  The process follows a timeline that includes a Program Self-Study every </a:t>
            </a:r>
            <a:r>
              <a:rPr lang="en-US" dirty="0" smtClean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3/5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years and Annual Update Reports to track and monitor student success, strategic planning and budget allocation at the program and discipline level, and overall improvement</a:t>
            </a:r>
          </a:p>
          <a:p>
            <a:pPr>
              <a:lnSpc>
                <a:spcPct val="107000"/>
              </a:lnSpc>
            </a:pP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7000"/>
              </a:lnSpc>
            </a:pP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primary goals for Program Review at Foothill are to:</a:t>
            </a:r>
          </a:p>
          <a:p>
            <a:pPr>
              <a:lnSpc>
                <a:spcPct val="107000"/>
              </a:lnSpc>
            </a:pP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Assess how well we serve our students and how we can improve</a:t>
            </a: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Demonstrate program effectiveness through continuous improvement.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Align academic and service program needs, campus resources and priorities within the planning and budgeting processes.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lang="en-US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Ensure that program priorities are driven by the College and District mission and planning documents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5185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330</TotalTime>
  <Words>63</Words>
  <Application>Microsoft Macintosh PowerPoint</Application>
  <PresentationFormat>On-screen Show (4:3)</PresentationFormat>
  <Paragraphs>23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Kristy Lisle</dc:creator>
  <cp:lastModifiedBy>Microsoft Office User</cp:lastModifiedBy>
  <cp:revision>20</cp:revision>
  <dcterms:created xsi:type="dcterms:W3CDTF">2018-07-16T04:25:39Z</dcterms:created>
  <dcterms:modified xsi:type="dcterms:W3CDTF">2018-07-19T21:20:04Z</dcterms:modified>
</cp:coreProperties>
</file>