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827"/>
    <a:srgbClr val="8D1828"/>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29" autoAdjust="0"/>
    <p:restoredTop sz="94008" autoAdjust="0"/>
  </p:normalViewPr>
  <p:slideViewPr>
    <p:cSldViewPr snapToGrid="0" snapToObjects="1">
      <p:cViewPr varScale="1">
        <p:scale>
          <a:sx n="122" d="100"/>
          <a:sy n="122" d="100"/>
        </p:scale>
        <p:origin x="-4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9DD32-E442-924F-86A2-D395954E91EA}" type="datetimeFigureOut">
              <a:rPr lang="en-US" smtClean="0"/>
              <a:t>7/16/18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E929-1C9B-2B4B-8D79-D44BE86FB07E}" type="slidenum">
              <a:rPr lang="en-US" smtClean="0"/>
              <a:t>‹#›</a:t>
            </a:fld>
            <a:endParaRPr lang="en-US"/>
          </a:p>
        </p:txBody>
      </p:sp>
    </p:spTree>
    <p:extLst>
      <p:ext uri="{BB962C8B-B14F-4D97-AF65-F5344CB8AC3E}">
        <p14:creationId xmlns:p14="http://schemas.microsoft.com/office/powerpoint/2010/main" val="159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1E929-1C9B-2B4B-8D79-D44BE86FB07E}" type="slidenum">
              <a:rPr lang="en-US" smtClean="0"/>
              <a:t>1</a:t>
            </a:fld>
            <a:endParaRPr lang="en-US"/>
          </a:p>
        </p:txBody>
      </p:sp>
    </p:spTree>
    <p:extLst>
      <p:ext uri="{BB962C8B-B14F-4D97-AF65-F5344CB8AC3E}">
        <p14:creationId xmlns:p14="http://schemas.microsoft.com/office/powerpoint/2010/main" val="24907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6106056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2500" b="0" i="0">
                <a:solidFill>
                  <a:schemeClr val="tx1"/>
                </a:solidFill>
                <a:latin typeface="Helvetica Neue Medium" charset="0"/>
                <a:ea typeface="Helvetica Neue Medium" charset="0"/>
                <a:cs typeface="Helvetica Neue Medium"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16707598"/>
      </p:ext>
    </p:extLst>
  </p:cSld>
  <p:clrMapOvr>
    <a:masterClrMapping/>
  </p:clrMapOvr>
  <p:transition xmlns:p14="http://schemas.microsoft.com/office/powerpoint/2010/mai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996115"/>
      </p:ext>
    </p:extLst>
  </p:cSld>
  <p:clrMapOvr>
    <a:masterClrMapping/>
  </p:clrMapOvr>
  <p:transition xmlns:p14="http://schemas.microsoft.com/office/powerpoint/2010/mai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r>
              <a:rPr lang="en-US"/>
              <a:t>Click icon to add picture</a:t>
            </a:r>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r>
              <a:rPr lang="en-US"/>
              <a:t>Click icon to add chart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xmlns:p14="http://schemas.microsoft.com/office/powerpoint/2010/main" spd="med">
    <p:fade/>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xmlns:p14="http://schemas.microsoft.com/office/powerpoint/2010/mai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77010"/>
            <a:ext cx="9144000" cy="2152481"/>
          </a:xfrm>
        </p:spPr>
        <p:txBody>
          <a:bodyPr/>
          <a:lstStyle/>
          <a:p>
            <a:r>
              <a:rPr lang="en-US" sz="4800" dirty="0">
                <a:solidFill>
                  <a:schemeClr val="accent2">
                    <a:lumMod val="40000"/>
                    <a:lumOff val="60000"/>
                  </a:schemeClr>
                </a:solidFill>
              </a:rPr>
              <a:t>Integrated Planning and Budget </a:t>
            </a:r>
            <a:r>
              <a:rPr lang="en-US" sz="4800" dirty="0" smtClean="0">
                <a:solidFill>
                  <a:schemeClr val="accent2">
                    <a:lumMod val="40000"/>
                    <a:lumOff val="60000"/>
                  </a:schemeClr>
                </a:solidFill>
              </a:rPr>
              <a:t>Taskforce </a:t>
            </a:r>
            <a:endParaRPr lang="en-US" sz="4800" dirty="0">
              <a:solidFill>
                <a:schemeClr val="accent2">
                  <a:lumMod val="40000"/>
                  <a:lumOff val="60000"/>
                </a:schemeClr>
              </a:solidFill>
            </a:endParaRPr>
          </a:p>
        </p:txBody>
      </p:sp>
    </p:spTree>
    <p:extLst>
      <p:ext uri="{BB962C8B-B14F-4D97-AF65-F5344CB8AC3E}">
        <p14:creationId xmlns:p14="http://schemas.microsoft.com/office/powerpoint/2010/main" val="10330884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Taskforce Membership</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a:bodyPr>
          <a:lstStyle/>
          <a:p>
            <a:r>
              <a:rPr lang="en-US" sz="3700" b="1" dirty="0" smtClean="0">
                <a:latin typeface="Calibri" panose="020F0502020204030204" pitchFamily="34" charset="0"/>
                <a:cs typeface="Calibri" panose="020F0502020204030204" pitchFamily="34" charset="0"/>
              </a:rPr>
              <a:t>Membership is open to all</a:t>
            </a:r>
          </a:p>
          <a:p>
            <a:r>
              <a:rPr lang="en-US" sz="3700" b="1" dirty="0" smtClean="0">
                <a:latin typeface="Calibri" panose="020F0502020204030204" pitchFamily="34" charset="0"/>
                <a:cs typeface="Calibri" panose="020F0502020204030204" pitchFamily="34" charset="0"/>
              </a:rPr>
              <a:t>Tri-Chairs from:</a:t>
            </a:r>
          </a:p>
          <a:p>
            <a:pPr lvl="1"/>
            <a:r>
              <a:rPr lang="en-US" sz="2400" dirty="0" smtClean="0">
                <a:latin typeface="Calibri" panose="020F0502020204030204" pitchFamily="34" charset="0"/>
                <a:cs typeface="Calibri" panose="020F0502020204030204" pitchFamily="34" charset="0"/>
              </a:rPr>
              <a:t>Basic Skills, Classified Senate, OPC, PARC, SEW, Transfer Workgroup, Workforce, Research Office, and Academic Senate</a:t>
            </a:r>
          </a:p>
          <a:p>
            <a:r>
              <a:rPr lang="en-US" sz="3700" b="1" dirty="0" smtClean="0">
                <a:latin typeface="Calibri" panose="020F0502020204030204" pitchFamily="34" charset="0"/>
                <a:cs typeface="Calibri" panose="020F0502020204030204" pitchFamily="34" charset="0"/>
              </a:rPr>
              <a:t>Taskforce</a:t>
            </a:r>
          </a:p>
          <a:p>
            <a:pPr lvl="1"/>
            <a:r>
              <a:rPr lang="en-US" sz="2400" dirty="0" smtClean="0">
                <a:latin typeface="Calibri" panose="020F0502020204030204" pitchFamily="34" charset="0"/>
                <a:cs typeface="Calibri" panose="020F0502020204030204" pitchFamily="34" charset="0"/>
              </a:rPr>
              <a:t>Chair – Kristy Lisle</a:t>
            </a:r>
          </a:p>
          <a:p>
            <a:pPr lvl="1"/>
            <a:r>
              <a:rPr lang="en-US" sz="2400" dirty="0" smtClean="0">
                <a:latin typeface="Calibri" panose="020F0502020204030204" pitchFamily="34" charset="0"/>
                <a:cs typeface="Calibri" panose="020F0502020204030204" pitchFamily="34" charset="0"/>
              </a:rPr>
              <a:t>Facilitator – </a:t>
            </a:r>
            <a:r>
              <a:rPr lang="en-US" sz="2400" dirty="0">
                <a:latin typeface="Calibri" panose="020F0502020204030204" pitchFamily="34" charset="0"/>
                <a:cs typeface="Calibri" panose="020F0502020204030204" pitchFamily="34" charset="0"/>
              </a:rPr>
              <a:t>Ram Subramaniam</a:t>
            </a:r>
            <a:endParaRPr lang="en-US" sz="2400" dirty="0" smtClean="0">
              <a:latin typeface="Calibri" panose="020F0502020204030204" pitchFamily="34" charset="0"/>
              <a:cs typeface="Calibri" panose="020F0502020204030204" pitchFamily="34" charset="0"/>
            </a:endParaRPr>
          </a:p>
          <a:p>
            <a:pPr lvl="1"/>
            <a:r>
              <a:rPr lang="en-US" sz="2400" dirty="0" smtClean="0">
                <a:latin typeface="Calibri" panose="020F0502020204030204" pitchFamily="34" charset="0"/>
                <a:cs typeface="Calibri" panose="020F0502020204030204" pitchFamily="34" charset="0"/>
              </a:rPr>
              <a:t>Recorder – Kelaiah Harris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565027"/>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IP&amp;B Charge</a:t>
            </a:r>
            <a:endParaRPr lang="en-US" dirty="0"/>
          </a:p>
        </p:txBody>
      </p:sp>
      <p:sp>
        <p:nvSpPr>
          <p:cNvPr id="3" name="Content Placeholder 2"/>
          <p:cNvSpPr>
            <a:spLocks noGrp="1"/>
          </p:cNvSpPr>
          <p:nvPr>
            <p:ph idx="1"/>
          </p:nvPr>
        </p:nvSpPr>
        <p:spPr/>
        <p:txBody>
          <a:bodyPr>
            <a:normAutofit/>
          </a:bodyPr>
          <a:lstStyle/>
          <a:p>
            <a:pPr marL="0" lvl="0" indent="0">
              <a:buNone/>
            </a:pPr>
            <a:r>
              <a:rPr lang="en-US" sz="3400" b="1" u="sng" dirty="0">
                <a:latin typeface="Calibri" panose="020F0502020204030204" pitchFamily="34" charset="0"/>
                <a:cs typeface="Calibri" panose="020F0502020204030204" pitchFamily="34" charset="0"/>
              </a:rPr>
              <a:t>Redesign of Program Review</a:t>
            </a:r>
            <a:r>
              <a:rPr lang="en-US" sz="3400" dirty="0">
                <a:latin typeface="Calibri" panose="020F0502020204030204" pitchFamily="34" charset="0"/>
                <a:cs typeface="Calibri" panose="020F0502020204030204" pitchFamily="34" charset="0"/>
              </a:rPr>
              <a:t>: Outline a proposal for a process to develop new program review guidelines for implementation 2019-20, including suggestions for a purpose, process, and templates.  The proposal would go the new governance Council.  </a:t>
            </a:r>
          </a:p>
          <a:p>
            <a:endParaRPr lang="en-US" dirty="0"/>
          </a:p>
        </p:txBody>
      </p:sp>
    </p:spTree>
    <p:extLst>
      <p:ext uri="{BB962C8B-B14F-4D97-AF65-F5344CB8AC3E}">
        <p14:creationId xmlns:p14="http://schemas.microsoft.com/office/powerpoint/2010/main" val="496334781"/>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IP&amp;B Charge</a:t>
            </a:r>
            <a:endParaRPr lang="en-US" dirty="0"/>
          </a:p>
        </p:txBody>
      </p:sp>
      <p:sp>
        <p:nvSpPr>
          <p:cNvPr id="3" name="Content Placeholder 2"/>
          <p:cNvSpPr>
            <a:spLocks noGrp="1"/>
          </p:cNvSpPr>
          <p:nvPr>
            <p:ph idx="1"/>
          </p:nvPr>
        </p:nvSpPr>
        <p:spPr>
          <a:xfrm>
            <a:off x="270931" y="2065866"/>
            <a:ext cx="8830733" cy="4715934"/>
          </a:xfrm>
        </p:spPr>
        <p:txBody>
          <a:bodyPr>
            <a:normAutofit/>
          </a:bodyPr>
          <a:lstStyle/>
          <a:p>
            <a:pPr marL="0" lvl="0" indent="0">
              <a:buNone/>
            </a:pPr>
            <a:r>
              <a:rPr lang="en-US" sz="3200" b="1" u="sng" dirty="0">
                <a:latin typeface="Calibri" panose="020F0502020204030204" pitchFamily="34" charset="0"/>
                <a:cs typeface="Calibri" panose="020F0502020204030204" pitchFamily="34" charset="0"/>
              </a:rPr>
              <a:t>Program Elimination for Budget Reduction</a:t>
            </a:r>
            <a:r>
              <a:rPr lang="en-US" sz="3200" dirty="0">
                <a:latin typeface="Calibri" panose="020F0502020204030204" pitchFamily="34" charset="0"/>
                <a:cs typeface="Calibri" panose="020F0502020204030204" pitchFamily="34" charset="0"/>
              </a:rPr>
              <a:t>: Develop a proposal to the new governance Council for determining program discontinuance necessary to meet targets for budget savings.  The proposal may include criteria, the rationale for their inclusion, as well as suggestions for a process of review.  The new governance Council may utilize the proposal as a foundation for its consideration or reject in part or in whole the proposal.</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134564"/>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25" y="229450"/>
            <a:ext cx="8593667" cy="1252667"/>
          </a:xfrm>
        </p:spPr>
        <p:txBody>
          <a:bodyPr/>
          <a:lstStyle/>
          <a:p>
            <a:r>
              <a:rPr lang="en-US" dirty="0" smtClean="0"/>
              <a:t>Process for Working This Summer</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Calibri" panose="020F0502020204030204" pitchFamily="34" charset="0"/>
                <a:cs typeface="Calibri" panose="020F0502020204030204" pitchFamily="34" charset="0"/>
              </a:rPr>
              <a:t>Start working on Program Review Templates</a:t>
            </a:r>
          </a:p>
          <a:p>
            <a:pPr lvl="2"/>
            <a:r>
              <a:rPr lang="en-US" dirty="0" smtClean="0">
                <a:latin typeface="Calibri" panose="020F0502020204030204" pitchFamily="34" charset="0"/>
                <a:cs typeface="Calibri" panose="020F0502020204030204" pitchFamily="34" charset="0"/>
              </a:rPr>
              <a:t>Start first with academic program review template</a:t>
            </a:r>
          </a:p>
          <a:p>
            <a:pPr lvl="2"/>
            <a:r>
              <a:rPr lang="en-US" dirty="0" smtClean="0">
                <a:latin typeface="Calibri" panose="020F0502020204030204" pitchFamily="34" charset="0"/>
                <a:cs typeface="Calibri" panose="020F0502020204030204" pitchFamily="34" charset="0"/>
              </a:rPr>
              <a:t>As the process for re-development of the templates happens, criteria for program viability will naturally emerge from the dialogue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2863235"/>
      </p:ext>
    </p:extLst>
  </p:cSld>
  <p:clrMapOvr>
    <a:masterClrMapping/>
  </p:clrMapOvr>
  <p:transition xmlns:p14="http://schemas.microsoft.com/office/powerpoint/2010/mai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VLA Dual Enrollment with FH 2" id="{AF6591A7-57B6-BE46-BB7E-5C0CDCE47AD8}" vid="{C03EE6E3-3B40-7F4D-B6BB-A45074CA71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2871</TotalTime>
  <Words>217</Words>
  <Application>Microsoft Macintosh PowerPoint</Application>
  <PresentationFormat>On-screen Show (4:3)</PresentationFormat>
  <Paragraphs>18</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Academic Fall2015</vt:lpstr>
      <vt:lpstr>Integrated Planning and Budget Taskforce </vt:lpstr>
      <vt:lpstr>Taskforce Membership</vt:lpstr>
      <vt:lpstr>IP&amp;B Charge</vt:lpstr>
      <vt:lpstr>IP&amp;B Charge</vt:lpstr>
      <vt:lpstr>Process for Working This Summer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Actions for Academic Senate</dc:title>
  <dc:creator>Microsoft Office User</dc:creator>
  <cp:lastModifiedBy>Justin Schultz</cp:lastModifiedBy>
  <cp:revision>20</cp:revision>
  <dcterms:created xsi:type="dcterms:W3CDTF">2018-06-07T19:32:25Z</dcterms:created>
  <dcterms:modified xsi:type="dcterms:W3CDTF">2018-07-17T01:13:44Z</dcterms:modified>
</cp:coreProperties>
</file>