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6327"/>
  </p:normalViewPr>
  <p:slideViewPr>
    <p:cSldViewPr snapToGrid="0">
      <p:cViewPr varScale="1">
        <p:scale>
          <a:sx n="104" d="100"/>
          <a:sy n="104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BA80D-E067-14A8-0BFB-BC122085B4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Mentor Mindset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37FB0-181A-B763-F828-F4FD685EAC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February 2023, twenty-two Faculty, Staff and Administrators started on a journey to improve their craft either in their classroom or service area which was inspired by Foothill’s Opening Day Speaker David Yeager in Fall 2022.</a:t>
            </a:r>
          </a:p>
        </p:txBody>
      </p:sp>
    </p:spTree>
    <p:extLst>
      <p:ext uri="{BB962C8B-B14F-4D97-AF65-F5344CB8AC3E}">
        <p14:creationId xmlns:p14="http://schemas.microsoft.com/office/powerpoint/2010/main" val="141955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FC90-B3E8-E337-8CBD-AC797E1C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Areas of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62EB6-C112-C141-49DD-69F4196B5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BELONGING</a:t>
            </a:r>
          </a:p>
          <a:p>
            <a:pPr lvl="1"/>
            <a:r>
              <a:rPr lang="en-US" dirty="0"/>
              <a:t>The persistent worry that “people like me” don’t belong and can’t succeed here.</a:t>
            </a:r>
          </a:p>
          <a:p>
            <a:pPr lvl="1"/>
            <a:endParaRPr lang="en-US" dirty="0"/>
          </a:p>
          <a:p>
            <a:r>
              <a:rPr lang="en-US" dirty="0"/>
              <a:t>GROWTH MINDSET</a:t>
            </a:r>
          </a:p>
          <a:p>
            <a:pPr lvl="1"/>
            <a:r>
              <a:rPr lang="en-US" dirty="0"/>
              <a:t>In a growth mindset, people believe that their most basic abilities can be developed through dedication and hard work—brains and talent are just the starting point.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PURPOSE</a:t>
            </a:r>
          </a:p>
          <a:p>
            <a:pPr lvl="1"/>
            <a:r>
              <a:rPr lang="en-US" dirty="0"/>
              <a:t>A student’s purpose for learning can be the leading motivator to put in the effort to succeed.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7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7F65-A51B-2AA6-83AF-7B734D9B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Belonging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B7322-DBD8-2E5E-D630-0727A172B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persistent worry that “people like me” don’t belong and can’t succeed here</a:t>
            </a:r>
            <a:endParaRPr lang="en-US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Makes even commonplace events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attributionally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ambiguous:</a:t>
            </a:r>
            <a:endParaRPr lang="en-US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 this normal, or is this a sign that I can’t succeed here?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More common for individuals who are given reasons to question their belonging, due to historical or ongoing group-based treatment:</a:t>
            </a:r>
            <a:endParaRPr lang="en-US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Negatively-stereotyped racial/ethnic minority groups</a:t>
            </a:r>
            <a:endParaRPr lang="en-US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First-generation college students</a:t>
            </a:r>
            <a:endParaRPr lang="en-US" dirty="0">
              <a:solidFill>
                <a:srgbClr val="000000"/>
              </a:solidFill>
              <a:latin typeface="Lato" panose="020F0502020204030203" pitchFamily="34" charset="0"/>
            </a:endParaRPr>
          </a:p>
          <a:p>
            <a:pPr lvl="2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Religious minority students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(Walton &amp; Cohen, 2007, JPSP; 2011, Science)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2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57166-1DB0-DD01-5CA2-4E15A28E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7B2FD-053A-58E6-447D-32EF6D828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do some students embrace challenges and cope well with setback? </a:t>
            </a:r>
          </a:p>
          <a:p>
            <a:pPr lvl="1"/>
            <a:r>
              <a:rPr lang="en-US" dirty="0"/>
              <a:t>Mindsets can be the reason…</a:t>
            </a:r>
          </a:p>
          <a:p>
            <a:pPr lvl="2"/>
            <a:endParaRPr lang="en-US" sz="1400" dirty="0">
              <a:latin typeface="Helvetica" pitchFamily="2" charset="0"/>
            </a:endParaRPr>
          </a:p>
          <a:p>
            <a:pPr lvl="2"/>
            <a:r>
              <a:rPr lang="en-US" dirty="0">
                <a:latin typeface="Helvetica" pitchFamily="2" charset="0"/>
              </a:rPr>
              <a:t>A FIXED mindset is a stable trait that cannot be changed, so if you think you are not a math person then a fixed mindset would tell you that you could never change that no matter how hard you work.</a:t>
            </a:r>
          </a:p>
          <a:p>
            <a:pPr lvl="2"/>
            <a:r>
              <a:rPr lang="en-US" dirty="0">
                <a:latin typeface="Helvetica" pitchFamily="2" charset="0"/>
              </a:rPr>
              <a:t>A GROWTH mindset is a potential that can be developed. So, no matter where you start there is a belief that you can succeed in anything that you set your mind to with the proper effort.</a:t>
            </a:r>
          </a:p>
          <a:p>
            <a:pPr marL="914400" lvl="2" indent="0">
              <a:buNone/>
            </a:pPr>
            <a:endParaRPr lang="en-US" sz="1400" dirty="0">
              <a:latin typeface="Helvetica" pitchFamily="2" charset="0"/>
            </a:endParaRPr>
          </a:p>
          <a:p>
            <a:pPr marL="914400" lvl="2" indent="0">
              <a:buNone/>
            </a:pPr>
            <a:r>
              <a:rPr lang="en-US" sz="1400" dirty="0">
                <a:latin typeface="Helvetica" pitchFamily="2" charset="0"/>
              </a:rPr>
              <a:t>(e.g., Dweck &amp; Leggett, 1988; Hong et al., 1999; Robins &amp; Pals, 2002; Blackwell et al., 2007; </a:t>
            </a:r>
            <a:r>
              <a:rPr lang="en-US" sz="1400" dirty="0" err="1">
                <a:latin typeface="Helvetica" pitchFamily="2" charset="0"/>
              </a:rPr>
              <a:t>Cury</a:t>
            </a:r>
            <a:r>
              <a:rPr lang="en-US" sz="1400" dirty="0">
                <a:latin typeface="Helvetica" pitchFamily="2" charset="0"/>
              </a:rPr>
              <a:t> et al., 2008; Nussbaum &amp; Dweck, 2008; Moser et al., 2011; Dweck &amp; Yeager, 2019).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89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A320-74E4-D6AA-A3AB-D675B7872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02FF8-472C-D468-2D44-A1E8C7FDF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4372" y="953835"/>
            <a:ext cx="6281873" cy="524862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Our societal narrative around the “purpose” for learning is often wrong</a:t>
            </a:r>
          </a:p>
          <a:p>
            <a:pPr lvl="1"/>
            <a:r>
              <a:rPr lang="en-US" dirty="0"/>
              <a:t>Too much emphasis on pragmatic, self-interested motives</a:t>
            </a:r>
          </a:p>
          <a:p>
            <a:pPr lvl="1"/>
            <a:endParaRPr lang="en-US" dirty="0"/>
          </a:p>
          <a:p>
            <a:r>
              <a:rPr lang="en-US" dirty="0"/>
              <a:t> Often, there can be greater emphasis on a self-transcendent, prosocial motive than we think</a:t>
            </a:r>
          </a:p>
          <a:p>
            <a:endParaRPr lang="en-US" dirty="0"/>
          </a:p>
          <a:p>
            <a:r>
              <a:rPr lang="en-US" dirty="0"/>
              <a:t>When we do that, it can help all students, but specially students with more </a:t>
            </a:r>
            <a:r>
              <a:rPr lang="en-US" i="1" dirty="0"/>
              <a:t>interdependent</a:t>
            </a:r>
            <a:r>
              <a:rPr lang="en-US" dirty="0"/>
              <a:t> perspectives</a:t>
            </a:r>
          </a:p>
          <a:p>
            <a:endParaRPr lang="en-US" dirty="0"/>
          </a:p>
          <a:p>
            <a:r>
              <a:rPr lang="en-US" dirty="0"/>
              <a:t>The way to pull it off can be tricky: often self-generation is better</a:t>
            </a:r>
          </a:p>
          <a:p>
            <a:pPr marL="0" indent="0" algn="l">
              <a:buNone/>
            </a:pPr>
            <a:r>
              <a:rPr lang="en-US" sz="1400" dirty="0"/>
              <a:t>(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Dr. David S. Yeager, </a:t>
            </a:r>
            <a:r>
              <a:rPr lang="en-US" sz="1400" b="0" i="0" dirty="0">
                <a:effectLst/>
                <a:latin typeface="Arial" panose="020B0604020202020204" pitchFamily="34" charset="0"/>
              </a:rPr>
              <a:t>UT Austin Department of Psychology,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For Foothill Fellowship)</a:t>
            </a:r>
            <a:endParaRPr lang="en-US" sz="14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69457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42</TotalTime>
  <Words>441</Words>
  <Application>Microsoft Macintosh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 Light</vt:lpstr>
      <vt:lpstr>Helvetica</vt:lpstr>
      <vt:lpstr>Lato</vt:lpstr>
      <vt:lpstr>Rockwell</vt:lpstr>
      <vt:lpstr>Wingdings</vt:lpstr>
      <vt:lpstr>Atlas</vt:lpstr>
      <vt:lpstr>Mentor Mindset Initiative</vt:lpstr>
      <vt:lpstr>Three Areas of Work</vt:lpstr>
      <vt:lpstr>Belonging</vt:lpstr>
      <vt:lpstr>Growth Mindset</vt:lpstr>
      <vt:lpstr>Purpose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 Mindset Initiative</dc:title>
  <dc:creator>Rachel Mudge</dc:creator>
  <cp:lastModifiedBy>Rachel Mudge</cp:lastModifiedBy>
  <cp:revision>2</cp:revision>
  <dcterms:created xsi:type="dcterms:W3CDTF">2023-09-19T23:40:28Z</dcterms:created>
  <dcterms:modified xsi:type="dcterms:W3CDTF">2023-09-20T00:23:01Z</dcterms:modified>
</cp:coreProperties>
</file>