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0" r:id="rId4"/>
    <p:sldId id="266" r:id="rId5"/>
    <p:sldId id="267" r:id="rId6"/>
    <p:sldId id="259" r:id="rId7"/>
    <p:sldId id="261" r:id="rId8"/>
    <p:sldId id="262" r:id="rId9"/>
    <p:sldId id="263" r:id="rId10"/>
    <p:sldId id="264" r:id="rId11"/>
    <p:sldId id="2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8AF13B-1620-A211-B28B-271C61170310}" v="106" dt="2025-03-21T12:32:58.0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602CE8-2989-4CA4-B7B5-834D8A448DDF}" type="doc">
      <dgm:prSet loTypeId="urn:microsoft.com/office/officeart/2016/7/layout/BasicLinearProcessNumbered" loCatId="process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DD51988-B731-4833-B551-FE207EEA63BB}">
      <dgm:prSet/>
      <dgm:spPr/>
      <dgm:t>
        <a:bodyPr/>
        <a:lstStyle/>
        <a:p>
          <a:r>
            <a:rPr lang="en-US"/>
            <a:t>Provide purpose</a:t>
          </a:r>
        </a:p>
      </dgm:t>
    </dgm:pt>
    <dgm:pt modelId="{3D8918FC-C836-481A-9AD7-64B9F32EA8D0}" type="parTrans" cxnId="{98D38342-671E-4810-97AF-355342E298BB}">
      <dgm:prSet/>
      <dgm:spPr/>
      <dgm:t>
        <a:bodyPr/>
        <a:lstStyle/>
        <a:p>
          <a:endParaRPr lang="en-US"/>
        </a:p>
      </dgm:t>
    </dgm:pt>
    <dgm:pt modelId="{2ACFD0CC-5C48-4E4F-8E8C-67E0C7D4FC6F}" type="sibTrans" cxnId="{98D38342-671E-4810-97AF-355342E298BB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16439E71-7610-4626-9474-CDB44945AD4A}">
      <dgm:prSet/>
      <dgm:spPr/>
      <dgm:t>
        <a:bodyPr/>
        <a:lstStyle/>
        <a:p>
          <a:r>
            <a:rPr lang="en-US"/>
            <a:t>Propagate a rudder</a:t>
          </a:r>
        </a:p>
      </dgm:t>
    </dgm:pt>
    <dgm:pt modelId="{4978746B-A1A9-4616-8F04-4A6022A4DFD5}" type="parTrans" cxnId="{D6FB80EC-6924-45D0-B510-0D61F4B353CA}">
      <dgm:prSet/>
      <dgm:spPr/>
      <dgm:t>
        <a:bodyPr/>
        <a:lstStyle/>
        <a:p>
          <a:endParaRPr lang="en-US"/>
        </a:p>
      </dgm:t>
    </dgm:pt>
    <dgm:pt modelId="{AAA99251-8CD5-4452-8BB5-875F2F52C214}" type="sibTrans" cxnId="{D6FB80EC-6924-45D0-B510-0D61F4B353CA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832F3F17-0083-428B-A9AC-604673CBA79A}">
      <dgm:prSet/>
      <dgm:spPr/>
      <dgm:t>
        <a:bodyPr/>
        <a:lstStyle/>
        <a:p>
          <a:r>
            <a:rPr lang="en-US"/>
            <a:t>Foster an institutional identity</a:t>
          </a:r>
        </a:p>
      </dgm:t>
    </dgm:pt>
    <dgm:pt modelId="{0E1BC371-445D-4956-AD64-656F40274372}" type="parTrans" cxnId="{D65D6905-B171-4B5F-B1B0-9C2921E29C16}">
      <dgm:prSet/>
      <dgm:spPr/>
      <dgm:t>
        <a:bodyPr/>
        <a:lstStyle/>
        <a:p>
          <a:endParaRPr lang="en-US"/>
        </a:p>
      </dgm:t>
    </dgm:pt>
    <dgm:pt modelId="{B6CD328F-C610-4095-B4D1-ABC55A2392E2}" type="sibTrans" cxnId="{D65D6905-B171-4B5F-B1B0-9C2921E29C16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597B5998-E8CA-4347-9DE4-4FBCBC396C0E}">
      <dgm:prSet/>
      <dgm:spPr/>
      <dgm:t>
        <a:bodyPr/>
        <a:lstStyle/>
        <a:p>
          <a:r>
            <a:rPr lang="en-US"/>
            <a:t>Attract talent</a:t>
          </a:r>
        </a:p>
      </dgm:t>
    </dgm:pt>
    <dgm:pt modelId="{C0D3B2A9-3D34-47D4-A788-0C94E5BCB4C7}" type="parTrans" cxnId="{46526380-A690-4786-9963-9A3D62B6016B}">
      <dgm:prSet/>
      <dgm:spPr/>
      <dgm:t>
        <a:bodyPr/>
        <a:lstStyle/>
        <a:p>
          <a:endParaRPr lang="en-US"/>
        </a:p>
      </dgm:t>
    </dgm:pt>
    <dgm:pt modelId="{9CDBAB9F-34FF-490B-9499-4F4279AB083E}" type="sibTrans" cxnId="{46526380-A690-4786-9963-9A3D62B6016B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A6C45EE1-95ED-DC43-8CF6-6E5FDBE8EC07}" type="pres">
      <dgm:prSet presAssocID="{B4602CE8-2989-4CA4-B7B5-834D8A448DDF}" presName="Name0" presStyleCnt="0">
        <dgm:presLayoutVars>
          <dgm:animLvl val="lvl"/>
          <dgm:resizeHandles val="exact"/>
        </dgm:presLayoutVars>
      </dgm:prSet>
      <dgm:spPr/>
    </dgm:pt>
    <dgm:pt modelId="{700710C4-B257-284A-8871-2FD4F085ED62}" type="pres">
      <dgm:prSet presAssocID="{6DD51988-B731-4833-B551-FE207EEA63BB}" presName="compositeNode" presStyleCnt="0">
        <dgm:presLayoutVars>
          <dgm:bulletEnabled val="1"/>
        </dgm:presLayoutVars>
      </dgm:prSet>
      <dgm:spPr/>
    </dgm:pt>
    <dgm:pt modelId="{29BAA986-3DD7-D544-A10F-EB9EF195C6C7}" type="pres">
      <dgm:prSet presAssocID="{6DD51988-B731-4833-B551-FE207EEA63BB}" presName="bgRect" presStyleLbl="bgAccFollowNode1" presStyleIdx="0" presStyleCnt="4"/>
      <dgm:spPr/>
    </dgm:pt>
    <dgm:pt modelId="{FB088D84-82DD-8D40-8D58-378CE4CBA059}" type="pres">
      <dgm:prSet presAssocID="{2ACFD0CC-5C48-4E4F-8E8C-67E0C7D4FC6F}" presName="sibTransNodeCircle" presStyleLbl="alignNode1" presStyleIdx="0" presStyleCnt="8">
        <dgm:presLayoutVars>
          <dgm:chMax val="0"/>
          <dgm:bulletEnabled/>
        </dgm:presLayoutVars>
      </dgm:prSet>
      <dgm:spPr/>
    </dgm:pt>
    <dgm:pt modelId="{E5B988FC-6F23-0147-97D7-101D8CD18A7E}" type="pres">
      <dgm:prSet presAssocID="{6DD51988-B731-4833-B551-FE207EEA63BB}" presName="bottomLine" presStyleLbl="alignNode1" presStyleIdx="1" presStyleCnt="8">
        <dgm:presLayoutVars/>
      </dgm:prSet>
      <dgm:spPr/>
    </dgm:pt>
    <dgm:pt modelId="{4AB209D0-AF8F-2D40-8BE5-1BC2C4453FCD}" type="pres">
      <dgm:prSet presAssocID="{6DD51988-B731-4833-B551-FE207EEA63BB}" presName="nodeText" presStyleLbl="bgAccFollowNode1" presStyleIdx="0" presStyleCnt="4">
        <dgm:presLayoutVars>
          <dgm:bulletEnabled val="1"/>
        </dgm:presLayoutVars>
      </dgm:prSet>
      <dgm:spPr/>
    </dgm:pt>
    <dgm:pt modelId="{6DAA50F0-EBD0-AB43-B700-A76C191AC129}" type="pres">
      <dgm:prSet presAssocID="{2ACFD0CC-5C48-4E4F-8E8C-67E0C7D4FC6F}" presName="sibTrans" presStyleCnt="0"/>
      <dgm:spPr/>
    </dgm:pt>
    <dgm:pt modelId="{416324C8-F5C3-9143-8A82-8BCE16C0E99F}" type="pres">
      <dgm:prSet presAssocID="{16439E71-7610-4626-9474-CDB44945AD4A}" presName="compositeNode" presStyleCnt="0">
        <dgm:presLayoutVars>
          <dgm:bulletEnabled val="1"/>
        </dgm:presLayoutVars>
      </dgm:prSet>
      <dgm:spPr/>
    </dgm:pt>
    <dgm:pt modelId="{E47692CF-79DF-FA49-AF97-5444E5084893}" type="pres">
      <dgm:prSet presAssocID="{16439E71-7610-4626-9474-CDB44945AD4A}" presName="bgRect" presStyleLbl="bgAccFollowNode1" presStyleIdx="1" presStyleCnt="4"/>
      <dgm:spPr/>
    </dgm:pt>
    <dgm:pt modelId="{61FB7560-6503-3A41-AE51-C687F1987CF5}" type="pres">
      <dgm:prSet presAssocID="{AAA99251-8CD5-4452-8BB5-875F2F52C214}" presName="sibTransNodeCircle" presStyleLbl="alignNode1" presStyleIdx="2" presStyleCnt="8">
        <dgm:presLayoutVars>
          <dgm:chMax val="0"/>
          <dgm:bulletEnabled/>
        </dgm:presLayoutVars>
      </dgm:prSet>
      <dgm:spPr/>
    </dgm:pt>
    <dgm:pt modelId="{ACA27D22-1284-254F-89C8-A14D886B511F}" type="pres">
      <dgm:prSet presAssocID="{16439E71-7610-4626-9474-CDB44945AD4A}" presName="bottomLine" presStyleLbl="alignNode1" presStyleIdx="3" presStyleCnt="8">
        <dgm:presLayoutVars/>
      </dgm:prSet>
      <dgm:spPr/>
    </dgm:pt>
    <dgm:pt modelId="{64CCDF55-095C-F34F-BA06-F62F1140427A}" type="pres">
      <dgm:prSet presAssocID="{16439E71-7610-4626-9474-CDB44945AD4A}" presName="nodeText" presStyleLbl="bgAccFollowNode1" presStyleIdx="1" presStyleCnt="4">
        <dgm:presLayoutVars>
          <dgm:bulletEnabled val="1"/>
        </dgm:presLayoutVars>
      </dgm:prSet>
      <dgm:spPr/>
    </dgm:pt>
    <dgm:pt modelId="{DF5232F4-CD12-E64F-8CA7-DA95A31A7C46}" type="pres">
      <dgm:prSet presAssocID="{AAA99251-8CD5-4452-8BB5-875F2F52C214}" presName="sibTrans" presStyleCnt="0"/>
      <dgm:spPr/>
    </dgm:pt>
    <dgm:pt modelId="{DE9AB67B-50FB-2243-A709-CCBB303F7E98}" type="pres">
      <dgm:prSet presAssocID="{832F3F17-0083-428B-A9AC-604673CBA79A}" presName="compositeNode" presStyleCnt="0">
        <dgm:presLayoutVars>
          <dgm:bulletEnabled val="1"/>
        </dgm:presLayoutVars>
      </dgm:prSet>
      <dgm:spPr/>
    </dgm:pt>
    <dgm:pt modelId="{4513F624-5999-B240-8F42-AA81E1E07B9F}" type="pres">
      <dgm:prSet presAssocID="{832F3F17-0083-428B-A9AC-604673CBA79A}" presName="bgRect" presStyleLbl="bgAccFollowNode1" presStyleIdx="2" presStyleCnt="4"/>
      <dgm:spPr/>
    </dgm:pt>
    <dgm:pt modelId="{1CA72862-53B0-6C4F-9E0B-4BB42EF1394C}" type="pres">
      <dgm:prSet presAssocID="{B6CD328F-C610-4095-B4D1-ABC55A2392E2}" presName="sibTransNodeCircle" presStyleLbl="alignNode1" presStyleIdx="4" presStyleCnt="8">
        <dgm:presLayoutVars>
          <dgm:chMax val="0"/>
          <dgm:bulletEnabled/>
        </dgm:presLayoutVars>
      </dgm:prSet>
      <dgm:spPr/>
    </dgm:pt>
    <dgm:pt modelId="{47F158C8-9AA8-BB4A-BD08-5AD569A98863}" type="pres">
      <dgm:prSet presAssocID="{832F3F17-0083-428B-A9AC-604673CBA79A}" presName="bottomLine" presStyleLbl="alignNode1" presStyleIdx="5" presStyleCnt="8">
        <dgm:presLayoutVars/>
      </dgm:prSet>
      <dgm:spPr/>
    </dgm:pt>
    <dgm:pt modelId="{7E73EA69-CAD4-5545-8671-3C40ACB977D5}" type="pres">
      <dgm:prSet presAssocID="{832F3F17-0083-428B-A9AC-604673CBA79A}" presName="nodeText" presStyleLbl="bgAccFollowNode1" presStyleIdx="2" presStyleCnt="4">
        <dgm:presLayoutVars>
          <dgm:bulletEnabled val="1"/>
        </dgm:presLayoutVars>
      </dgm:prSet>
      <dgm:spPr/>
    </dgm:pt>
    <dgm:pt modelId="{66B9C998-5048-8B4F-9CFD-576371E75A22}" type="pres">
      <dgm:prSet presAssocID="{B6CD328F-C610-4095-B4D1-ABC55A2392E2}" presName="sibTrans" presStyleCnt="0"/>
      <dgm:spPr/>
    </dgm:pt>
    <dgm:pt modelId="{28D16DAB-79B7-E84F-A5A9-98A111B86431}" type="pres">
      <dgm:prSet presAssocID="{597B5998-E8CA-4347-9DE4-4FBCBC396C0E}" presName="compositeNode" presStyleCnt="0">
        <dgm:presLayoutVars>
          <dgm:bulletEnabled val="1"/>
        </dgm:presLayoutVars>
      </dgm:prSet>
      <dgm:spPr/>
    </dgm:pt>
    <dgm:pt modelId="{57B0CEFF-3D9E-4847-AA08-AD0B16CCB9D6}" type="pres">
      <dgm:prSet presAssocID="{597B5998-E8CA-4347-9DE4-4FBCBC396C0E}" presName="bgRect" presStyleLbl="bgAccFollowNode1" presStyleIdx="3" presStyleCnt="4"/>
      <dgm:spPr/>
    </dgm:pt>
    <dgm:pt modelId="{64AD9AB2-56D3-1344-B09E-D1CD02FB5803}" type="pres">
      <dgm:prSet presAssocID="{9CDBAB9F-34FF-490B-9499-4F4279AB083E}" presName="sibTransNodeCircle" presStyleLbl="alignNode1" presStyleIdx="6" presStyleCnt="8">
        <dgm:presLayoutVars>
          <dgm:chMax val="0"/>
          <dgm:bulletEnabled/>
        </dgm:presLayoutVars>
      </dgm:prSet>
      <dgm:spPr/>
    </dgm:pt>
    <dgm:pt modelId="{C6F7EB71-9ACA-B844-B4E1-FC624B9D2FF9}" type="pres">
      <dgm:prSet presAssocID="{597B5998-E8CA-4347-9DE4-4FBCBC396C0E}" presName="bottomLine" presStyleLbl="alignNode1" presStyleIdx="7" presStyleCnt="8">
        <dgm:presLayoutVars/>
      </dgm:prSet>
      <dgm:spPr/>
    </dgm:pt>
    <dgm:pt modelId="{B41FB27D-C579-C34F-B428-9D239ECB58B7}" type="pres">
      <dgm:prSet presAssocID="{597B5998-E8CA-4347-9DE4-4FBCBC396C0E}" presName="nodeText" presStyleLbl="bgAccFollowNode1" presStyleIdx="3" presStyleCnt="4">
        <dgm:presLayoutVars>
          <dgm:bulletEnabled val="1"/>
        </dgm:presLayoutVars>
      </dgm:prSet>
      <dgm:spPr/>
    </dgm:pt>
  </dgm:ptLst>
  <dgm:cxnLst>
    <dgm:cxn modelId="{5AA74802-196A-514B-AC8D-945DB9852056}" type="presOf" srcId="{16439E71-7610-4626-9474-CDB44945AD4A}" destId="{64CCDF55-095C-F34F-BA06-F62F1140427A}" srcOrd="1" destOrd="0" presId="urn:microsoft.com/office/officeart/2016/7/layout/BasicLinearProcessNumbered"/>
    <dgm:cxn modelId="{D65D6905-B171-4B5F-B1B0-9C2921E29C16}" srcId="{B4602CE8-2989-4CA4-B7B5-834D8A448DDF}" destId="{832F3F17-0083-428B-A9AC-604673CBA79A}" srcOrd="2" destOrd="0" parTransId="{0E1BC371-445D-4956-AD64-656F40274372}" sibTransId="{B6CD328F-C610-4095-B4D1-ABC55A2392E2}"/>
    <dgm:cxn modelId="{7305C81E-28C7-9342-99ED-AF269B25B276}" type="presOf" srcId="{832F3F17-0083-428B-A9AC-604673CBA79A}" destId="{4513F624-5999-B240-8F42-AA81E1E07B9F}" srcOrd="0" destOrd="0" presId="urn:microsoft.com/office/officeart/2016/7/layout/BasicLinearProcessNumbered"/>
    <dgm:cxn modelId="{98D38342-671E-4810-97AF-355342E298BB}" srcId="{B4602CE8-2989-4CA4-B7B5-834D8A448DDF}" destId="{6DD51988-B731-4833-B551-FE207EEA63BB}" srcOrd="0" destOrd="0" parTransId="{3D8918FC-C836-481A-9AD7-64B9F32EA8D0}" sibTransId="{2ACFD0CC-5C48-4E4F-8E8C-67E0C7D4FC6F}"/>
    <dgm:cxn modelId="{51A56166-D5A5-8C49-B940-2E2FB99DE4B3}" type="presOf" srcId="{B6CD328F-C610-4095-B4D1-ABC55A2392E2}" destId="{1CA72862-53B0-6C4F-9E0B-4BB42EF1394C}" srcOrd="0" destOrd="0" presId="urn:microsoft.com/office/officeart/2016/7/layout/BasicLinearProcessNumbered"/>
    <dgm:cxn modelId="{5AC3CC4C-8F3A-DB41-B297-6FF1793E4E40}" type="presOf" srcId="{2ACFD0CC-5C48-4E4F-8E8C-67E0C7D4FC6F}" destId="{FB088D84-82DD-8D40-8D58-378CE4CBA059}" srcOrd="0" destOrd="0" presId="urn:microsoft.com/office/officeart/2016/7/layout/BasicLinearProcessNumbered"/>
    <dgm:cxn modelId="{46526380-A690-4786-9963-9A3D62B6016B}" srcId="{B4602CE8-2989-4CA4-B7B5-834D8A448DDF}" destId="{597B5998-E8CA-4347-9DE4-4FBCBC396C0E}" srcOrd="3" destOrd="0" parTransId="{C0D3B2A9-3D34-47D4-A788-0C94E5BCB4C7}" sibTransId="{9CDBAB9F-34FF-490B-9499-4F4279AB083E}"/>
    <dgm:cxn modelId="{ECBC0392-4D3D-304E-8BDB-D9B7C8EF8C8E}" type="presOf" srcId="{9CDBAB9F-34FF-490B-9499-4F4279AB083E}" destId="{64AD9AB2-56D3-1344-B09E-D1CD02FB5803}" srcOrd="0" destOrd="0" presId="urn:microsoft.com/office/officeart/2016/7/layout/BasicLinearProcessNumbered"/>
    <dgm:cxn modelId="{CF388997-C9C1-D74D-981B-0D43F8734914}" type="presOf" srcId="{6DD51988-B731-4833-B551-FE207EEA63BB}" destId="{29BAA986-3DD7-D544-A10F-EB9EF195C6C7}" srcOrd="0" destOrd="0" presId="urn:microsoft.com/office/officeart/2016/7/layout/BasicLinearProcessNumbered"/>
    <dgm:cxn modelId="{BD2A35B7-0EEB-284D-ADC9-D0A09B082D9C}" type="presOf" srcId="{597B5998-E8CA-4347-9DE4-4FBCBC396C0E}" destId="{57B0CEFF-3D9E-4847-AA08-AD0B16CCB9D6}" srcOrd="0" destOrd="0" presId="urn:microsoft.com/office/officeart/2016/7/layout/BasicLinearProcessNumbered"/>
    <dgm:cxn modelId="{33F7D1C1-BF9F-B948-A87B-F0D11C4CFBE7}" type="presOf" srcId="{AAA99251-8CD5-4452-8BB5-875F2F52C214}" destId="{61FB7560-6503-3A41-AE51-C687F1987CF5}" srcOrd="0" destOrd="0" presId="urn:microsoft.com/office/officeart/2016/7/layout/BasicLinearProcessNumbered"/>
    <dgm:cxn modelId="{9132FDC9-B3E4-5649-A8A9-BD7A32A397BB}" type="presOf" srcId="{16439E71-7610-4626-9474-CDB44945AD4A}" destId="{E47692CF-79DF-FA49-AF97-5444E5084893}" srcOrd="0" destOrd="0" presId="urn:microsoft.com/office/officeart/2016/7/layout/BasicLinearProcessNumbered"/>
    <dgm:cxn modelId="{D8BCFECE-4324-3942-850B-1D4426B098DE}" type="presOf" srcId="{832F3F17-0083-428B-A9AC-604673CBA79A}" destId="{7E73EA69-CAD4-5545-8671-3C40ACB977D5}" srcOrd="1" destOrd="0" presId="urn:microsoft.com/office/officeart/2016/7/layout/BasicLinearProcessNumbered"/>
    <dgm:cxn modelId="{C70157CF-86BC-014D-A6BF-9518D9D22C6C}" type="presOf" srcId="{597B5998-E8CA-4347-9DE4-4FBCBC396C0E}" destId="{B41FB27D-C579-C34F-B428-9D239ECB58B7}" srcOrd="1" destOrd="0" presId="urn:microsoft.com/office/officeart/2016/7/layout/BasicLinearProcessNumbered"/>
    <dgm:cxn modelId="{3E1176E7-455E-1B46-876C-3C6ED61B0026}" type="presOf" srcId="{6DD51988-B731-4833-B551-FE207EEA63BB}" destId="{4AB209D0-AF8F-2D40-8BE5-1BC2C4453FCD}" srcOrd="1" destOrd="0" presId="urn:microsoft.com/office/officeart/2016/7/layout/BasicLinearProcessNumbered"/>
    <dgm:cxn modelId="{D6FB80EC-6924-45D0-B510-0D61F4B353CA}" srcId="{B4602CE8-2989-4CA4-B7B5-834D8A448DDF}" destId="{16439E71-7610-4626-9474-CDB44945AD4A}" srcOrd="1" destOrd="0" parTransId="{4978746B-A1A9-4616-8F04-4A6022A4DFD5}" sibTransId="{AAA99251-8CD5-4452-8BB5-875F2F52C214}"/>
    <dgm:cxn modelId="{516905FF-9525-EA42-B4FE-31B3D23B9E4F}" type="presOf" srcId="{B4602CE8-2989-4CA4-B7B5-834D8A448DDF}" destId="{A6C45EE1-95ED-DC43-8CF6-6E5FDBE8EC07}" srcOrd="0" destOrd="0" presId="urn:microsoft.com/office/officeart/2016/7/layout/BasicLinearProcessNumbered"/>
    <dgm:cxn modelId="{F56B9FE6-83BA-654F-82C4-27FABC018E8A}" type="presParOf" srcId="{A6C45EE1-95ED-DC43-8CF6-6E5FDBE8EC07}" destId="{700710C4-B257-284A-8871-2FD4F085ED62}" srcOrd="0" destOrd="0" presId="urn:microsoft.com/office/officeart/2016/7/layout/BasicLinearProcessNumbered"/>
    <dgm:cxn modelId="{F0172173-1E9A-F549-84DF-5915F99F00BE}" type="presParOf" srcId="{700710C4-B257-284A-8871-2FD4F085ED62}" destId="{29BAA986-3DD7-D544-A10F-EB9EF195C6C7}" srcOrd="0" destOrd="0" presId="urn:microsoft.com/office/officeart/2016/7/layout/BasicLinearProcessNumbered"/>
    <dgm:cxn modelId="{5F958797-987A-4546-A6A2-DF6B3A66351B}" type="presParOf" srcId="{700710C4-B257-284A-8871-2FD4F085ED62}" destId="{FB088D84-82DD-8D40-8D58-378CE4CBA059}" srcOrd="1" destOrd="0" presId="urn:microsoft.com/office/officeart/2016/7/layout/BasicLinearProcessNumbered"/>
    <dgm:cxn modelId="{B255F5B3-F5F3-0243-B189-7898272B0469}" type="presParOf" srcId="{700710C4-B257-284A-8871-2FD4F085ED62}" destId="{E5B988FC-6F23-0147-97D7-101D8CD18A7E}" srcOrd="2" destOrd="0" presId="urn:microsoft.com/office/officeart/2016/7/layout/BasicLinearProcessNumbered"/>
    <dgm:cxn modelId="{D2092664-1CFE-F24B-8890-F403D659CA66}" type="presParOf" srcId="{700710C4-B257-284A-8871-2FD4F085ED62}" destId="{4AB209D0-AF8F-2D40-8BE5-1BC2C4453FCD}" srcOrd="3" destOrd="0" presId="urn:microsoft.com/office/officeart/2016/7/layout/BasicLinearProcessNumbered"/>
    <dgm:cxn modelId="{D96873C4-0259-7F48-ABC5-B8ED20C6C8CE}" type="presParOf" srcId="{A6C45EE1-95ED-DC43-8CF6-6E5FDBE8EC07}" destId="{6DAA50F0-EBD0-AB43-B700-A76C191AC129}" srcOrd="1" destOrd="0" presId="urn:microsoft.com/office/officeart/2016/7/layout/BasicLinearProcessNumbered"/>
    <dgm:cxn modelId="{AE3C7EB2-66B7-4246-AC42-A375CF19578B}" type="presParOf" srcId="{A6C45EE1-95ED-DC43-8CF6-6E5FDBE8EC07}" destId="{416324C8-F5C3-9143-8A82-8BCE16C0E99F}" srcOrd="2" destOrd="0" presId="urn:microsoft.com/office/officeart/2016/7/layout/BasicLinearProcessNumbered"/>
    <dgm:cxn modelId="{552E6FEE-EE92-E245-9DC4-CA9B05E734BC}" type="presParOf" srcId="{416324C8-F5C3-9143-8A82-8BCE16C0E99F}" destId="{E47692CF-79DF-FA49-AF97-5444E5084893}" srcOrd="0" destOrd="0" presId="urn:microsoft.com/office/officeart/2016/7/layout/BasicLinearProcessNumbered"/>
    <dgm:cxn modelId="{753C1303-8D49-004A-AF9B-3821E895FA30}" type="presParOf" srcId="{416324C8-F5C3-9143-8A82-8BCE16C0E99F}" destId="{61FB7560-6503-3A41-AE51-C687F1987CF5}" srcOrd="1" destOrd="0" presId="urn:microsoft.com/office/officeart/2016/7/layout/BasicLinearProcessNumbered"/>
    <dgm:cxn modelId="{3C0401DC-B618-6A4C-912F-1F5C39E17177}" type="presParOf" srcId="{416324C8-F5C3-9143-8A82-8BCE16C0E99F}" destId="{ACA27D22-1284-254F-89C8-A14D886B511F}" srcOrd="2" destOrd="0" presId="urn:microsoft.com/office/officeart/2016/7/layout/BasicLinearProcessNumbered"/>
    <dgm:cxn modelId="{004A9528-CBDA-F24B-9991-9E61E80742FD}" type="presParOf" srcId="{416324C8-F5C3-9143-8A82-8BCE16C0E99F}" destId="{64CCDF55-095C-F34F-BA06-F62F1140427A}" srcOrd="3" destOrd="0" presId="urn:microsoft.com/office/officeart/2016/7/layout/BasicLinearProcessNumbered"/>
    <dgm:cxn modelId="{F607890C-8200-B84B-A242-02598256801D}" type="presParOf" srcId="{A6C45EE1-95ED-DC43-8CF6-6E5FDBE8EC07}" destId="{DF5232F4-CD12-E64F-8CA7-DA95A31A7C46}" srcOrd="3" destOrd="0" presId="urn:microsoft.com/office/officeart/2016/7/layout/BasicLinearProcessNumbered"/>
    <dgm:cxn modelId="{5615B65A-7179-FB46-83D7-5AD0B5EF749F}" type="presParOf" srcId="{A6C45EE1-95ED-DC43-8CF6-6E5FDBE8EC07}" destId="{DE9AB67B-50FB-2243-A709-CCBB303F7E98}" srcOrd="4" destOrd="0" presId="urn:microsoft.com/office/officeart/2016/7/layout/BasicLinearProcessNumbered"/>
    <dgm:cxn modelId="{F227ECA3-D6B4-CE44-9020-84E3A4F40FA5}" type="presParOf" srcId="{DE9AB67B-50FB-2243-A709-CCBB303F7E98}" destId="{4513F624-5999-B240-8F42-AA81E1E07B9F}" srcOrd="0" destOrd="0" presId="urn:microsoft.com/office/officeart/2016/7/layout/BasicLinearProcessNumbered"/>
    <dgm:cxn modelId="{814EC144-EFA3-C244-ACF2-7C0610A8A08F}" type="presParOf" srcId="{DE9AB67B-50FB-2243-A709-CCBB303F7E98}" destId="{1CA72862-53B0-6C4F-9E0B-4BB42EF1394C}" srcOrd="1" destOrd="0" presId="urn:microsoft.com/office/officeart/2016/7/layout/BasicLinearProcessNumbered"/>
    <dgm:cxn modelId="{CB3B94B2-1EEE-2A44-AC1B-F94898827730}" type="presParOf" srcId="{DE9AB67B-50FB-2243-A709-CCBB303F7E98}" destId="{47F158C8-9AA8-BB4A-BD08-5AD569A98863}" srcOrd="2" destOrd="0" presId="urn:microsoft.com/office/officeart/2016/7/layout/BasicLinearProcessNumbered"/>
    <dgm:cxn modelId="{B5E7D6A0-0D97-E54D-8737-14E962385E54}" type="presParOf" srcId="{DE9AB67B-50FB-2243-A709-CCBB303F7E98}" destId="{7E73EA69-CAD4-5545-8671-3C40ACB977D5}" srcOrd="3" destOrd="0" presId="urn:microsoft.com/office/officeart/2016/7/layout/BasicLinearProcessNumbered"/>
    <dgm:cxn modelId="{F41C4022-D5A4-224F-9340-ACF0FBA4A110}" type="presParOf" srcId="{A6C45EE1-95ED-DC43-8CF6-6E5FDBE8EC07}" destId="{66B9C998-5048-8B4F-9CFD-576371E75A22}" srcOrd="5" destOrd="0" presId="urn:microsoft.com/office/officeart/2016/7/layout/BasicLinearProcessNumbered"/>
    <dgm:cxn modelId="{318A7179-515E-0148-80D7-D38AEECFD524}" type="presParOf" srcId="{A6C45EE1-95ED-DC43-8CF6-6E5FDBE8EC07}" destId="{28D16DAB-79B7-E84F-A5A9-98A111B86431}" srcOrd="6" destOrd="0" presId="urn:microsoft.com/office/officeart/2016/7/layout/BasicLinearProcessNumbered"/>
    <dgm:cxn modelId="{6F7EC960-7C9B-1F46-8308-DF685BAD1E30}" type="presParOf" srcId="{28D16DAB-79B7-E84F-A5A9-98A111B86431}" destId="{57B0CEFF-3D9E-4847-AA08-AD0B16CCB9D6}" srcOrd="0" destOrd="0" presId="urn:microsoft.com/office/officeart/2016/7/layout/BasicLinearProcessNumbered"/>
    <dgm:cxn modelId="{34A63087-8D46-2D47-B44E-0EED2E6FDCFB}" type="presParOf" srcId="{28D16DAB-79B7-E84F-A5A9-98A111B86431}" destId="{64AD9AB2-56D3-1344-B09E-D1CD02FB5803}" srcOrd="1" destOrd="0" presId="urn:microsoft.com/office/officeart/2016/7/layout/BasicLinearProcessNumbered"/>
    <dgm:cxn modelId="{16FADF8B-A9CF-6B40-92F6-D7617DAC5778}" type="presParOf" srcId="{28D16DAB-79B7-E84F-A5A9-98A111B86431}" destId="{C6F7EB71-9ACA-B844-B4E1-FC624B9D2FF9}" srcOrd="2" destOrd="0" presId="urn:microsoft.com/office/officeart/2016/7/layout/BasicLinearProcessNumbered"/>
    <dgm:cxn modelId="{FE6A75D4-32AC-DB45-903F-61FB9CF79214}" type="presParOf" srcId="{28D16DAB-79B7-E84F-A5A9-98A111B86431}" destId="{B41FB27D-C579-C34F-B428-9D239ECB58B7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BAA986-3DD7-D544-A10F-EB9EF195C6C7}">
      <dsp:nvSpPr>
        <dsp:cNvPr id="0" name=""/>
        <dsp:cNvSpPr/>
      </dsp:nvSpPr>
      <dsp:spPr>
        <a:xfrm>
          <a:off x="1953" y="1642297"/>
          <a:ext cx="1549517" cy="21693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806" tIns="330200" rIns="120806" bIns="33020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Provide purpose</a:t>
          </a:r>
        </a:p>
      </dsp:txBody>
      <dsp:txXfrm>
        <a:off x="1953" y="2466641"/>
        <a:ext cx="1549517" cy="1301594"/>
      </dsp:txXfrm>
    </dsp:sp>
    <dsp:sp modelId="{FB088D84-82DD-8D40-8D58-378CE4CBA059}">
      <dsp:nvSpPr>
        <dsp:cNvPr id="0" name=""/>
        <dsp:cNvSpPr/>
      </dsp:nvSpPr>
      <dsp:spPr>
        <a:xfrm>
          <a:off x="451313" y="1859230"/>
          <a:ext cx="650797" cy="65079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739" tIns="12700" rIns="50739" bIns="127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1</a:t>
          </a:r>
        </a:p>
      </dsp:txBody>
      <dsp:txXfrm>
        <a:off x="546620" y="1954537"/>
        <a:ext cx="460183" cy="460183"/>
      </dsp:txXfrm>
    </dsp:sp>
    <dsp:sp modelId="{E5B988FC-6F23-0147-97D7-101D8CD18A7E}">
      <dsp:nvSpPr>
        <dsp:cNvPr id="0" name=""/>
        <dsp:cNvSpPr/>
      </dsp:nvSpPr>
      <dsp:spPr>
        <a:xfrm>
          <a:off x="1953" y="3811550"/>
          <a:ext cx="1549517" cy="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47692CF-79DF-FA49-AF97-5444E5084893}">
      <dsp:nvSpPr>
        <dsp:cNvPr id="0" name=""/>
        <dsp:cNvSpPr/>
      </dsp:nvSpPr>
      <dsp:spPr>
        <a:xfrm>
          <a:off x="1706422" y="1642297"/>
          <a:ext cx="1549517" cy="21693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806" tIns="330200" rIns="120806" bIns="33020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Propagate a rudder</a:t>
          </a:r>
        </a:p>
      </dsp:txBody>
      <dsp:txXfrm>
        <a:off x="1706422" y="2466641"/>
        <a:ext cx="1549517" cy="1301594"/>
      </dsp:txXfrm>
    </dsp:sp>
    <dsp:sp modelId="{61FB7560-6503-3A41-AE51-C687F1987CF5}">
      <dsp:nvSpPr>
        <dsp:cNvPr id="0" name=""/>
        <dsp:cNvSpPr/>
      </dsp:nvSpPr>
      <dsp:spPr>
        <a:xfrm>
          <a:off x="2155782" y="1859230"/>
          <a:ext cx="650797" cy="65079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739" tIns="12700" rIns="50739" bIns="127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2</a:t>
          </a:r>
        </a:p>
      </dsp:txBody>
      <dsp:txXfrm>
        <a:off x="2251089" y="1954537"/>
        <a:ext cx="460183" cy="460183"/>
      </dsp:txXfrm>
    </dsp:sp>
    <dsp:sp modelId="{ACA27D22-1284-254F-89C8-A14D886B511F}">
      <dsp:nvSpPr>
        <dsp:cNvPr id="0" name=""/>
        <dsp:cNvSpPr/>
      </dsp:nvSpPr>
      <dsp:spPr>
        <a:xfrm>
          <a:off x="1706422" y="3811550"/>
          <a:ext cx="1549517" cy="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513F624-5999-B240-8F42-AA81E1E07B9F}">
      <dsp:nvSpPr>
        <dsp:cNvPr id="0" name=""/>
        <dsp:cNvSpPr/>
      </dsp:nvSpPr>
      <dsp:spPr>
        <a:xfrm>
          <a:off x="3410892" y="1642297"/>
          <a:ext cx="1549517" cy="21693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806" tIns="330200" rIns="120806" bIns="33020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Foster an institutional identity</a:t>
          </a:r>
        </a:p>
      </dsp:txBody>
      <dsp:txXfrm>
        <a:off x="3410892" y="2466641"/>
        <a:ext cx="1549517" cy="1301594"/>
      </dsp:txXfrm>
    </dsp:sp>
    <dsp:sp modelId="{1CA72862-53B0-6C4F-9E0B-4BB42EF1394C}">
      <dsp:nvSpPr>
        <dsp:cNvPr id="0" name=""/>
        <dsp:cNvSpPr/>
      </dsp:nvSpPr>
      <dsp:spPr>
        <a:xfrm>
          <a:off x="3860252" y="1859230"/>
          <a:ext cx="650797" cy="65079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739" tIns="12700" rIns="50739" bIns="127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3</a:t>
          </a:r>
        </a:p>
      </dsp:txBody>
      <dsp:txXfrm>
        <a:off x="3955559" y="1954537"/>
        <a:ext cx="460183" cy="460183"/>
      </dsp:txXfrm>
    </dsp:sp>
    <dsp:sp modelId="{47F158C8-9AA8-BB4A-BD08-5AD569A98863}">
      <dsp:nvSpPr>
        <dsp:cNvPr id="0" name=""/>
        <dsp:cNvSpPr/>
      </dsp:nvSpPr>
      <dsp:spPr>
        <a:xfrm>
          <a:off x="3410892" y="3811550"/>
          <a:ext cx="1549517" cy="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7B0CEFF-3D9E-4847-AA08-AD0B16CCB9D6}">
      <dsp:nvSpPr>
        <dsp:cNvPr id="0" name=""/>
        <dsp:cNvSpPr/>
      </dsp:nvSpPr>
      <dsp:spPr>
        <a:xfrm>
          <a:off x="5115362" y="1642297"/>
          <a:ext cx="1549517" cy="21693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806" tIns="330200" rIns="120806" bIns="33020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Attract talent</a:t>
          </a:r>
        </a:p>
      </dsp:txBody>
      <dsp:txXfrm>
        <a:off x="5115362" y="2466641"/>
        <a:ext cx="1549517" cy="1301594"/>
      </dsp:txXfrm>
    </dsp:sp>
    <dsp:sp modelId="{64AD9AB2-56D3-1344-B09E-D1CD02FB5803}">
      <dsp:nvSpPr>
        <dsp:cNvPr id="0" name=""/>
        <dsp:cNvSpPr/>
      </dsp:nvSpPr>
      <dsp:spPr>
        <a:xfrm>
          <a:off x="5564722" y="1859230"/>
          <a:ext cx="650797" cy="65079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739" tIns="12700" rIns="50739" bIns="127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4</a:t>
          </a:r>
        </a:p>
      </dsp:txBody>
      <dsp:txXfrm>
        <a:off x="5660029" y="1954537"/>
        <a:ext cx="460183" cy="460183"/>
      </dsp:txXfrm>
    </dsp:sp>
    <dsp:sp modelId="{C6F7EB71-9ACA-B844-B4E1-FC624B9D2FF9}">
      <dsp:nvSpPr>
        <dsp:cNvPr id="0" name=""/>
        <dsp:cNvSpPr/>
      </dsp:nvSpPr>
      <dsp:spPr>
        <a:xfrm>
          <a:off x="5115362" y="3811550"/>
          <a:ext cx="1549517" cy="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52DAA-6AA2-EC71-5F89-4CAFE365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5B343D-A049-3853-3EF3-35C2563341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F15256-C01C-676B-6439-209E500EE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B6CB5-40D1-6C4E-BA3D-B3543DB6E945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165127-F1B4-0E0A-36CA-EFEDAC18C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7939E-4F3A-1AAA-F046-F7AD40AD3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E85C-E86F-7946-996C-F178DA736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245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7F85E-AB6F-D424-6BD5-621191840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A982FB-7FF0-5614-8BB2-6A1C13B322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D55C8A-83AF-ACC1-D9DA-45AC11A91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B6CB5-40D1-6C4E-BA3D-B3543DB6E945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DDF7A-AADD-7845-E7D2-77F026C8B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B42B9-0AA8-20DA-219D-BBE345224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E85C-E86F-7946-996C-F178DA736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625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04DA3F-B5E8-A8B8-9E23-07CBC508CD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5D52ED-97B8-2A36-CF31-37723247EE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4A0AD9-6D97-9C22-24DA-B621DC617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B6CB5-40D1-6C4E-BA3D-B3543DB6E945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F3582-773B-F4D3-4794-E249B6987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6F7286-1E94-B6B5-793C-0A750A1BB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E85C-E86F-7946-996C-F178DA736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995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DD3B0-72CF-D682-8A61-FFF8F4A07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E0F7A7-146F-DFE6-554A-D15BAEDBD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A3EFE-3074-CCA3-0E3A-463DECA4F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B6CB5-40D1-6C4E-BA3D-B3543DB6E945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E3D47-F909-941F-4C95-8CBC2B62F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9C67C1-B38B-8268-40A8-78BCDF518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E85C-E86F-7946-996C-F178DA736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855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907EE-0953-5838-AD42-31355F50F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C2B874-C606-BDCF-5030-BC7836F92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99AFC9-EC17-D8DA-5189-7C6064570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B6CB5-40D1-6C4E-BA3D-B3543DB6E945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17A7B9-9CC0-D611-C1A5-8E26159FC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A035A-4C69-1093-BC52-D67528922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E85C-E86F-7946-996C-F178DA736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325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337CC-2D52-D7E6-8890-0F84D93A8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C171D-6704-0A5F-EA3D-B9B4F9CD8A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BB8778-AFE3-F95B-CA60-77F3B5D1DA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710841-B664-8821-B898-46B038FB9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B6CB5-40D1-6C4E-BA3D-B3543DB6E945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A5EBD3-6AE7-6821-9F56-CFFE214E0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5409F-3645-23C7-0C15-3B7D481A0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E85C-E86F-7946-996C-F178DA736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300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1F389-1576-DBED-7E9F-8121A4C51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D45B32-5A7B-3578-C043-4AC7FF682E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263127-1F89-A2E2-4E71-6F0F0004F2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471CC9-105E-44DE-AD68-97370971EE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0A1B2E-8902-B882-6506-91D4835DED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AE805D-6C0C-1264-C766-CF1D82D82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B6CB5-40D1-6C4E-BA3D-B3543DB6E945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F46693-A32B-DC94-7896-4A9DE6310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1A5EF4-4149-D794-49A5-14D87FE10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E85C-E86F-7946-996C-F178DA736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052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59472-D693-7FCF-BD2A-0DC87C694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D5F5FF-5F8C-0ADC-9155-2BA72F693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B6CB5-40D1-6C4E-BA3D-B3543DB6E945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D2F2ED-9606-AED2-9C20-062D11F7F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642BF9-B3A0-8167-CBF8-6C7F15E57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E85C-E86F-7946-996C-F178DA736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817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5EB392-7B02-496B-1B01-CBB805348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B6CB5-40D1-6C4E-BA3D-B3543DB6E945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9D2897-04E3-5970-9B8E-55E1B5264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F62E18-D40A-9FDD-2268-7C837FD55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E85C-E86F-7946-996C-F178DA736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279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4C907-71A6-07CA-F1A5-A87CEC4CE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BFC4E-F707-6B43-33F9-B16CDF1C6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2BADC0-84CF-38A8-31EE-9E120922E2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A09E08-A162-630D-C944-D5072E0C1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B6CB5-40D1-6C4E-BA3D-B3543DB6E945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347E22-7A11-B0EC-0E0D-00E2A58C4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9E4549-898B-6AAB-67CC-5F5B6E7B5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E85C-E86F-7946-996C-F178DA736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001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36C83-6DB5-C75F-655F-5ECC5A74A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367397-4ABE-9A69-8C91-1EF374F200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1B1720-D50A-6E7A-0A98-D7C80C514B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D68D8D-AF68-0D5A-00B8-09C2648CC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B6CB5-40D1-6C4E-BA3D-B3543DB6E945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0C5D9A-125F-BD87-B05C-7A1440554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BC66C3-6577-D153-7DAC-9627CB254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E85C-E86F-7946-996C-F178DA736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035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D73EC6-952B-6E24-6EE8-BDB4C3FF4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93445C-3695-1719-DF25-C5BB5BFE2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01151-C82E-A353-66C9-0F203DDC8B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AB6CB5-40D1-6C4E-BA3D-B3543DB6E945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0611BE-D31E-4B53-7234-24AA928FA1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092AB4-1A86-22CC-BCDB-5EBAA6A969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2BE85C-E86F-7946-996C-F178DA736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811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foothill.edu/gov/mipc/2024-2025/4oct2024/2024%20Service%20Club%20-%20Foothill%20College%20Values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203DE33-2CD4-4CA8-9AF3-37C3B6513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AF57B88-1D4C-41FA-A761-EC1DD10C3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11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2548F45-5164-4ABB-8212-7F293FDED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9565" y="2659404"/>
            <a:ext cx="4355594" cy="4040742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Car driving in the hills on a sunny day">
            <a:extLst>
              <a:ext uri="{FF2B5EF4-FFF2-40B4-BE49-F238E27FC236}">
                <a16:creationId xmlns:a16="http://schemas.microsoft.com/office/drawing/2014/main" id="{C03301DF-1059-71C7-E0B4-97EA41B6370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0391" r="10391"/>
          <a:stretch/>
        </p:blipFill>
        <p:spPr>
          <a:xfrm>
            <a:off x="4038599" y="10"/>
            <a:ext cx="8160026" cy="6875809"/>
          </a:xfrm>
          <a:prstGeom prst="rect">
            <a:avLst/>
          </a:prstGeom>
        </p:spPr>
      </p:pic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5E81CCFB-7BEF-4186-86FB-D09450B4D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0A589E-CD17-7533-C84A-1A722E65C4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4473" y="2950387"/>
            <a:ext cx="3052293" cy="3531403"/>
          </a:xfrm>
        </p:spPr>
        <p:txBody>
          <a:bodyPr anchor="t">
            <a:normAutofit fontScale="90000"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Foothill 2030</a:t>
            </a:r>
            <a:br>
              <a:rPr lang="en-US" sz="4000">
                <a:solidFill>
                  <a:srgbClr val="FFFFFF"/>
                </a:solidFill>
              </a:rPr>
            </a:br>
            <a:br>
              <a:rPr lang="en-US" sz="4000">
                <a:solidFill>
                  <a:srgbClr val="FFFFFF"/>
                </a:solidFill>
              </a:rPr>
            </a:br>
            <a:r>
              <a:rPr lang="en-US" sz="4000">
                <a:solidFill>
                  <a:srgbClr val="FFFFFF"/>
                </a:solidFill>
              </a:rPr>
              <a:t>Revised </a:t>
            </a:r>
            <a:br>
              <a:rPr lang="en-US" sz="4000">
                <a:solidFill>
                  <a:srgbClr val="FFFFFF"/>
                </a:solidFill>
              </a:rPr>
            </a:br>
            <a:r>
              <a:rPr lang="en-US" sz="4000">
                <a:solidFill>
                  <a:srgbClr val="FFFFFF"/>
                </a:solidFill>
              </a:rPr>
              <a:t>Proposal #2</a:t>
            </a:r>
            <a:br>
              <a:rPr lang="en-US" sz="4000">
                <a:solidFill>
                  <a:srgbClr val="FFFFFF"/>
                </a:solidFill>
              </a:rPr>
            </a:br>
            <a:br>
              <a:rPr lang="en-US" sz="4000">
                <a:solidFill>
                  <a:srgbClr val="FFFFFF"/>
                </a:solidFill>
              </a:rPr>
            </a:br>
            <a:r>
              <a:rPr lang="en-US" sz="4000">
                <a:solidFill>
                  <a:srgbClr val="FFFFFF"/>
                </a:solidFill>
              </a:rPr>
              <a:t>March 21, 2025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1B7DEC-B69D-05E5-F1CD-11D7955D0C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7922" y="743803"/>
            <a:ext cx="2808844" cy="1382392"/>
          </a:xfrm>
        </p:spPr>
        <p:txBody>
          <a:bodyPr anchor="b">
            <a:normAutofit/>
          </a:bodyPr>
          <a:lstStyle/>
          <a:p>
            <a:pPr algn="r"/>
            <a:r>
              <a:rPr lang="en-US" sz="2000">
                <a:solidFill>
                  <a:srgbClr val="FFFFFF"/>
                </a:solidFill>
              </a:rPr>
              <a:t>Evaluation and Revision of Foothill’s Values</a:t>
            </a:r>
          </a:p>
        </p:txBody>
      </p:sp>
    </p:spTree>
    <p:extLst>
      <p:ext uri="{BB962C8B-B14F-4D97-AF65-F5344CB8AC3E}">
        <p14:creationId xmlns:p14="http://schemas.microsoft.com/office/powerpoint/2010/main" val="2517415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58AD3-BC8F-1044-5729-590D39030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Community &amp; Collaboration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A6987D-C133-8ADE-4A6B-876C3226D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en-US" sz="2000"/>
              <a:t>Motivates purpose and work at the college</a:t>
            </a:r>
          </a:p>
          <a:p>
            <a:r>
              <a:rPr lang="en-US" sz="2000"/>
              <a:t>Begets belonging and connection</a:t>
            </a:r>
          </a:p>
          <a:p>
            <a:r>
              <a:rPr lang="en-US" sz="2000"/>
              <a:t>Comments from survey emphasized working with others and support received was motivating and gratifying </a:t>
            </a:r>
          </a:p>
        </p:txBody>
      </p:sp>
    </p:spTree>
    <p:extLst>
      <p:ext uri="{BB962C8B-B14F-4D97-AF65-F5344CB8AC3E}">
        <p14:creationId xmlns:p14="http://schemas.microsoft.com/office/powerpoint/2010/main" val="640946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C663DA3-FC4A-1FCB-5EFD-8E761B9012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BF6C3C8-A7CC-9898-327F-EC4602B79B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C9D57C-A19F-ABF9-89EF-5C141A9464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409A3B4-2FFF-CB18-39BB-090A4637B6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3C7C0D-83D5-7D38-68C2-15F73A419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81BAE3D-94A0-56F9-D687-30ADC3E654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179F016-A043-0C6B-9457-F13EC2DBF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FA1E59-97BA-2940-907E-E545009A2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Love &amp; Compassion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123FD1-4D71-F762-A8B5-1B91F8238E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en-US" sz="2000"/>
              <a:t>Love is a transformational value with a literature base.</a:t>
            </a:r>
          </a:p>
          <a:p>
            <a:r>
              <a:rPr lang="en-US" sz="2000"/>
              <a:t>Proposed replacement for </a:t>
            </a:r>
            <a:r>
              <a:rPr lang="en-US" sz="2000" i="1"/>
              <a:t>forgiveness</a:t>
            </a:r>
          </a:p>
          <a:p>
            <a:r>
              <a:rPr lang="en-US" sz="2000"/>
              <a:t>The concept supports the grace given for mistakes</a:t>
            </a:r>
          </a:p>
          <a:p>
            <a:r>
              <a:rPr lang="en-US" sz="2000"/>
              <a:t>Concepts many scholars note is necessary for the advancement of DEIA work</a:t>
            </a:r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839547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D857C0-46BB-9654-C3E9-01B171829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Do values have any value?</a:t>
            </a:r>
          </a:p>
        </p:txBody>
      </p:sp>
      <p:graphicFrame>
        <p:nvGraphicFramePr>
          <p:cNvPr id="20" name="Content Placeholder 2">
            <a:extLst>
              <a:ext uri="{FF2B5EF4-FFF2-40B4-BE49-F238E27FC236}">
                <a16:creationId xmlns:a16="http://schemas.microsoft.com/office/drawing/2014/main" id="{93DD0FBA-8F94-04CE-51F6-9EC8372EFC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6938993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7899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BE371-5008-BDE2-6190-0F863C9F4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Feedback and History of Foothill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C6E21-F49E-A38A-F767-BD8AA702D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See </a:t>
            </a:r>
            <a:r>
              <a:rPr lang="en-US">
                <a:hlinkClick r:id="rId2"/>
              </a:rPr>
              <a:t>presentation</a:t>
            </a:r>
            <a:r>
              <a:rPr lang="en-US"/>
              <a:t> submitted to MIPC in October 2024 </a:t>
            </a:r>
          </a:p>
          <a:p>
            <a:r>
              <a:rPr lang="en-US"/>
              <a:t>Values first adopted during Bernadine Chuck Fong’s presidency</a:t>
            </a:r>
          </a:p>
          <a:p>
            <a:r>
              <a:rPr lang="en-US"/>
              <a:t>Two values added—sustainability &amp; transparency-- during Judy Miner’s presidency.</a:t>
            </a:r>
          </a:p>
        </p:txBody>
      </p:sp>
    </p:spTree>
    <p:extLst>
      <p:ext uri="{BB962C8B-B14F-4D97-AF65-F5344CB8AC3E}">
        <p14:creationId xmlns:p14="http://schemas.microsoft.com/office/powerpoint/2010/main" val="67006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196117-1821-2415-740D-37DEE5D9E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Current Values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5BEF324-121F-1827-840D-7BBD2F434E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3890728"/>
              </p:ext>
            </p:extLst>
          </p:nvPr>
        </p:nvGraphicFramePr>
        <p:xfrm>
          <a:off x="1448790" y="2472976"/>
          <a:ext cx="3212275" cy="3487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393">
                  <a:extLst>
                    <a:ext uri="{9D8B030D-6E8A-4147-A177-3AD203B41FA5}">
                      <a16:colId xmlns:a16="http://schemas.microsoft.com/office/drawing/2014/main" val="1812497751"/>
                    </a:ext>
                  </a:extLst>
                </a:gridCol>
                <a:gridCol w="1566882">
                  <a:extLst>
                    <a:ext uri="{9D8B030D-6E8A-4147-A177-3AD203B41FA5}">
                      <a16:colId xmlns:a16="http://schemas.microsoft.com/office/drawing/2014/main" val="2815566125"/>
                    </a:ext>
                  </a:extLst>
                </a:gridCol>
              </a:tblGrid>
              <a:tr h="435939">
                <a:tc>
                  <a:txBody>
                    <a:bodyPr/>
                    <a:lstStyle/>
                    <a:p>
                      <a:endParaRPr lang="en-US" sz="1900" b="1">
                        <a:solidFill>
                          <a:schemeClr val="tx1"/>
                        </a:solidFill>
                      </a:endParaRPr>
                    </a:p>
                  </a:txBody>
                  <a:tcPr marL="103160" marR="103160" marT="51580" marB="515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>
                      <a:solidFill>
                        <a:schemeClr val="accent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900" b="1">
                        <a:solidFill>
                          <a:schemeClr val="tx1"/>
                        </a:solidFill>
                      </a:endParaRPr>
                    </a:p>
                  </a:txBody>
                  <a:tcPr marL="103160" marR="103160" marT="51580" marB="515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>
                      <a:solidFill>
                        <a:schemeClr val="accent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4283254"/>
                  </a:ext>
                </a:extLst>
              </a:tr>
              <a:tr h="435939">
                <a:tc>
                  <a:txBody>
                    <a:bodyPr/>
                    <a:lstStyle/>
                    <a:p>
                      <a:pPr algn="ctr"/>
                      <a:r>
                        <a:rPr lang="en-US" sz="1900">
                          <a:solidFill>
                            <a:schemeClr val="tx1"/>
                          </a:solidFill>
                        </a:rPr>
                        <a:t>Integrity</a:t>
                      </a:r>
                    </a:p>
                  </a:txBody>
                  <a:tcPr marL="103160" marR="103160" marT="51580" marB="51580">
                    <a:lnL>
                      <a:noFill/>
                    </a:lnL>
                    <a:lnR>
                      <a:noFill/>
                    </a:lnR>
                    <a:lnT w="19050">
                      <a:solidFill>
                        <a:schemeClr val="accent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900">
                        <a:solidFill>
                          <a:schemeClr val="tx1"/>
                        </a:solidFill>
                      </a:endParaRPr>
                    </a:p>
                  </a:txBody>
                  <a:tcPr marL="103160" marR="103160" marT="51580" marB="51580">
                    <a:lnL>
                      <a:noFill/>
                    </a:lnL>
                    <a:lnR>
                      <a:noFill/>
                    </a:lnR>
                    <a:lnT w="19050">
                      <a:solidFill>
                        <a:schemeClr val="accent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5214995"/>
                  </a:ext>
                </a:extLst>
              </a:tr>
              <a:tr h="435939">
                <a:tc>
                  <a:txBody>
                    <a:bodyPr/>
                    <a:lstStyle/>
                    <a:p>
                      <a:pPr algn="ctr"/>
                      <a:r>
                        <a:rPr lang="en-US" sz="1900">
                          <a:solidFill>
                            <a:schemeClr val="tx1"/>
                          </a:solidFill>
                        </a:rPr>
                        <a:t>Honesty</a:t>
                      </a:r>
                    </a:p>
                  </a:txBody>
                  <a:tcPr marL="103160" marR="103160" marT="51580" marB="5158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900">
                        <a:solidFill>
                          <a:schemeClr val="tx1"/>
                        </a:solidFill>
                      </a:endParaRPr>
                    </a:p>
                  </a:txBody>
                  <a:tcPr marL="103160" marR="103160" marT="51580" marB="5158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1566645"/>
                  </a:ext>
                </a:extLst>
              </a:tr>
              <a:tr h="435939">
                <a:tc>
                  <a:txBody>
                    <a:bodyPr/>
                    <a:lstStyle/>
                    <a:p>
                      <a:pPr algn="ctr"/>
                      <a:r>
                        <a:rPr lang="en-US" sz="1900">
                          <a:solidFill>
                            <a:schemeClr val="tx1"/>
                          </a:solidFill>
                        </a:rPr>
                        <a:t>Transparency</a:t>
                      </a:r>
                    </a:p>
                  </a:txBody>
                  <a:tcPr marL="103160" marR="103160" marT="51580" marB="5158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900">
                        <a:solidFill>
                          <a:schemeClr val="tx1"/>
                        </a:solidFill>
                      </a:endParaRPr>
                    </a:p>
                  </a:txBody>
                  <a:tcPr marL="103160" marR="103160" marT="51580" marB="5158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3731828"/>
                  </a:ext>
                </a:extLst>
              </a:tr>
              <a:tr h="435939">
                <a:tc>
                  <a:txBody>
                    <a:bodyPr/>
                    <a:lstStyle/>
                    <a:p>
                      <a:pPr algn="ctr"/>
                      <a:r>
                        <a:rPr lang="en-US" sz="1900">
                          <a:solidFill>
                            <a:schemeClr val="tx1"/>
                          </a:solidFill>
                        </a:rPr>
                        <a:t>Trust</a:t>
                      </a:r>
                    </a:p>
                  </a:txBody>
                  <a:tcPr marL="103160" marR="103160" marT="51580" marB="5158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900">
                        <a:solidFill>
                          <a:schemeClr val="tx1"/>
                        </a:solidFill>
                      </a:endParaRPr>
                    </a:p>
                  </a:txBody>
                  <a:tcPr marL="103160" marR="103160" marT="51580" marB="5158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1449133"/>
                  </a:ext>
                </a:extLst>
              </a:tr>
              <a:tr h="435939">
                <a:tc>
                  <a:txBody>
                    <a:bodyPr/>
                    <a:lstStyle/>
                    <a:p>
                      <a:pPr algn="ctr"/>
                      <a:r>
                        <a:rPr lang="en-US" sz="1900">
                          <a:solidFill>
                            <a:schemeClr val="tx1"/>
                          </a:solidFill>
                        </a:rPr>
                        <a:t>Openness</a:t>
                      </a:r>
                    </a:p>
                  </a:txBody>
                  <a:tcPr marL="103160" marR="103160" marT="51580" marB="5158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900">
                        <a:solidFill>
                          <a:schemeClr val="tx1"/>
                        </a:solidFill>
                      </a:endParaRPr>
                    </a:p>
                  </a:txBody>
                  <a:tcPr marL="103160" marR="103160" marT="51580" marB="5158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5793233"/>
                  </a:ext>
                </a:extLst>
              </a:tr>
              <a:tr h="435939">
                <a:tc>
                  <a:txBody>
                    <a:bodyPr/>
                    <a:lstStyle/>
                    <a:p>
                      <a:pPr algn="ctr"/>
                      <a:r>
                        <a:rPr lang="en-US" sz="1900">
                          <a:solidFill>
                            <a:schemeClr val="tx1"/>
                          </a:solidFill>
                        </a:rPr>
                        <a:t>Sustainability</a:t>
                      </a:r>
                    </a:p>
                  </a:txBody>
                  <a:tcPr marL="103160" marR="103160" marT="51580" marB="5158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900">
                        <a:solidFill>
                          <a:schemeClr val="tx1"/>
                        </a:solidFill>
                      </a:endParaRPr>
                    </a:p>
                  </a:txBody>
                  <a:tcPr marL="103160" marR="103160" marT="51580" marB="5158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8756726"/>
                  </a:ext>
                </a:extLst>
              </a:tr>
              <a:tr h="435939">
                <a:tc>
                  <a:txBody>
                    <a:bodyPr/>
                    <a:lstStyle/>
                    <a:p>
                      <a:pPr algn="ctr"/>
                      <a:r>
                        <a:rPr lang="en-US" sz="1900">
                          <a:solidFill>
                            <a:schemeClr val="tx1"/>
                          </a:solidFill>
                        </a:rPr>
                        <a:t>Forgiveness</a:t>
                      </a:r>
                    </a:p>
                  </a:txBody>
                  <a:tcPr marL="103160" marR="103160" marT="51580" marB="5158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900">
                        <a:solidFill>
                          <a:schemeClr val="tx1"/>
                        </a:solidFill>
                      </a:endParaRPr>
                    </a:p>
                  </a:txBody>
                  <a:tcPr marL="103160" marR="103160" marT="51580" marB="5158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83727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9818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E55442B-38EC-F584-B398-3748A6E0FA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21B7EF-76CA-402A-CA55-6285340BA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New Proposal: Value Clusters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0C0D81B-5A8B-4BB9-5223-49EAC70AB8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6109675"/>
              </p:ext>
            </p:extLst>
          </p:nvPr>
        </p:nvGraphicFramePr>
        <p:xfrm>
          <a:off x="644056" y="2216516"/>
          <a:ext cx="10927830" cy="4452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3915">
                  <a:extLst>
                    <a:ext uri="{9D8B030D-6E8A-4147-A177-3AD203B41FA5}">
                      <a16:colId xmlns:a16="http://schemas.microsoft.com/office/drawing/2014/main" val="1812497751"/>
                    </a:ext>
                  </a:extLst>
                </a:gridCol>
                <a:gridCol w="5463915">
                  <a:extLst>
                    <a:ext uri="{9D8B030D-6E8A-4147-A177-3AD203B41FA5}">
                      <a16:colId xmlns:a16="http://schemas.microsoft.com/office/drawing/2014/main" val="2815566125"/>
                    </a:ext>
                  </a:extLst>
                </a:gridCol>
              </a:tblGrid>
              <a:tr h="409652">
                <a:tc>
                  <a:txBody>
                    <a:bodyPr/>
                    <a:lstStyle/>
                    <a:p>
                      <a:r>
                        <a:rPr lang="en-US" sz="1800" b="1">
                          <a:solidFill>
                            <a:schemeClr val="tx1"/>
                          </a:solidFill>
                        </a:rPr>
                        <a:t>Value Cluster</a:t>
                      </a:r>
                    </a:p>
                  </a:txBody>
                  <a:tcPr marL="95024" marR="95024" marT="47512" marB="4751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>
                      <a:solidFill>
                        <a:schemeClr val="accent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solidFill>
                            <a:schemeClr val="tx1"/>
                          </a:solidFill>
                        </a:rPr>
                        <a:t>Fosters</a:t>
                      </a:r>
                    </a:p>
                  </a:txBody>
                  <a:tcPr marL="95024" marR="95024" marT="47512" marB="4751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>
                      <a:solidFill>
                        <a:schemeClr val="accent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4283254"/>
                  </a:ext>
                </a:extLst>
              </a:tr>
              <a:tr h="409652">
                <a:tc>
                  <a:txBody>
                    <a:bodyPr/>
                    <a:lstStyle/>
                    <a:p>
                      <a:r>
                        <a:rPr lang="en-US" sz="1800">
                          <a:solidFill>
                            <a:schemeClr val="tx1"/>
                          </a:solidFill>
                        </a:rPr>
                        <a:t>Integrity &amp; Honesty</a:t>
                      </a:r>
                    </a:p>
                  </a:txBody>
                  <a:tcPr marL="95024" marR="95024" marT="47512" marB="47512">
                    <a:lnL>
                      <a:noFill/>
                    </a:lnL>
                    <a:lnR>
                      <a:noFill/>
                    </a:lnR>
                    <a:lnT w="19050">
                      <a:solidFill>
                        <a:schemeClr val="accent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solidFill>
                            <a:schemeClr val="tx1"/>
                          </a:solidFill>
                        </a:rPr>
                        <a:t>Trust, respect, reflective practices, authenticity, courage</a:t>
                      </a:r>
                    </a:p>
                  </a:txBody>
                  <a:tcPr marL="95024" marR="95024" marT="47512" marB="47512">
                    <a:lnL>
                      <a:noFill/>
                    </a:lnL>
                    <a:lnR>
                      <a:noFill/>
                    </a:lnR>
                    <a:lnT w="19050">
                      <a:solidFill>
                        <a:schemeClr val="accent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5214995"/>
                  </a:ext>
                </a:extLst>
              </a:tr>
              <a:tr h="688994">
                <a:tc>
                  <a:txBody>
                    <a:bodyPr/>
                    <a:lstStyle/>
                    <a:p>
                      <a:r>
                        <a:rPr lang="en-US" sz="1800">
                          <a:solidFill>
                            <a:schemeClr val="tx1"/>
                          </a:solidFill>
                        </a:rPr>
                        <a:t>Transparency &amp; Openness</a:t>
                      </a:r>
                    </a:p>
                  </a:txBody>
                  <a:tcPr marL="95024" marR="95024" marT="47512" marB="47512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solidFill>
                            <a:schemeClr val="tx1"/>
                          </a:solidFill>
                        </a:rPr>
                        <a:t>Sound decision-making, strong communication, accuracy, accountability</a:t>
                      </a:r>
                    </a:p>
                  </a:txBody>
                  <a:tcPr marL="95024" marR="95024" marT="47512" marB="47512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1566645"/>
                  </a:ext>
                </a:extLst>
              </a:tr>
              <a:tr h="688994">
                <a:tc>
                  <a:txBody>
                    <a:bodyPr/>
                    <a:lstStyle/>
                    <a:p>
                      <a:r>
                        <a:rPr lang="en-US" sz="1800">
                          <a:solidFill>
                            <a:schemeClr val="tx1"/>
                          </a:solidFill>
                        </a:rPr>
                        <a:t>Innovation &amp; Curiosity</a:t>
                      </a:r>
                    </a:p>
                  </a:txBody>
                  <a:tcPr marL="95024" marR="95024" marT="47512" marB="47512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solidFill>
                            <a:schemeClr val="tx1"/>
                          </a:solidFill>
                        </a:rPr>
                        <a:t>Creativity, engagement, growth, retention, deep learning</a:t>
                      </a:r>
                    </a:p>
                  </a:txBody>
                  <a:tcPr marL="95024" marR="95024" marT="47512" marB="47512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3731828"/>
                  </a:ext>
                </a:extLst>
              </a:tr>
              <a:tr h="688994">
                <a:tc>
                  <a:txBody>
                    <a:bodyPr/>
                    <a:lstStyle/>
                    <a:p>
                      <a:r>
                        <a:rPr lang="en-US" sz="1800">
                          <a:solidFill>
                            <a:schemeClr val="tx1"/>
                          </a:solidFill>
                        </a:rPr>
                        <a:t>Equity-mindedness &amp; Inclusion</a:t>
                      </a:r>
                    </a:p>
                  </a:txBody>
                  <a:tcPr marL="95024" marR="95024" marT="47512" marB="47512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solidFill>
                            <a:schemeClr val="tx1"/>
                          </a:solidFill>
                        </a:rPr>
                        <a:t>Access, opportunity, social justice, social mobility, cultural competency</a:t>
                      </a:r>
                    </a:p>
                  </a:txBody>
                  <a:tcPr marL="95024" marR="95024" marT="47512" marB="47512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1449133"/>
                  </a:ext>
                </a:extLst>
              </a:tr>
              <a:tr h="409652">
                <a:tc>
                  <a:txBody>
                    <a:bodyPr/>
                    <a:lstStyle/>
                    <a:p>
                      <a:r>
                        <a:rPr lang="en-US" sz="1800">
                          <a:solidFill>
                            <a:schemeClr val="tx1"/>
                          </a:solidFill>
                        </a:rPr>
                        <a:t>Community &amp; Collaboration</a:t>
                      </a:r>
                    </a:p>
                  </a:txBody>
                  <a:tcPr marL="95024" marR="95024" marT="47512" marB="47512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solidFill>
                            <a:schemeClr val="tx1"/>
                          </a:solidFill>
                        </a:rPr>
                        <a:t>Belonging, connection, support, celebration, alignment</a:t>
                      </a:r>
                    </a:p>
                  </a:txBody>
                  <a:tcPr marL="95024" marR="95024" marT="47512" marB="47512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5793233"/>
                  </a:ext>
                </a:extLst>
              </a:tr>
              <a:tr h="688994">
                <a:tc>
                  <a:txBody>
                    <a:bodyPr/>
                    <a:lstStyle/>
                    <a:p>
                      <a:r>
                        <a:rPr lang="en-US" sz="1800">
                          <a:solidFill>
                            <a:schemeClr val="tx1"/>
                          </a:solidFill>
                        </a:rPr>
                        <a:t>Love &amp; </a:t>
                      </a:r>
                      <a:r>
                        <a:rPr lang="en-US" sz="1800" strike="sngStrike">
                          <a:solidFill>
                            <a:schemeClr val="tx1"/>
                          </a:solidFill>
                        </a:rPr>
                        <a:t>Grace</a:t>
                      </a:r>
                      <a:r>
                        <a:rPr lang="en-US" sz="1800" strike="noStrike">
                          <a:solidFill>
                            <a:schemeClr val="tx1"/>
                          </a:solidFill>
                        </a:rPr>
                        <a:t> Compassion</a:t>
                      </a:r>
                    </a:p>
                  </a:txBody>
                  <a:tcPr marL="95024" marR="95024" marT="47512" marB="47512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solidFill>
                            <a:schemeClr val="tx1"/>
                          </a:solidFill>
                        </a:rPr>
                        <a:t>“Deep systemic culture of care,” feeling valued, transformation, ability to rebound, restorative work</a:t>
                      </a:r>
                    </a:p>
                  </a:txBody>
                  <a:tcPr marL="95024" marR="95024" marT="47512" marB="47512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83727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6226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A08C7C-36E9-4CC6-7CB3-3E060D156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Integrity &amp; Honesty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84489-6929-60E2-6779-9AC28FB8D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endParaRPr lang="en-US" sz="2000"/>
          </a:p>
          <a:p>
            <a:endParaRPr lang="en-US" sz="2000"/>
          </a:p>
          <a:p>
            <a:endParaRPr lang="en-US" sz="2000"/>
          </a:p>
          <a:p>
            <a:endParaRPr lang="en-US" sz="2000"/>
          </a:p>
          <a:p>
            <a:r>
              <a:rPr lang="en-US" sz="2000"/>
              <a:t>Still resonates with campus community; highest ranked value (integrity).</a:t>
            </a:r>
          </a:p>
          <a:p>
            <a:r>
              <a:rPr lang="en-US" sz="2000"/>
              <a:t>Building block of trust</a:t>
            </a:r>
          </a:p>
          <a:p>
            <a:r>
              <a:rPr lang="en-US" sz="2000"/>
              <a:t>Strong ties to other frameworks being used (e.g. The Four Agreements) </a:t>
            </a:r>
          </a:p>
          <a:p>
            <a:r>
              <a:rPr lang="en-US" sz="2000"/>
              <a:t>Part of the culture of reflective practices and continuous improvement</a:t>
            </a:r>
          </a:p>
          <a:p>
            <a:r>
              <a:rPr lang="en-US" sz="2000"/>
              <a:t>Foundation of ethical behavior and strong relationships</a:t>
            </a:r>
          </a:p>
          <a:p>
            <a:r>
              <a:rPr lang="en-US" sz="2000"/>
              <a:t>Allow for vulnerability and authentic connections</a:t>
            </a:r>
          </a:p>
          <a:p>
            <a:endParaRPr lang="en-US" sz="2000"/>
          </a:p>
          <a:p>
            <a:pPr marL="0" indent="0">
              <a:buNone/>
            </a:pPr>
            <a:endParaRPr lang="en-US" sz="2000"/>
          </a:p>
          <a:p>
            <a:endParaRPr lang="en-US" sz="2000"/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344760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AD5964-0D7F-CA92-022B-F335DEB46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Transparency &amp; Openness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75088-113D-7D19-DA2D-CAC4AB9556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en-US" sz="2000"/>
              <a:t>Critical component of sound decision making</a:t>
            </a:r>
          </a:p>
          <a:p>
            <a:r>
              <a:rPr lang="en-US" sz="2000"/>
              <a:t>Foundational concept of a public institution</a:t>
            </a:r>
          </a:p>
          <a:p>
            <a:r>
              <a:rPr lang="en-US" sz="2000"/>
              <a:t>Both concepts work to produce accuracy</a:t>
            </a:r>
          </a:p>
          <a:p>
            <a:r>
              <a:rPr lang="en-US" sz="2000"/>
              <a:t>Also, a building block to trust</a:t>
            </a:r>
          </a:p>
        </p:txBody>
      </p:sp>
    </p:spTree>
    <p:extLst>
      <p:ext uri="{BB962C8B-B14F-4D97-AF65-F5344CB8AC3E}">
        <p14:creationId xmlns:p14="http://schemas.microsoft.com/office/powerpoint/2010/main" val="601696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CAB814-A4E9-5E8F-60CF-D86580913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Innovation &amp; Curiosity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09FAA-EE3B-6E4F-602D-7DB0E2459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en-US" sz="2000"/>
              <a:t>Has strong affiliation with FHDA generally and FH specifically</a:t>
            </a:r>
          </a:p>
          <a:p>
            <a:r>
              <a:rPr lang="en-US" sz="2000"/>
              <a:t>Fuels creativity and organizational growth</a:t>
            </a:r>
          </a:p>
          <a:p>
            <a:r>
              <a:rPr lang="en-US" sz="2000"/>
              <a:t>Foothill is often the first to ideate, pilot, and/or join a demonstration project</a:t>
            </a:r>
          </a:p>
          <a:p>
            <a:r>
              <a:rPr lang="en-US" sz="2000"/>
              <a:t>Sparks love of learning</a:t>
            </a:r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391830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F56547-C95C-0EA7-7B94-68563B049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Equity-mindedness &amp; Inclusion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B696B-682C-245C-2ACC-7B8C17728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en-US" sz="2000"/>
              <a:t>Been guiding the collective work the last half decade</a:t>
            </a:r>
          </a:p>
          <a:p>
            <a:r>
              <a:rPr lang="en-US" sz="2000"/>
              <a:t>Undeniably important lens centering the work we advance</a:t>
            </a:r>
          </a:p>
          <a:p>
            <a:r>
              <a:rPr lang="en-US" sz="2000"/>
              <a:t>Guides us to ask who has opportunity and who hasn’t seen opportunity</a:t>
            </a:r>
          </a:p>
          <a:p>
            <a:r>
              <a:rPr lang="en-US" sz="2000"/>
              <a:t>Promotes social mobility for all</a:t>
            </a:r>
          </a:p>
          <a:p>
            <a:r>
              <a:rPr lang="en-US" sz="2000"/>
              <a:t>2</a:t>
            </a:r>
            <a:r>
              <a:rPr lang="en-US" sz="2000" baseline="30000"/>
              <a:t>nd</a:t>
            </a:r>
            <a:r>
              <a:rPr lang="en-US" sz="2000"/>
              <a:t> highest ranked value in survey</a:t>
            </a:r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4079801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Foothill 2030  Revised  Proposal #2  March 21, 2025</vt:lpstr>
      <vt:lpstr>Do values have any value?</vt:lpstr>
      <vt:lpstr>Feedback and History of Foothill Values</vt:lpstr>
      <vt:lpstr>Current Values</vt:lpstr>
      <vt:lpstr>New Proposal: Value Clusters</vt:lpstr>
      <vt:lpstr>Integrity &amp; Honesty</vt:lpstr>
      <vt:lpstr>Transparency &amp; Openness</vt:lpstr>
      <vt:lpstr>Innovation &amp; Curiosity</vt:lpstr>
      <vt:lpstr>Equity-mindedness &amp; Inclusion</vt:lpstr>
      <vt:lpstr>Community &amp; Collaboration</vt:lpstr>
      <vt:lpstr>Love &amp; Compassion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Kristina Whalen</dc:creator>
  <cp:revision>3</cp:revision>
  <dcterms:created xsi:type="dcterms:W3CDTF">2024-12-05T01:48:41Z</dcterms:created>
  <dcterms:modified xsi:type="dcterms:W3CDTF">2025-03-21T14:49:51Z</dcterms:modified>
</cp:coreProperties>
</file>