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6502" r:id="rId1"/>
  </p:sldMasterIdLst>
  <p:notesMasterIdLst>
    <p:notesMasterId r:id="rId16"/>
  </p:notesMasterIdLst>
  <p:sldIdLst>
    <p:sldId id="256" r:id="rId2"/>
    <p:sldId id="342" r:id="rId3"/>
    <p:sldId id="343" r:id="rId4"/>
    <p:sldId id="323" r:id="rId5"/>
    <p:sldId id="324" r:id="rId6"/>
    <p:sldId id="337" r:id="rId7"/>
    <p:sldId id="338" r:id="rId8"/>
    <p:sldId id="344" r:id="rId9"/>
    <p:sldId id="341" r:id="rId10"/>
    <p:sldId id="321" r:id="rId11"/>
    <p:sldId id="329" r:id="rId12"/>
    <p:sldId id="345" r:id="rId13"/>
    <p:sldId id="346" r:id="rId14"/>
    <p:sldId id="347" r:id="rId15"/>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sz="24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4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4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4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B252F"/>
    <a:srgbClr val="891827"/>
    <a:srgbClr val="8D1828"/>
    <a:srgbClr val="FF3B05"/>
    <a:srgbClr val="00421E"/>
    <a:srgbClr val="641A21"/>
    <a:srgbClr val="00DA63"/>
    <a:srgbClr val="F6F1E7"/>
    <a:srgbClr val="623515"/>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976"/>
    <p:restoredTop sz="92009" autoAdjust="0"/>
  </p:normalViewPr>
  <p:slideViewPr>
    <p:cSldViewPr snapToGrid="0" snapToObjects="1">
      <p:cViewPr varScale="1">
        <p:scale>
          <a:sx n="102" d="100"/>
          <a:sy n="102" d="100"/>
        </p:scale>
        <p:origin x="966" y="10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9F9DD32-E442-924F-86A2-D395954E91EA}" type="datetimeFigureOut">
              <a:rPr lang="en-US" smtClean="0"/>
              <a:t>10/15/2025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1E1E929-1C9B-2B4B-8D79-D44BE86FB07E}" type="slidenum">
              <a:rPr lang="en-US" smtClean="0"/>
              <a:t>‹#›</a:t>
            </a:fld>
            <a:endParaRPr lang="en-US"/>
          </a:p>
        </p:txBody>
      </p:sp>
    </p:spTree>
    <p:extLst>
      <p:ext uri="{BB962C8B-B14F-4D97-AF65-F5344CB8AC3E}">
        <p14:creationId xmlns:p14="http://schemas.microsoft.com/office/powerpoint/2010/main" val="1590331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1E1E929-1C9B-2B4B-8D79-D44BE86FB07E}" type="slidenum">
              <a:rPr lang="en-US" smtClean="0"/>
              <a:t>1</a:t>
            </a:fld>
            <a:endParaRPr lang="en-US"/>
          </a:p>
        </p:txBody>
      </p:sp>
    </p:spTree>
    <p:extLst>
      <p:ext uri="{BB962C8B-B14F-4D97-AF65-F5344CB8AC3E}">
        <p14:creationId xmlns:p14="http://schemas.microsoft.com/office/powerpoint/2010/main" val="24907020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22" name="Picture 21"/>
          <p:cNvPicPr>
            <a:picLocks noChangeAspect="1"/>
          </p:cNvPicPr>
          <p:nvPr userDrawn="1"/>
        </p:nvPicPr>
        <p:blipFill rotWithShape="1">
          <a:blip r:embed="rId2">
            <a:extLst>
              <a:ext uri="{28A0092B-C50C-407E-A947-70E740481C1C}">
                <a14:useLocalDpi xmlns:a14="http://schemas.microsoft.com/office/drawing/2010/main" val="0"/>
              </a:ext>
            </a:extLst>
          </a:blip>
          <a:srcRect l="19488" t="30" r="14501" b="11418"/>
          <a:stretch/>
        </p:blipFill>
        <p:spPr>
          <a:xfrm>
            <a:off x="0" y="0"/>
            <a:ext cx="9144000" cy="6899814"/>
          </a:xfrm>
          <a:prstGeom prst="rect">
            <a:avLst/>
          </a:prstGeom>
        </p:spPr>
      </p:pic>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56410" y="5873809"/>
            <a:ext cx="1992058" cy="547815"/>
          </a:xfrm>
          <a:prstGeom prst="rect">
            <a:avLst/>
          </a:prstGeom>
        </p:spPr>
      </p:pic>
      <p:sp>
        <p:nvSpPr>
          <p:cNvPr id="2" name="Title 1"/>
          <p:cNvSpPr>
            <a:spLocks noGrp="1"/>
          </p:cNvSpPr>
          <p:nvPr>
            <p:ph type="ctrTitle" hasCustomPrompt="1"/>
          </p:nvPr>
        </p:nvSpPr>
        <p:spPr>
          <a:xfrm>
            <a:off x="556410" y="1454046"/>
            <a:ext cx="8088059" cy="1981473"/>
          </a:xfrm>
          <a:prstGeom prst="rect">
            <a:avLst/>
          </a:prstGeom>
        </p:spPr>
        <p:txBody>
          <a:bodyPr vert="horz" lIns="91440" tIns="45720" rIns="91440" bIns="45720" rtlCol="0" anchor="b" anchorCtr="0">
            <a:noAutofit/>
          </a:bodyPr>
          <a:lstStyle>
            <a:lvl1pPr algn="ctr" defTabSz="914400" rtl="0" eaLnBrk="1" latinLnBrk="0" hangingPunct="1">
              <a:spcBef>
                <a:spcPct val="0"/>
              </a:spcBef>
              <a:buNone/>
              <a:defRPr sz="6000" b="1" i="0" kern="1200">
                <a:solidFill>
                  <a:schemeClr val="bg1"/>
                </a:solidFill>
                <a:latin typeface="Helvetica Neue" charset="0"/>
                <a:ea typeface="Helvetica Neue" charset="0"/>
                <a:cs typeface="Helvetica Neue" charset="0"/>
              </a:defRPr>
            </a:lvl1pPr>
          </a:lstStyle>
          <a:p>
            <a:r>
              <a:rPr lang="en-US" dirty="0"/>
              <a:t>Click to Edit Master Title Style</a:t>
            </a:r>
            <a:endParaRPr dirty="0"/>
          </a:p>
        </p:txBody>
      </p:sp>
      <p:sp>
        <p:nvSpPr>
          <p:cNvPr id="3" name="Subtitle 2"/>
          <p:cNvSpPr>
            <a:spLocks noGrp="1"/>
          </p:cNvSpPr>
          <p:nvPr>
            <p:ph type="subTitle" idx="1"/>
          </p:nvPr>
        </p:nvSpPr>
        <p:spPr>
          <a:xfrm>
            <a:off x="556411" y="3596075"/>
            <a:ext cx="8088058" cy="989782"/>
          </a:xfrm>
          <a:prstGeom prst="rect">
            <a:avLst/>
          </a:prstGeom>
        </p:spPr>
        <p:txBody>
          <a:bodyPr vert="horz" lIns="91440" tIns="45720" rIns="91440" bIns="45720" rtlCol="0">
            <a:normAutofit/>
          </a:bodyPr>
          <a:lstStyle>
            <a:lvl1pPr marL="0" indent="0" algn="ctr" defTabSz="914400" rtl="0" eaLnBrk="1" latinLnBrk="0" hangingPunct="1">
              <a:spcBef>
                <a:spcPts val="0"/>
              </a:spcBef>
              <a:buClr>
                <a:schemeClr val="accent1"/>
              </a:buClr>
              <a:buSzPct val="100000"/>
              <a:buFont typeface="Wingdings 2" pitchFamily="18" charset="2"/>
              <a:buNone/>
              <a:defRPr sz="2800" b="0" i="0" kern="1200">
                <a:solidFill>
                  <a:srgbClr val="F6F1E7"/>
                </a:solidFill>
                <a:latin typeface="Helvetica Neue" charset="0"/>
                <a:ea typeface="Helvetica Neue" charset="0"/>
                <a:cs typeface="Helvetica Neue"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dirty="0"/>
          </a:p>
        </p:txBody>
      </p:sp>
    </p:spTree>
    <p:extLst>
      <p:ext uri="{BB962C8B-B14F-4D97-AF65-F5344CB8AC3E}">
        <p14:creationId xmlns:p14="http://schemas.microsoft.com/office/powerpoint/2010/main" val="1610605655"/>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dissolv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Main Slide">
    <p:spTree>
      <p:nvGrpSpPr>
        <p:cNvPr id="1" name=""/>
        <p:cNvGrpSpPr/>
        <p:nvPr/>
      </p:nvGrpSpPr>
      <p:grpSpPr>
        <a:xfrm>
          <a:off x="0" y="0"/>
          <a:ext cx="0" cy="0"/>
          <a:chOff x="0" y="0"/>
          <a:chExt cx="0" cy="0"/>
        </a:xfrm>
      </p:grpSpPr>
      <p:sp>
        <p:nvSpPr>
          <p:cNvPr id="2" name="Title 1"/>
          <p:cNvSpPr>
            <a:spLocks noGrp="1"/>
          </p:cNvSpPr>
          <p:nvPr>
            <p:ph type="title"/>
          </p:nvPr>
        </p:nvSpPr>
        <p:spPr>
          <a:xfrm>
            <a:off x="550333" y="339517"/>
            <a:ext cx="8112653" cy="1252667"/>
          </a:xfrm>
          <a:prstGeom prst="rect">
            <a:avLst/>
          </a:prstGeom>
        </p:spPr>
        <p:txBody>
          <a:bodyPr anchor="ctr"/>
          <a:lstStyle>
            <a:lvl1pPr>
              <a:defRPr sz="4000" b="1" i="0">
                <a:solidFill>
                  <a:srgbClr val="F6F1E7"/>
                </a:solidFill>
                <a:latin typeface="Helvetica Neue" charset="0"/>
                <a:ea typeface="Helvetica Neue" charset="0"/>
                <a:cs typeface="Helvetica Neue" charset="0"/>
              </a:defRPr>
            </a:lvl1pPr>
          </a:lstStyle>
          <a:p>
            <a:r>
              <a:rPr lang="en-US" dirty="0"/>
              <a:t>Click to edit Master title style</a:t>
            </a:r>
            <a:endParaRPr dirty="0"/>
          </a:p>
        </p:txBody>
      </p:sp>
      <p:sp>
        <p:nvSpPr>
          <p:cNvPr id="3" name="Content Placeholder 2"/>
          <p:cNvSpPr>
            <a:spLocks noGrp="1"/>
          </p:cNvSpPr>
          <p:nvPr>
            <p:ph idx="1"/>
          </p:nvPr>
        </p:nvSpPr>
        <p:spPr>
          <a:xfrm>
            <a:off x="550333" y="2243667"/>
            <a:ext cx="8112653" cy="4115594"/>
          </a:xfrm>
          <a:prstGeom prst="rect">
            <a:avLst/>
          </a:prstGeom>
        </p:spPr>
        <p:txBody>
          <a:bodyPr>
            <a:normAutofit/>
          </a:bodyPr>
          <a:lstStyle>
            <a:lvl1pPr marL="228600" indent="-228600">
              <a:buClr>
                <a:srgbClr val="A61E2F"/>
              </a:buClr>
              <a:buSzPct val="70000"/>
              <a:buFont typeface="Arial" charset="0"/>
              <a:buChar char="•"/>
              <a:defRPr sz="4000" b="0" i="0">
                <a:solidFill>
                  <a:schemeClr val="tx1"/>
                </a:solidFill>
                <a:latin typeface="Helvetica Neue Medium" charset="0"/>
                <a:ea typeface="Helvetica Neue Medium" charset="0"/>
                <a:cs typeface="Helvetica Neue Medium" charset="0"/>
              </a:defRPr>
            </a:lvl1pPr>
            <a:lvl2pPr marL="457200" indent="-228600">
              <a:buClr>
                <a:srgbClr val="A61E2F"/>
              </a:buClr>
              <a:buSzPct val="70000"/>
              <a:buFont typeface="Arial" charset="0"/>
              <a:buChar char="•"/>
              <a:defRPr sz="3600" b="0" i="0">
                <a:solidFill>
                  <a:schemeClr val="tx1"/>
                </a:solidFill>
                <a:latin typeface="Helvetica Neue Medium" charset="0"/>
                <a:ea typeface="Helvetica Neue Medium" charset="0"/>
                <a:cs typeface="Helvetica Neue Medium" charset="0"/>
              </a:defRPr>
            </a:lvl2pPr>
            <a:lvl3pPr marL="685800" indent="-228600">
              <a:buClr>
                <a:srgbClr val="A61E2F"/>
              </a:buClr>
              <a:buSzPct val="70000"/>
              <a:buFont typeface="Arial" charset="0"/>
              <a:buChar char="•"/>
              <a:defRPr sz="3000" b="0" i="0">
                <a:solidFill>
                  <a:schemeClr val="tx1"/>
                </a:solidFill>
                <a:latin typeface="Helvetica Neue Medium" charset="0"/>
                <a:ea typeface="Helvetica Neue Medium" charset="0"/>
                <a:cs typeface="Helvetica Neue Medium" charset="0"/>
              </a:defRPr>
            </a:lvl3pPr>
            <a:lvl4pPr marL="914400" indent="-228600">
              <a:buClr>
                <a:srgbClr val="A61E2F"/>
              </a:buClr>
              <a:buSzPct val="70000"/>
              <a:buFont typeface="Arial" charset="0"/>
              <a:buChar char="•"/>
              <a:defRPr sz="3600" b="0" i="0">
                <a:solidFill>
                  <a:schemeClr val="tx1"/>
                </a:solidFill>
                <a:latin typeface="Helvetica Neue Medium" charset="0"/>
                <a:ea typeface="Helvetica Neue Medium" charset="0"/>
                <a:cs typeface="Helvetica Neue Medium" charset="0"/>
              </a:defRPr>
            </a:lvl4pPr>
            <a:lvl5pPr marL="1143000" indent="-228600">
              <a:buClr>
                <a:srgbClr val="A61E2F"/>
              </a:buClr>
              <a:buSzPct val="70000"/>
              <a:buFont typeface="Arial" charset="0"/>
              <a:buChar char="•"/>
              <a:defRPr sz="2500" b="0" i="0">
                <a:solidFill>
                  <a:schemeClr val="tx1"/>
                </a:solidFill>
                <a:latin typeface="Helvetica Neue Medium" charset="0"/>
                <a:ea typeface="Helvetica Neue Medium" charset="0"/>
                <a:cs typeface="Helvetica Neue Medium" charset="0"/>
              </a:defRPr>
            </a:lvl5pPr>
          </a:lstStyle>
          <a:p>
            <a:pPr lvl="0"/>
            <a:r>
              <a:rPr lang="en-US" dirty="0"/>
              <a:t>Click to edit Master text styles</a:t>
            </a:r>
          </a:p>
          <a:p>
            <a:pPr lvl="2"/>
            <a:r>
              <a:rPr lang="en-US" dirty="0"/>
              <a:t>Second level</a:t>
            </a:r>
          </a:p>
          <a:p>
            <a:pPr lvl="4"/>
            <a:r>
              <a:rPr lang="en-US" dirty="0"/>
              <a:t>Third level</a:t>
            </a:r>
          </a:p>
        </p:txBody>
      </p:sp>
    </p:spTree>
    <p:extLst>
      <p:ext uri="{BB962C8B-B14F-4D97-AF65-F5344CB8AC3E}">
        <p14:creationId xmlns:p14="http://schemas.microsoft.com/office/powerpoint/2010/main" val="616707598"/>
      </p:ext>
    </p:extLst>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lumn Slide">
    <p:spTree>
      <p:nvGrpSpPr>
        <p:cNvPr id="1" name=""/>
        <p:cNvGrpSpPr/>
        <p:nvPr/>
      </p:nvGrpSpPr>
      <p:grpSpPr>
        <a:xfrm>
          <a:off x="0" y="0"/>
          <a:ext cx="0" cy="0"/>
          <a:chOff x="0" y="0"/>
          <a:chExt cx="0" cy="0"/>
        </a:xfrm>
      </p:grpSpPr>
      <p:sp>
        <p:nvSpPr>
          <p:cNvPr id="6" name="Content Placeholder 2"/>
          <p:cNvSpPr>
            <a:spLocks noGrp="1"/>
          </p:cNvSpPr>
          <p:nvPr>
            <p:ph sz="half" idx="10"/>
          </p:nvPr>
        </p:nvSpPr>
        <p:spPr>
          <a:xfrm>
            <a:off x="550332" y="2235200"/>
            <a:ext cx="3841785" cy="4208564"/>
          </a:xfrm>
          <a:prstGeom prst="rect">
            <a:avLst/>
          </a:prstGeom>
        </p:spPr>
        <p:txBody>
          <a:bodyPr>
            <a:normAutofit/>
          </a:bodyPr>
          <a:lstStyle>
            <a:lvl1pPr marL="228600" indent="-228600">
              <a:buClr>
                <a:schemeClr val="accent6"/>
              </a:buClr>
              <a:buSzPct val="80000"/>
              <a:buFont typeface="Arial" charset="0"/>
              <a:buChar char="•"/>
              <a:defRPr sz="2400" b="0" i="0">
                <a:solidFill>
                  <a:schemeClr val="tx1"/>
                </a:solidFill>
                <a:latin typeface="Helvetica Neue Medium" charset="0"/>
                <a:ea typeface="Helvetica Neue Medium" charset="0"/>
                <a:cs typeface="Helvetica Neue Medium" charset="0"/>
              </a:defRPr>
            </a:lvl1pPr>
            <a:lvl2pPr marL="457200" indent="-228600">
              <a:buClr>
                <a:schemeClr val="accent6"/>
              </a:buClr>
              <a:buSzPct val="80000"/>
              <a:buFont typeface="Arial" charset="0"/>
              <a:buChar char="•"/>
              <a:defRPr sz="2400" b="0" i="0">
                <a:solidFill>
                  <a:schemeClr val="tx1"/>
                </a:solidFill>
                <a:latin typeface="Helvetica Neue Medium" charset="0"/>
                <a:ea typeface="Helvetica Neue Medium" charset="0"/>
                <a:cs typeface="Helvetica Neue Medium" charset="0"/>
              </a:defRPr>
            </a:lvl2pPr>
            <a:lvl3pPr marL="685800" indent="-228600">
              <a:buClr>
                <a:schemeClr val="accent6"/>
              </a:buClr>
              <a:buSzPct val="80000"/>
              <a:buFont typeface="Arial" charset="0"/>
              <a:buChar char="•"/>
              <a:defRPr sz="2400" b="0" i="0">
                <a:solidFill>
                  <a:schemeClr val="tx1"/>
                </a:solidFill>
                <a:latin typeface="Helvetica Neue Medium" charset="0"/>
                <a:ea typeface="Helvetica Neue Medium" charset="0"/>
                <a:cs typeface="Helvetica Neue Medium" charset="0"/>
              </a:defRPr>
            </a:lvl3pPr>
            <a:lvl4pPr>
              <a:buSzPct val="70000"/>
              <a:defRPr sz="2400">
                <a:latin typeface="Calibri"/>
                <a:cs typeface="Calibri"/>
              </a:defRPr>
            </a:lvl4pPr>
            <a:lvl5pPr>
              <a:buSzPct val="70000"/>
              <a:defRPr sz="2400">
                <a:latin typeface="Calibri"/>
                <a:cs typeface="Calibri"/>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p:txBody>
      </p:sp>
      <p:sp>
        <p:nvSpPr>
          <p:cNvPr id="5" name="Title 1"/>
          <p:cNvSpPr>
            <a:spLocks noGrp="1"/>
          </p:cNvSpPr>
          <p:nvPr>
            <p:ph type="title"/>
          </p:nvPr>
        </p:nvSpPr>
        <p:spPr>
          <a:xfrm>
            <a:off x="550333" y="339517"/>
            <a:ext cx="8112653" cy="1252667"/>
          </a:xfrm>
          <a:prstGeom prst="rect">
            <a:avLst/>
          </a:prstGeom>
        </p:spPr>
        <p:txBody>
          <a:bodyPr anchor="ctr"/>
          <a:lstStyle>
            <a:lvl1pPr>
              <a:defRPr sz="4000" b="1" i="0">
                <a:solidFill>
                  <a:srgbClr val="F6F1E7"/>
                </a:solidFill>
                <a:latin typeface="Helvetica Neue" charset="0"/>
                <a:ea typeface="Helvetica Neue" charset="0"/>
                <a:cs typeface="Helvetica Neue" charset="0"/>
              </a:defRPr>
            </a:lvl1pPr>
          </a:lstStyle>
          <a:p>
            <a:r>
              <a:rPr lang="en-US" dirty="0"/>
              <a:t>Click to edit Master title style</a:t>
            </a:r>
            <a:endParaRPr dirty="0"/>
          </a:p>
        </p:txBody>
      </p:sp>
      <p:sp>
        <p:nvSpPr>
          <p:cNvPr id="7" name="Content Placeholder 2"/>
          <p:cNvSpPr>
            <a:spLocks noGrp="1"/>
          </p:cNvSpPr>
          <p:nvPr>
            <p:ph sz="half" idx="11"/>
          </p:nvPr>
        </p:nvSpPr>
        <p:spPr>
          <a:xfrm>
            <a:off x="4826833" y="2235200"/>
            <a:ext cx="3836153" cy="4208564"/>
          </a:xfrm>
          <a:prstGeom prst="rect">
            <a:avLst/>
          </a:prstGeom>
        </p:spPr>
        <p:txBody>
          <a:bodyPr>
            <a:normAutofit/>
          </a:bodyPr>
          <a:lstStyle>
            <a:lvl1pPr marL="228600" indent="-228600">
              <a:buClr>
                <a:schemeClr val="accent6"/>
              </a:buClr>
              <a:buSzPct val="80000"/>
              <a:buFont typeface="Arial" charset="0"/>
              <a:buChar char="•"/>
              <a:defRPr sz="2400" b="0" i="0">
                <a:solidFill>
                  <a:schemeClr val="tx1"/>
                </a:solidFill>
                <a:latin typeface="Helvetica Neue Medium" charset="0"/>
                <a:ea typeface="Helvetica Neue Medium" charset="0"/>
                <a:cs typeface="Helvetica Neue Medium" charset="0"/>
              </a:defRPr>
            </a:lvl1pPr>
            <a:lvl2pPr marL="457200" indent="-228600">
              <a:buClr>
                <a:schemeClr val="accent6"/>
              </a:buClr>
              <a:buSzPct val="80000"/>
              <a:buFont typeface="Arial" charset="0"/>
              <a:buChar char="•"/>
              <a:defRPr sz="2400" b="0" i="0">
                <a:solidFill>
                  <a:schemeClr val="tx1"/>
                </a:solidFill>
                <a:latin typeface="Helvetica Neue Medium" charset="0"/>
                <a:ea typeface="Helvetica Neue Medium" charset="0"/>
                <a:cs typeface="Helvetica Neue Medium" charset="0"/>
              </a:defRPr>
            </a:lvl2pPr>
            <a:lvl3pPr marL="685800" indent="-228600">
              <a:buClr>
                <a:schemeClr val="accent6"/>
              </a:buClr>
              <a:buSzPct val="80000"/>
              <a:buFont typeface="Arial" charset="0"/>
              <a:buChar char="•"/>
              <a:defRPr sz="2400" b="0" i="0">
                <a:solidFill>
                  <a:schemeClr val="tx1"/>
                </a:solidFill>
                <a:latin typeface="Helvetica Neue Medium" charset="0"/>
                <a:ea typeface="Helvetica Neue Medium" charset="0"/>
                <a:cs typeface="Helvetica Neue Medium" charset="0"/>
              </a:defRPr>
            </a:lvl3pPr>
            <a:lvl4pPr>
              <a:buSzPct val="70000"/>
              <a:defRPr sz="2400">
                <a:latin typeface="Calibri"/>
                <a:cs typeface="Calibri"/>
              </a:defRPr>
            </a:lvl4pPr>
            <a:lvl5pPr>
              <a:buSzPct val="70000"/>
              <a:defRPr sz="2400">
                <a:latin typeface="Calibri"/>
                <a:cs typeface="Calibri"/>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1981996115"/>
      </p:ext>
    </p:extLst>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icture Page">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a:extLst>
              <a:ext uri="{28A0092B-C50C-407E-A947-70E740481C1C}">
                <a14:useLocalDpi xmlns:a14="http://schemas.microsoft.com/office/drawing/2010/main" val="0"/>
              </a:ext>
            </a:extLst>
          </a:blip>
          <a:srcRect l="19488" t="30" r="14501" b="11418"/>
          <a:stretch/>
        </p:blipFill>
        <p:spPr>
          <a:xfrm>
            <a:off x="0" y="207169"/>
            <a:ext cx="9144000" cy="6899814"/>
          </a:xfrm>
          <a:prstGeom prst="rect">
            <a:avLst/>
          </a:prstGeom>
        </p:spPr>
      </p:pic>
      <p:sp>
        <p:nvSpPr>
          <p:cNvPr id="6" name="Picture Placeholder 5"/>
          <p:cNvSpPr>
            <a:spLocks noGrp="1"/>
          </p:cNvSpPr>
          <p:nvPr>
            <p:ph type="pic" sz="quarter" idx="10"/>
          </p:nvPr>
        </p:nvSpPr>
        <p:spPr>
          <a:xfrm>
            <a:off x="608013" y="657225"/>
            <a:ext cx="7956550" cy="4614863"/>
          </a:xfrm>
          <a:prstGeom prst="rect">
            <a:avLst/>
          </a:prstGeom>
          <a:solidFill>
            <a:srgbClr val="F6F1E7"/>
          </a:solidFill>
          <a:ln w="57150">
            <a:solidFill>
              <a:schemeClr val="bg1"/>
            </a:solidFill>
          </a:ln>
          <a:effectLst>
            <a:outerShdw blurRad="50800" dist="25400" dir="2700000" algn="tl" rotWithShape="0">
              <a:prstClr val="black">
                <a:alpha val="24000"/>
              </a:prstClr>
            </a:outerShdw>
          </a:effectLst>
        </p:spPr>
        <p:txBody>
          <a:bodyPr/>
          <a:lstStyle/>
          <a:p>
            <a:endParaRPr lang="en-US"/>
          </a:p>
        </p:txBody>
      </p:sp>
      <p:sp>
        <p:nvSpPr>
          <p:cNvPr id="8" name="Text Placeholder 7"/>
          <p:cNvSpPr>
            <a:spLocks noGrp="1"/>
          </p:cNvSpPr>
          <p:nvPr>
            <p:ph type="body" sz="quarter" idx="11"/>
          </p:nvPr>
        </p:nvSpPr>
        <p:spPr>
          <a:xfrm>
            <a:off x="485774" y="5472113"/>
            <a:ext cx="8078789" cy="857250"/>
          </a:xfrm>
          <a:prstGeom prst="rect">
            <a:avLst/>
          </a:prstGeom>
        </p:spPr>
        <p:txBody>
          <a:bodyPr/>
          <a:lstStyle>
            <a:lvl1pPr marL="0" indent="0">
              <a:buNone/>
              <a:defRPr sz="2400" b="0" i="0">
                <a:solidFill>
                  <a:schemeClr val="bg1"/>
                </a:solidFill>
                <a:latin typeface="Helvetica Neue Medium" charset="0"/>
                <a:ea typeface="Helvetica Neue Medium" charset="0"/>
                <a:cs typeface="Helvetica Neue Medium" charset="0"/>
              </a:defRPr>
            </a:lvl1pPr>
            <a:lvl2pPr marL="228600" indent="0">
              <a:buNone/>
              <a:defRPr/>
            </a:lvl2pPr>
            <a:lvl3pPr marL="457200" indent="0">
              <a:buNone/>
              <a:defRPr/>
            </a:lvl3pPr>
            <a:lvl4pPr marL="685800" indent="0">
              <a:buNone/>
              <a:defRPr/>
            </a:lvl4pPr>
            <a:lvl5pPr marL="914400" indent="0">
              <a:buNone/>
              <a:defRPr/>
            </a:lvl5pPr>
          </a:lstStyle>
          <a:p>
            <a:pPr lvl="0"/>
            <a:r>
              <a:rPr lang="en-US" dirty="0"/>
              <a:t>Click to edit Master text style</a:t>
            </a:r>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622763" y="6265334"/>
            <a:ext cx="1256586" cy="345561"/>
          </a:xfrm>
          <a:prstGeom prst="rect">
            <a:avLst/>
          </a:prstGeom>
        </p:spPr>
      </p:pic>
    </p:spTree>
    <p:extLst>
      <p:ext uri="{BB962C8B-B14F-4D97-AF65-F5344CB8AC3E}">
        <p14:creationId xmlns:p14="http://schemas.microsoft.com/office/powerpoint/2010/main" val="1437963422"/>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dissolv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hart Slide">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a:extLst>
              <a:ext uri="{28A0092B-C50C-407E-A947-70E740481C1C}">
                <a14:useLocalDpi xmlns:a14="http://schemas.microsoft.com/office/drawing/2010/main" val="0"/>
              </a:ext>
            </a:extLst>
          </a:blip>
          <a:srcRect l="19488" t="30" r="14501" b="11418"/>
          <a:stretch/>
        </p:blipFill>
        <p:spPr>
          <a:xfrm>
            <a:off x="0" y="0"/>
            <a:ext cx="9144000" cy="6899814"/>
          </a:xfrm>
          <a:prstGeom prst="rect">
            <a:avLst/>
          </a:prstGeom>
        </p:spPr>
      </p:pic>
      <p:sp>
        <p:nvSpPr>
          <p:cNvPr id="8" name="Text Placeholder 7"/>
          <p:cNvSpPr>
            <a:spLocks noGrp="1"/>
          </p:cNvSpPr>
          <p:nvPr>
            <p:ph type="body" sz="quarter" idx="11"/>
          </p:nvPr>
        </p:nvSpPr>
        <p:spPr>
          <a:xfrm>
            <a:off x="5972175" y="793226"/>
            <a:ext cx="2700005" cy="4335462"/>
          </a:xfrm>
          <a:prstGeom prst="rect">
            <a:avLst/>
          </a:prstGeom>
        </p:spPr>
        <p:txBody>
          <a:bodyPr/>
          <a:lstStyle>
            <a:lvl1pPr marL="0" indent="0">
              <a:buNone/>
              <a:defRPr sz="2400" b="0" i="0">
                <a:solidFill>
                  <a:schemeClr val="bg1"/>
                </a:solidFill>
                <a:latin typeface="Helvetica Neue Medium" charset="0"/>
                <a:ea typeface="Helvetica Neue Medium" charset="0"/>
                <a:cs typeface="Helvetica Neue Medium" charset="0"/>
              </a:defRPr>
            </a:lvl1pPr>
            <a:lvl2pPr marL="228600" indent="0">
              <a:buNone/>
              <a:defRPr/>
            </a:lvl2pPr>
            <a:lvl3pPr marL="457200" indent="0">
              <a:buNone/>
              <a:defRPr/>
            </a:lvl3pPr>
            <a:lvl4pPr marL="685800" indent="0">
              <a:buNone/>
              <a:defRPr/>
            </a:lvl4pPr>
            <a:lvl5pPr marL="914400" indent="0">
              <a:buNone/>
              <a:defRPr/>
            </a:lvl5pPr>
          </a:lstStyle>
          <a:p>
            <a:pPr lvl="0"/>
            <a:r>
              <a:rPr lang="en-US" dirty="0"/>
              <a:t>Click to edit Master text style</a:t>
            </a:r>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622763" y="6265334"/>
            <a:ext cx="1256586" cy="345561"/>
          </a:xfrm>
          <a:prstGeom prst="rect">
            <a:avLst/>
          </a:prstGeom>
        </p:spPr>
      </p:pic>
      <p:sp>
        <p:nvSpPr>
          <p:cNvPr id="3" name="Chart Placeholder 2"/>
          <p:cNvSpPr>
            <a:spLocks noGrp="1"/>
          </p:cNvSpPr>
          <p:nvPr>
            <p:ph type="chart" sz="quarter" idx="12"/>
          </p:nvPr>
        </p:nvSpPr>
        <p:spPr>
          <a:xfrm>
            <a:off x="663575" y="792696"/>
            <a:ext cx="4836780" cy="5314421"/>
          </a:xfrm>
          <a:prstGeom prst="rect">
            <a:avLst/>
          </a:prstGeom>
          <a:solidFill>
            <a:srgbClr val="F6F1E7"/>
          </a:solidFill>
        </p:spPr>
        <p:txBody>
          <a:bodyPr/>
          <a:lstStyle/>
          <a:p>
            <a:endParaRPr lang="en-US"/>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dissolv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6" name="Text Placeholder 6"/>
          <p:cNvSpPr>
            <a:spLocks noGrp="1"/>
          </p:cNvSpPr>
          <p:nvPr>
            <p:ph type="body" sz="quarter" idx="10" hasCustomPrompt="1"/>
          </p:nvPr>
        </p:nvSpPr>
        <p:spPr>
          <a:xfrm>
            <a:off x="550333" y="2863121"/>
            <a:ext cx="7323502" cy="3028013"/>
          </a:xfrm>
          <a:prstGeom prst="rect">
            <a:avLst/>
          </a:prstGeom>
        </p:spPr>
        <p:txBody>
          <a:bodyPr/>
          <a:lstStyle>
            <a:lvl1pPr marL="0" indent="0">
              <a:buNone/>
              <a:defRPr sz="2000" b="0" i="0" baseline="0">
                <a:latin typeface="Helvetica Neue Medium" charset="0"/>
                <a:ea typeface="Helvetica Neue Medium" charset="0"/>
                <a:cs typeface="Helvetica Neue Medium" charset="0"/>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Presenter’s Name</a:t>
            </a:r>
          </a:p>
          <a:p>
            <a:pPr lvl="0"/>
            <a:r>
              <a:rPr lang="en-US" dirty="0"/>
              <a:t>Presenter’s Title</a:t>
            </a:r>
          </a:p>
          <a:p>
            <a:pPr lvl="0"/>
            <a:r>
              <a:rPr lang="en-US" dirty="0" err="1"/>
              <a:t>presentersname@foothill.edu</a:t>
            </a:r>
            <a:endParaRPr lang="en-US" dirty="0"/>
          </a:p>
          <a:p>
            <a:pPr lvl="0"/>
            <a:r>
              <a:rPr lang="en-US" dirty="0"/>
              <a:t>650.949.0000</a:t>
            </a:r>
          </a:p>
          <a:p>
            <a:pPr lvl="0"/>
            <a:endParaRPr lang="en-US" dirty="0"/>
          </a:p>
          <a:p>
            <a:pPr lvl="0"/>
            <a:r>
              <a:rPr lang="en-US" dirty="0" err="1"/>
              <a:t>foothill.edu</a:t>
            </a:r>
            <a:endParaRPr lang="en-US" dirty="0"/>
          </a:p>
        </p:txBody>
      </p:sp>
      <p:sp>
        <p:nvSpPr>
          <p:cNvPr id="7" name="Title 1"/>
          <p:cNvSpPr>
            <a:spLocks noGrp="1"/>
          </p:cNvSpPr>
          <p:nvPr>
            <p:ph type="title" hasCustomPrompt="1"/>
          </p:nvPr>
        </p:nvSpPr>
        <p:spPr>
          <a:xfrm>
            <a:off x="550333" y="339517"/>
            <a:ext cx="8112653" cy="1252667"/>
          </a:xfrm>
          <a:prstGeom prst="rect">
            <a:avLst/>
          </a:prstGeom>
        </p:spPr>
        <p:txBody>
          <a:bodyPr anchor="ctr"/>
          <a:lstStyle>
            <a:lvl1pPr>
              <a:defRPr sz="4000" b="1" i="0" baseline="0">
                <a:solidFill>
                  <a:srgbClr val="F6F1E7"/>
                </a:solidFill>
                <a:latin typeface="Helvetica Neue" charset="0"/>
                <a:ea typeface="Helvetica Neue" charset="0"/>
                <a:cs typeface="Helvetica Neue" charset="0"/>
              </a:defRPr>
            </a:lvl1pPr>
          </a:lstStyle>
          <a:p>
            <a:r>
              <a:rPr lang="en-US" dirty="0"/>
              <a:t>Thank You</a:t>
            </a:r>
            <a:endParaRPr dirty="0"/>
          </a:p>
        </p:txBody>
      </p:sp>
    </p:spTree>
    <p:extLst>
      <p:ext uri="{BB962C8B-B14F-4D97-AF65-F5344CB8AC3E}">
        <p14:creationId xmlns:p14="http://schemas.microsoft.com/office/powerpoint/2010/main" val="4274707730"/>
      </p:ext>
    </p:extLst>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0" y="1301897"/>
            <a:ext cx="9144000" cy="5556103"/>
          </a:xfrm>
          <a:prstGeom prst="rect">
            <a:avLst/>
          </a:prstGeom>
        </p:spPr>
      </p:pic>
      <p:pic>
        <p:nvPicPr>
          <p:cNvPr id="9" name="Picture 8"/>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7622763" y="6265334"/>
            <a:ext cx="1264061" cy="348038"/>
          </a:xfrm>
          <a:prstGeom prst="rect">
            <a:avLst/>
          </a:prstGeom>
        </p:spPr>
      </p:pic>
      <p:pic>
        <p:nvPicPr>
          <p:cNvPr id="3" name="Picture 2"/>
          <p:cNvPicPr>
            <a:picLocks noChangeAspect="1"/>
          </p:cNvPicPr>
          <p:nvPr userDrawn="1"/>
        </p:nvPicPr>
        <p:blipFill rotWithShape="1">
          <a:blip r:embed="rId10">
            <a:extLst>
              <a:ext uri="{28A0092B-C50C-407E-A947-70E740481C1C}">
                <a14:useLocalDpi xmlns:a14="http://schemas.microsoft.com/office/drawing/2010/main" val="0"/>
              </a:ext>
            </a:extLst>
          </a:blip>
          <a:srcRect t="37696" b="26749"/>
          <a:stretch/>
        </p:blipFill>
        <p:spPr>
          <a:xfrm>
            <a:off x="0" y="0"/>
            <a:ext cx="9144000" cy="1828800"/>
          </a:xfrm>
          <a:prstGeom prst="rect">
            <a:avLst/>
          </a:prstGeom>
        </p:spPr>
      </p:pic>
    </p:spTree>
  </p:cSld>
  <p:clrMap bg1="lt1" tx1="dk1" bg2="lt2" tx2="dk2" accent1="accent1" accent2="accent2" accent3="accent3" accent4="accent4" accent5="accent5" accent6="accent6" hlink="hlink" folHlink="folHlink"/>
  <p:sldLayoutIdLst>
    <p:sldLayoutId id="2147486530" r:id="rId1"/>
    <p:sldLayoutId id="2147486525" r:id="rId2"/>
    <p:sldLayoutId id="2147486526" r:id="rId3"/>
    <p:sldLayoutId id="2147486532" r:id="rId4"/>
    <p:sldLayoutId id="2147486533" r:id="rId5"/>
    <p:sldLayoutId id="2147486531" r:id="rId6"/>
  </p:sldLayoutIdLst>
  <p:transition spd="med">
    <p:fade/>
  </p:transition>
  <p:hf hdr="0" ftr="0" dt="0"/>
  <p:txStyles>
    <p:titleStyle>
      <a:lvl1pPr algn="l" rtl="0" eaLnBrk="1" fontAlgn="base" hangingPunct="1">
        <a:spcBef>
          <a:spcPct val="0"/>
        </a:spcBef>
        <a:spcAft>
          <a:spcPct val="0"/>
        </a:spcAft>
        <a:defRPr sz="3600" kern="1200">
          <a:solidFill>
            <a:schemeClr val="accent1"/>
          </a:solidFill>
          <a:latin typeface="+mj-lt"/>
          <a:ea typeface="ＭＳ Ｐゴシック" charset="0"/>
          <a:cs typeface="ＭＳ Ｐゴシック" charset="0"/>
        </a:defRPr>
      </a:lvl1pPr>
      <a:lvl2pPr algn="l" rtl="0" eaLnBrk="1" fontAlgn="base" hangingPunct="1">
        <a:spcBef>
          <a:spcPct val="0"/>
        </a:spcBef>
        <a:spcAft>
          <a:spcPct val="0"/>
        </a:spcAft>
        <a:defRPr sz="3600">
          <a:solidFill>
            <a:schemeClr val="accent1"/>
          </a:solidFill>
          <a:latin typeface="Century Gothic" charset="0"/>
          <a:ea typeface="ＭＳ Ｐゴシック" charset="0"/>
          <a:cs typeface="ＭＳ Ｐゴシック" charset="0"/>
        </a:defRPr>
      </a:lvl2pPr>
      <a:lvl3pPr algn="l" rtl="0" eaLnBrk="1" fontAlgn="base" hangingPunct="1">
        <a:spcBef>
          <a:spcPct val="0"/>
        </a:spcBef>
        <a:spcAft>
          <a:spcPct val="0"/>
        </a:spcAft>
        <a:defRPr sz="3600">
          <a:solidFill>
            <a:schemeClr val="accent1"/>
          </a:solidFill>
          <a:latin typeface="Century Gothic" charset="0"/>
          <a:ea typeface="ＭＳ Ｐゴシック" charset="0"/>
          <a:cs typeface="ＭＳ Ｐゴシック" charset="0"/>
        </a:defRPr>
      </a:lvl3pPr>
      <a:lvl4pPr algn="l" rtl="0" eaLnBrk="1" fontAlgn="base" hangingPunct="1">
        <a:spcBef>
          <a:spcPct val="0"/>
        </a:spcBef>
        <a:spcAft>
          <a:spcPct val="0"/>
        </a:spcAft>
        <a:defRPr sz="3600">
          <a:solidFill>
            <a:schemeClr val="accent1"/>
          </a:solidFill>
          <a:latin typeface="Century Gothic" charset="0"/>
          <a:ea typeface="ＭＳ Ｐゴシック" charset="0"/>
          <a:cs typeface="ＭＳ Ｐゴシック" charset="0"/>
        </a:defRPr>
      </a:lvl4pPr>
      <a:lvl5pPr algn="l" rtl="0" eaLnBrk="1" fontAlgn="base" hangingPunct="1">
        <a:spcBef>
          <a:spcPct val="0"/>
        </a:spcBef>
        <a:spcAft>
          <a:spcPct val="0"/>
        </a:spcAft>
        <a:defRPr sz="3600">
          <a:solidFill>
            <a:schemeClr val="accent1"/>
          </a:solidFill>
          <a:latin typeface="Century Gothic" charset="0"/>
          <a:ea typeface="ＭＳ Ｐゴシック" charset="0"/>
          <a:cs typeface="ＭＳ Ｐゴシック" charset="0"/>
        </a:defRPr>
      </a:lvl5pPr>
      <a:lvl6pPr marL="457200" algn="l" rtl="0" eaLnBrk="1" fontAlgn="base" hangingPunct="1">
        <a:spcBef>
          <a:spcPct val="0"/>
        </a:spcBef>
        <a:spcAft>
          <a:spcPct val="0"/>
        </a:spcAft>
        <a:defRPr sz="3600">
          <a:solidFill>
            <a:schemeClr val="accent1"/>
          </a:solidFill>
          <a:latin typeface="Century Gothic" charset="0"/>
          <a:ea typeface="ＭＳ Ｐゴシック" charset="0"/>
          <a:cs typeface="ＭＳ Ｐゴシック" charset="0"/>
        </a:defRPr>
      </a:lvl6pPr>
      <a:lvl7pPr marL="914400" algn="l" rtl="0" eaLnBrk="1" fontAlgn="base" hangingPunct="1">
        <a:spcBef>
          <a:spcPct val="0"/>
        </a:spcBef>
        <a:spcAft>
          <a:spcPct val="0"/>
        </a:spcAft>
        <a:defRPr sz="3600">
          <a:solidFill>
            <a:schemeClr val="accent1"/>
          </a:solidFill>
          <a:latin typeface="Century Gothic" charset="0"/>
          <a:ea typeface="ＭＳ Ｐゴシック" charset="0"/>
          <a:cs typeface="ＭＳ Ｐゴシック" charset="0"/>
        </a:defRPr>
      </a:lvl7pPr>
      <a:lvl8pPr marL="1371600" algn="l" rtl="0" eaLnBrk="1" fontAlgn="base" hangingPunct="1">
        <a:spcBef>
          <a:spcPct val="0"/>
        </a:spcBef>
        <a:spcAft>
          <a:spcPct val="0"/>
        </a:spcAft>
        <a:defRPr sz="3600">
          <a:solidFill>
            <a:schemeClr val="accent1"/>
          </a:solidFill>
          <a:latin typeface="Century Gothic" charset="0"/>
          <a:ea typeface="ＭＳ Ｐゴシック" charset="0"/>
          <a:cs typeface="ＭＳ Ｐゴシック" charset="0"/>
        </a:defRPr>
      </a:lvl8pPr>
      <a:lvl9pPr marL="1828800" algn="l" rtl="0" eaLnBrk="1" fontAlgn="base" hangingPunct="1">
        <a:spcBef>
          <a:spcPct val="0"/>
        </a:spcBef>
        <a:spcAft>
          <a:spcPct val="0"/>
        </a:spcAft>
        <a:defRPr sz="3600">
          <a:solidFill>
            <a:schemeClr val="accent1"/>
          </a:solidFill>
          <a:latin typeface="Century Gothic" charset="0"/>
          <a:ea typeface="ＭＳ Ｐゴシック" charset="0"/>
          <a:cs typeface="ＭＳ Ｐゴシック" charset="0"/>
        </a:defRPr>
      </a:lvl9pPr>
    </p:titleStyle>
    <p:bodyStyle>
      <a:lvl1pPr marL="228600" indent="-228600" algn="l" rtl="0" eaLnBrk="1" fontAlgn="base" hangingPunct="1">
        <a:spcBef>
          <a:spcPts val="1800"/>
        </a:spcBef>
        <a:spcAft>
          <a:spcPct val="0"/>
        </a:spcAft>
        <a:buClr>
          <a:schemeClr val="accent1"/>
        </a:buClr>
        <a:buSzPct val="100000"/>
        <a:buFont typeface="Wingdings 2" charset="0"/>
        <a:buChar char="¡"/>
        <a:defRPr sz="2000" kern="1200">
          <a:solidFill>
            <a:schemeClr val="tx2"/>
          </a:solidFill>
          <a:latin typeface="+mn-lt"/>
          <a:ea typeface="ＭＳ Ｐゴシック" charset="0"/>
          <a:cs typeface="ＭＳ Ｐゴシック" charset="0"/>
        </a:defRPr>
      </a:lvl1pPr>
      <a:lvl2pPr marL="457200" indent="-228600" algn="l" rtl="0" eaLnBrk="1" fontAlgn="base" hangingPunct="1">
        <a:spcBef>
          <a:spcPts val="600"/>
        </a:spcBef>
        <a:spcAft>
          <a:spcPct val="0"/>
        </a:spcAft>
        <a:buClr>
          <a:srgbClr val="4D0000"/>
        </a:buClr>
        <a:buSzPct val="100000"/>
        <a:buFont typeface="Wingdings 2" charset="0"/>
        <a:buChar char="¡"/>
        <a:defRPr kern="1200">
          <a:solidFill>
            <a:schemeClr val="tx2"/>
          </a:solidFill>
          <a:latin typeface="+mn-lt"/>
          <a:ea typeface="ＭＳ Ｐゴシック" charset="0"/>
          <a:cs typeface="+mn-cs"/>
        </a:defRPr>
      </a:lvl2pPr>
      <a:lvl3pPr marL="685800" indent="-228600" algn="l" rtl="0" eaLnBrk="1" fontAlgn="base" hangingPunct="1">
        <a:spcBef>
          <a:spcPts val="600"/>
        </a:spcBef>
        <a:spcAft>
          <a:spcPct val="0"/>
        </a:spcAft>
        <a:buClr>
          <a:schemeClr val="accent1"/>
        </a:buClr>
        <a:buSzPct val="100000"/>
        <a:buFont typeface="Wingdings 2" charset="0"/>
        <a:buChar char="¡"/>
        <a:defRPr kern="1200">
          <a:solidFill>
            <a:schemeClr val="tx2"/>
          </a:solidFill>
          <a:latin typeface="+mn-lt"/>
          <a:ea typeface="ＭＳ Ｐゴシック" charset="0"/>
          <a:cs typeface="+mn-cs"/>
        </a:defRPr>
      </a:lvl3pPr>
      <a:lvl4pPr marL="914400" indent="-228600" algn="l" rtl="0" eaLnBrk="1" fontAlgn="base" hangingPunct="1">
        <a:spcBef>
          <a:spcPts val="600"/>
        </a:spcBef>
        <a:spcAft>
          <a:spcPct val="0"/>
        </a:spcAft>
        <a:buClr>
          <a:srgbClr val="4D0000"/>
        </a:buClr>
        <a:buSzPct val="100000"/>
        <a:buFont typeface="Wingdings 2" charset="0"/>
        <a:buChar char="¡"/>
        <a:defRPr kern="1200">
          <a:solidFill>
            <a:schemeClr val="tx2"/>
          </a:solidFill>
          <a:latin typeface="+mn-lt"/>
          <a:ea typeface="ＭＳ Ｐゴシック" charset="0"/>
          <a:cs typeface="+mn-cs"/>
        </a:defRPr>
      </a:lvl4pPr>
      <a:lvl5pPr marL="1143000" indent="-228600" algn="l" rtl="0" eaLnBrk="1" fontAlgn="base" hangingPunct="1">
        <a:spcBef>
          <a:spcPts val="600"/>
        </a:spcBef>
        <a:spcAft>
          <a:spcPct val="0"/>
        </a:spcAft>
        <a:buClr>
          <a:schemeClr val="accent1"/>
        </a:buClr>
        <a:buSzPct val="100000"/>
        <a:buFont typeface="Wingdings 2" charset="0"/>
        <a:buChar char="¡"/>
        <a:defRPr kern="1200">
          <a:solidFill>
            <a:schemeClr val="tx2"/>
          </a:solidFill>
          <a:latin typeface="+mn-lt"/>
          <a:ea typeface="ＭＳ Ｐゴシック" charset="0"/>
          <a:cs typeface="+mn-cs"/>
        </a:defRPr>
      </a:lvl5pPr>
      <a:lvl6pPr marL="1377950" indent="-228600"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2"/>
          </a:solidFill>
          <a:latin typeface="+mn-lt"/>
          <a:ea typeface="+mn-ea"/>
          <a:cs typeface="+mn-cs"/>
        </a:defRPr>
      </a:lvl6pPr>
      <a:lvl7pPr marL="1603375" indent="-228600" algn="l" defTabSz="914400" rtl="0" eaLnBrk="1" latinLnBrk="0" hangingPunct="1">
        <a:spcBef>
          <a:spcPct val="20000"/>
        </a:spcBef>
        <a:buClr>
          <a:schemeClr val="accent1"/>
        </a:buClr>
        <a:buFont typeface="Wingdings 2" pitchFamily="18" charset="2"/>
        <a:buChar char=""/>
        <a:defRPr lang="en-US" sz="1800" kern="1200" dirty="0" smtClean="0">
          <a:solidFill>
            <a:schemeClr val="tx2"/>
          </a:solidFill>
          <a:latin typeface="+mn-lt"/>
          <a:ea typeface="+mn-ea"/>
          <a:cs typeface="+mn-cs"/>
        </a:defRPr>
      </a:lvl7pPr>
      <a:lvl8pPr marL="1830388" indent="-228600"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2"/>
          </a:solidFill>
          <a:latin typeface="+mn-lt"/>
          <a:ea typeface="+mn-ea"/>
          <a:cs typeface="+mn-cs"/>
        </a:defRPr>
      </a:lvl8pPr>
      <a:lvl9pPr marL="2057400" indent="-228600" algn="l" defTabSz="914400" rtl="0" eaLnBrk="1" latinLnBrk="0" hangingPunct="1">
        <a:spcBef>
          <a:spcPct val="20000"/>
        </a:spcBef>
        <a:buClr>
          <a:schemeClr val="accent1"/>
        </a:buClr>
        <a:buFont typeface="Wingdings 2" pitchFamily="18" charset="2"/>
        <a:buChar char=""/>
        <a:defRPr lang="en-US" sz="1800" kern="1200" dirty="0">
          <a:solidFill>
            <a:schemeClr val="tx2"/>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56411" y="2633465"/>
            <a:ext cx="8088059" cy="2152481"/>
          </a:xfrm>
        </p:spPr>
        <p:txBody>
          <a:bodyPr/>
          <a:lstStyle/>
          <a:p>
            <a:br>
              <a:rPr lang="en-US" sz="4000" dirty="0">
                <a:solidFill>
                  <a:schemeClr val="accent2"/>
                </a:solidFill>
              </a:rPr>
            </a:br>
            <a:r>
              <a:rPr lang="en-US" sz="4000" dirty="0"/>
              <a:t>Fall Opening and Flex Day Survey Results</a:t>
            </a:r>
            <a:br>
              <a:rPr lang="en-US" sz="4000" dirty="0"/>
            </a:br>
            <a:r>
              <a:rPr lang="en-US" sz="4000" dirty="0"/>
              <a:t>Fall 2025</a:t>
            </a:r>
            <a:br>
              <a:rPr lang="en-US" sz="4000" dirty="0"/>
            </a:br>
            <a:br>
              <a:rPr lang="en-US" sz="4000" dirty="0"/>
            </a:br>
            <a:r>
              <a:rPr lang="en-US" sz="3200" dirty="0"/>
              <a:t>Mission Informed Planning Council</a:t>
            </a:r>
            <a:br>
              <a:rPr lang="en-US" sz="3200" dirty="0"/>
            </a:br>
            <a:r>
              <a:rPr lang="en-US" sz="3200" dirty="0"/>
              <a:t>Oct. 17, 2025</a:t>
            </a:r>
          </a:p>
        </p:txBody>
      </p:sp>
      <p:sp>
        <p:nvSpPr>
          <p:cNvPr id="3" name="TextBox 2"/>
          <p:cNvSpPr txBox="1"/>
          <p:nvPr/>
        </p:nvSpPr>
        <p:spPr>
          <a:xfrm>
            <a:off x="7184650" y="5948043"/>
            <a:ext cx="1803699" cy="738664"/>
          </a:xfrm>
          <a:prstGeom prst="rect">
            <a:avLst/>
          </a:prstGeom>
          <a:noFill/>
        </p:spPr>
        <p:txBody>
          <a:bodyPr wrap="none" rtlCol="0">
            <a:spAutoFit/>
          </a:bodyPr>
          <a:lstStyle/>
          <a:p>
            <a:endParaRPr lang="en-US" sz="1800" dirty="0">
              <a:solidFill>
                <a:schemeClr val="bg1"/>
              </a:solidFill>
              <a:latin typeface="Helvetica Neue"/>
            </a:endParaRPr>
          </a:p>
          <a:p>
            <a:pPr algn="r"/>
            <a:r>
              <a:rPr lang="en-US" sz="1200" dirty="0">
                <a:solidFill>
                  <a:schemeClr val="bg1"/>
                </a:solidFill>
                <a:latin typeface="Helvetica Neue"/>
              </a:rPr>
              <a:t>D. Finkelstein</a:t>
            </a:r>
          </a:p>
          <a:p>
            <a:pPr algn="r"/>
            <a:r>
              <a:rPr lang="en-US" sz="1200" dirty="0">
                <a:solidFill>
                  <a:schemeClr val="bg1"/>
                </a:solidFill>
                <a:latin typeface="Helvetica Neue"/>
              </a:rPr>
              <a:t>FH IRP 10/17/25</a:t>
            </a:r>
          </a:p>
        </p:txBody>
      </p:sp>
    </p:spTree>
    <p:extLst>
      <p:ext uri="{BB962C8B-B14F-4D97-AF65-F5344CB8AC3E}">
        <p14:creationId xmlns:p14="http://schemas.microsoft.com/office/powerpoint/2010/main" val="1033088440"/>
      </p:ext>
    </p:extLst>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40" y="291920"/>
            <a:ext cx="8772087" cy="1252667"/>
          </a:xfrm>
        </p:spPr>
        <p:txBody>
          <a:bodyPr/>
          <a:lstStyle/>
          <a:p>
            <a:r>
              <a:rPr lang="en-US" dirty="0"/>
              <a:t>Most liked aspects of Opening and Flex Day</a:t>
            </a:r>
            <a:br>
              <a:rPr lang="en-US" dirty="0"/>
            </a:br>
            <a:r>
              <a:rPr lang="en-US" sz="2800" dirty="0"/>
              <a:t>Open-ended responses</a:t>
            </a:r>
            <a:endParaRPr lang="en-US" dirty="0"/>
          </a:p>
        </p:txBody>
      </p:sp>
      <p:sp>
        <p:nvSpPr>
          <p:cNvPr id="5" name="Rounded Rectangle 4"/>
          <p:cNvSpPr/>
          <p:nvPr/>
        </p:nvSpPr>
        <p:spPr>
          <a:xfrm>
            <a:off x="357413" y="5090782"/>
            <a:ext cx="3036746" cy="1475298"/>
          </a:xfrm>
          <a:prstGeom prst="roundRect">
            <a:avLst/>
          </a:prstGeom>
          <a:solidFill>
            <a:schemeClr val="accent4"/>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a:latin typeface="Helvetica Neue"/>
              </a:rPr>
              <a:t>Community &amp; connecting with others</a:t>
            </a:r>
            <a:endParaRPr lang="en-US" sz="2800" dirty="0">
              <a:ln w="0"/>
              <a:solidFill>
                <a:schemeClr val="tx1"/>
              </a:solidFill>
              <a:effectLst>
                <a:outerShdw blurRad="38100" dist="19050" dir="2700000" algn="tl" rotWithShape="0">
                  <a:schemeClr val="dk1">
                    <a:alpha val="40000"/>
                  </a:schemeClr>
                </a:outerShdw>
              </a:effectLst>
              <a:latin typeface="Helvetica Neue"/>
            </a:endParaRPr>
          </a:p>
        </p:txBody>
      </p:sp>
      <p:sp>
        <p:nvSpPr>
          <p:cNvPr id="10" name="Rounded Rectangle 9"/>
          <p:cNvSpPr/>
          <p:nvPr/>
        </p:nvSpPr>
        <p:spPr>
          <a:xfrm>
            <a:off x="294531" y="2249475"/>
            <a:ext cx="3735658" cy="1066722"/>
          </a:xfrm>
          <a:prstGeom prst="roundRect">
            <a:avLst/>
          </a:prstGeom>
          <a:solidFill>
            <a:schemeClr val="accent4"/>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a:latin typeface="Helvetica Neue"/>
              </a:rPr>
              <a:t>Keynote address</a:t>
            </a:r>
            <a:endParaRPr lang="en-US" sz="2800" dirty="0">
              <a:ln w="0"/>
              <a:solidFill>
                <a:schemeClr val="tx1"/>
              </a:solidFill>
              <a:effectLst>
                <a:outerShdw blurRad="38100" dist="19050" dir="2700000" algn="tl" rotWithShape="0">
                  <a:schemeClr val="dk1">
                    <a:alpha val="40000"/>
                  </a:schemeClr>
                </a:outerShdw>
              </a:effectLst>
              <a:latin typeface="Helvetica Neue"/>
            </a:endParaRPr>
          </a:p>
        </p:txBody>
      </p:sp>
      <p:sp>
        <p:nvSpPr>
          <p:cNvPr id="11" name="Rounded Rectangle 10"/>
          <p:cNvSpPr/>
          <p:nvPr/>
        </p:nvSpPr>
        <p:spPr>
          <a:xfrm>
            <a:off x="310344" y="3697484"/>
            <a:ext cx="2895394" cy="942346"/>
          </a:xfrm>
          <a:prstGeom prst="roundRect">
            <a:avLst/>
          </a:prstGeom>
          <a:solidFill>
            <a:schemeClr val="accent4"/>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a:latin typeface="Helvetica Neue"/>
              </a:rPr>
              <a:t>Division meetings</a:t>
            </a:r>
            <a:endParaRPr lang="en-US" sz="2800" dirty="0">
              <a:ln w="0"/>
              <a:solidFill>
                <a:schemeClr val="tx1"/>
              </a:solidFill>
              <a:effectLst>
                <a:outerShdw blurRad="38100" dist="19050" dir="2700000" algn="tl" rotWithShape="0">
                  <a:schemeClr val="dk1">
                    <a:alpha val="40000"/>
                  </a:schemeClr>
                </a:outerShdw>
              </a:effectLst>
              <a:latin typeface="Helvetica Neue"/>
            </a:endParaRPr>
          </a:p>
        </p:txBody>
      </p:sp>
      <p:sp>
        <p:nvSpPr>
          <p:cNvPr id="4" name="Rectangle 3"/>
          <p:cNvSpPr/>
          <p:nvPr/>
        </p:nvSpPr>
        <p:spPr>
          <a:xfrm>
            <a:off x="3463843" y="5090782"/>
            <a:ext cx="4572000" cy="1200329"/>
          </a:xfrm>
          <a:prstGeom prst="rect">
            <a:avLst/>
          </a:prstGeom>
        </p:spPr>
        <p:txBody>
          <a:bodyPr>
            <a:spAutoFit/>
          </a:bodyPr>
          <a:lstStyle/>
          <a:p>
            <a:pPr algn="ctr"/>
            <a:r>
              <a:rPr lang="en-US" dirty="0">
                <a:latin typeface="Helvetica Neue"/>
                <a:ea typeface="Times New Roman" panose="02020603050405020304" pitchFamily="18" charset="0"/>
                <a:cs typeface="Tahoma" panose="020B0604030504040204" pitchFamily="34" charset="0"/>
              </a:rPr>
              <a:t>“I liked that it was a more relaxed pace with time to connect with colleagues.”</a:t>
            </a:r>
            <a:endParaRPr lang="en-US" dirty="0">
              <a:latin typeface="Helvetica Neue"/>
            </a:endParaRPr>
          </a:p>
        </p:txBody>
      </p:sp>
      <p:sp>
        <p:nvSpPr>
          <p:cNvPr id="12" name="Rectangle 11"/>
          <p:cNvSpPr/>
          <p:nvPr/>
        </p:nvSpPr>
        <p:spPr>
          <a:xfrm>
            <a:off x="4030189" y="2560254"/>
            <a:ext cx="4572000" cy="461665"/>
          </a:xfrm>
          <a:prstGeom prst="rect">
            <a:avLst/>
          </a:prstGeom>
        </p:spPr>
        <p:txBody>
          <a:bodyPr>
            <a:spAutoFit/>
          </a:bodyPr>
          <a:lstStyle/>
          <a:p>
            <a:pPr algn="ctr"/>
            <a:r>
              <a:rPr lang="en-US" dirty="0">
                <a:latin typeface="Helvetica Neue"/>
              </a:rPr>
              <a:t>“I loved the keynote speaker!”</a:t>
            </a:r>
          </a:p>
        </p:txBody>
      </p:sp>
      <p:sp>
        <p:nvSpPr>
          <p:cNvPr id="13" name="Rectangle 12"/>
          <p:cNvSpPr/>
          <p:nvPr/>
        </p:nvSpPr>
        <p:spPr>
          <a:xfrm>
            <a:off x="3448308" y="3568492"/>
            <a:ext cx="5354424" cy="1200329"/>
          </a:xfrm>
          <a:prstGeom prst="rect">
            <a:avLst/>
          </a:prstGeom>
        </p:spPr>
        <p:txBody>
          <a:bodyPr wrap="square">
            <a:spAutoFit/>
          </a:bodyPr>
          <a:lstStyle/>
          <a:p>
            <a:pPr algn="ctr"/>
            <a:r>
              <a:rPr lang="en-US" dirty="0">
                <a:latin typeface="Helvetica Neue"/>
                <a:ea typeface="Times New Roman" panose="02020603050405020304" pitchFamily="18" charset="0"/>
                <a:cs typeface="Tahoma" panose="020B0604030504040204" pitchFamily="34" charset="0"/>
              </a:rPr>
              <a:t>“I always enjoy the division meeting and leave feeling that I have a good understanding of what is going on.”</a:t>
            </a:r>
            <a:endParaRPr lang="en-US" dirty="0">
              <a:latin typeface="Helvetica Neue"/>
            </a:endParaRPr>
          </a:p>
        </p:txBody>
      </p:sp>
    </p:spTree>
    <p:extLst>
      <p:ext uri="{BB962C8B-B14F-4D97-AF65-F5344CB8AC3E}">
        <p14:creationId xmlns:p14="http://schemas.microsoft.com/office/powerpoint/2010/main" val="659377906"/>
      </p:ext>
    </p:extLst>
  </p:cSld>
  <p:clrMapOvr>
    <a:masterClrMapping/>
  </p:clrMapOvr>
  <p:transition spd="med">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40" y="291920"/>
            <a:ext cx="8404097" cy="1252667"/>
          </a:xfrm>
        </p:spPr>
        <p:txBody>
          <a:bodyPr/>
          <a:lstStyle/>
          <a:p>
            <a:r>
              <a:rPr lang="en-US" dirty="0"/>
              <a:t>Least liked aspects of Opening and Flex Day</a:t>
            </a:r>
            <a:br>
              <a:rPr lang="en-US" dirty="0"/>
            </a:br>
            <a:r>
              <a:rPr lang="en-US" sz="2800" dirty="0"/>
              <a:t>Open-ended responses</a:t>
            </a:r>
            <a:endParaRPr lang="en-US" dirty="0"/>
          </a:p>
        </p:txBody>
      </p:sp>
      <p:sp>
        <p:nvSpPr>
          <p:cNvPr id="11" name="Rounded Rectangle 10"/>
          <p:cNvSpPr/>
          <p:nvPr/>
        </p:nvSpPr>
        <p:spPr>
          <a:xfrm>
            <a:off x="457436" y="4497483"/>
            <a:ext cx="3739801" cy="1223337"/>
          </a:xfrm>
          <a:prstGeom prst="roundRect">
            <a:avLst/>
          </a:prstGeom>
          <a:solidFill>
            <a:schemeClr val="accent5"/>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a:latin typeface="Helvetica Neue"/>
              </a:rPr>
              <a:t>Tiring schedule</a:t>
            </a:r>
            <a:endParaRPr lang="en-US" sz="2800" dirty="0">
              <a:ln w="0"/>
              <a:solidFill>
                <a:schemeClr val="tx1"/>
              </a:solidFill>
              <a:effectLst>
                <a:outerShdw blurRad="38100" dist="19050" dir="2700000" algn="tl" rotWithShape="0">
                  <a:schemeClr val="dk1">
                    <a:alpha val="40000"/>
                  </a:schemeClr>
                </a:outerShdw>
              </a:effectLst>
              <a:latin typeface="Helvetica Neue"/>
            </a:endParaRPr>
          </a:p>
        </p:txBody>
      </p:sp>
      <p:sp>
        <p:nvSpPr>
          <p:cNvPr id="4" name="Rectangle 3"/>
          <p:cNvSpPr/>
          <p:nvPr/>
        </p:nvSpPr>
        <p:spPr>
          <a:xfrm>
            <a:off x="4293217" y="5423504"/>
            <a:ext cx="4572000" cy="830997"/>
          </a:xfrm>
          <a:prstGeom prst="rect">
            <a:avLst/>
          </a:prstGeom>
        </p:spPr>
        <p:txBody>
          <a:bodyPr>
            <a:spAutoFit/>
          </a:bodyPr>
          <a:lstStyle/>
          <a:p>
            <a:pPr algn="ctr"/>
            <a:r>
              <a:rPr lang="en-US" dirty="0">
                <a:latin typeface="Helvetica Neue"/>
                <a:ea typeface="Times New Roman" panose="02020603050405020304" pitchFamily="18" charset="0"/>
                <a:cs typeface="Tahoma" panose="020B0604030504040204" pitchFamily="34" charset="0"/>
              </a:rPr>
              <a:t>“3 days of programming is exhausting for me.”</a:t>
            </a:r>
            <a:endParaRPr lang="en-US" dirty="0">
              <a:latin typeface="Helvetica Neue"/>
            </a:endParaRPr>
          </a:p>
        </p:txBody>
      </p:sp>
      <p:sp>
        <p:nvSpPr>
          <p:cNvPr id="13" name="Rectangle 12"/>
          <p:cNvSpPr/>
          <p:nvPr/>
        </p:nvSpPr>
        <p:spPr>
          <a:xfrm>
            <a:off x="4198196" y="4165742"/>
            <a:ext cx="4488368" cy="1200329"/>
          </a:xfrm>
          <a:prstGeom prst="rect">
            <a:avLst/>
          </a:prstGeom>
        </p:spPr>
        <p:txBody>
          <a:bodyPr wrap="square">
            <a:spAutoFit/>
          </a:bodyPr>
          <a:lstStyle/>
          <a:p>
            <a:pPr algn="ctr"/>
            <a:r>
              <a:rPr lang="en-US" dirty="0">
                <a:latin typeface="Helvetica Neue"/>
                <a:ea typeface="Times New Roman" panose="02020603050405020304" pitchFamily="18" charset="0"/>
                <a:cs typeface="Tahoma" panose="020B0604030504040204" pitchFamily="34" charset="0"/>
              </a:rPr>
              <a:t>“SLO plus Division mtg = 5 hour mtg.  That’s rough mentally.”</a:t>
            </a:r>
            <a:endParaRPr lang="en-US" dirty="0">
              <a:latin typeface="Helvetica Neue"/>
            </a:endParaRPr>
          </a:p>
        </p:txBody>
      </p:sp>
      <p:sp>
        <p:nvSpPr>
          <p:cNvPr id="9" name="Rounded Rectangle 8"/>
          <p:cNvSpPr/>
          <p:nvPr/>
        </p:nvSpPr>
        <p:spPr>
          <a:xfrm>
            <a:off x="332881" y="2080976"/>
            <a:ext cx="3594307" cy="1252667"/>
          </a:xfrm>
          <a:prstGeom prst="roundRect">
            <a:avLst/>
          </a:prstGeom>
          <a:solidFill>
            <a:schemeClr val="accent5"/>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a:latin typeface="Helvetica Neue"/>
              </a:rPr>
              <a:t>Timing interferes with prep time for classes</a:t>
            </a:r>
            <a:endParaRPr lang="en-US" sz="2800" dirty="0">
              <a:ln w="0"/>
              <a:solidFill>
                <a:schemeClr val="tx1"/>
              </a:solidFill>
              <a:effectLst>
                <a:outerShdw blurRad="38100" dist="19050" dir="2700000" algn="tl" rotWithShape="0">
                  <a:schemeClr val="dk1">
                    <a:alpha val="40000"/>
                  </a:schemeClr>
                </a:outerShdw>
              </a:effectLst>
              <a:latin typeface="Helvetica Neue"/>
            </a:endParaRPr>
          </a:p>
        </p:txBody>
      </p:sp>
      <p:sp>
        <p:nvSpPr>
          <p:cNvPr id="10" name="Rectangle 9">
            <a:extLst>
              <a:ext uri="{FF2B5EF4-FFF2-40B4-BE49-F238E27FC236}">
                <a16:creationId xmlns:a16="http://schemas.microsoft.com/office/drawing/2014/main" id="{2AAD0835-5FD2-41B3-8C9C-888F3A8F4EFB}"/>
              </a:ext>
            </a:extLst>
          </p:cNvPr>
          <p:cNvSpPr/>
          <p:nvPr/>
        </p:nvSpPr>
        <p:spPr>
          <a:xfrm>
            <a:off x="4293217" y="2088629"/>
            <a:ext cx="4572000" cy="1200329"/>
          </a:xfrm>
          <a:prstGeom prst="rect">
            <a:avLst/>
          </a:prstGeom>
        </p:spPr>
        <p:txBody>
          <a:bodyPr>
            <a:spAutoFit/>
          </a:bodyPr>
          <a:lstStyle/>
          <a:p>
            <a:pPr algn="ctr"/>
            <a:r>
              <a:rPr lang="en-US" dirty="0">
                <a:latin typeface="Helvetica Neue"/>
                <a:ea typeface="Times New Roman" panose="02020603050405020304" pitchFamily="18" charset="0"/>
                <a:cs typeface="Tahoma" panose="020B0604030504040204" pitchFamily="34" charset="0"/>
              </a:rPr>
              <a:t>“I felt anxiety because my mind was on prepping for my classes and the start of the fall term.”</a:t>
            </a:r>
            <a:endParaRPr lang="en-US" dirty="0">
              <a:latin typeface="Helvetica Neue"/>
            </a:endParaRPr>
          </a:p>
        </p:txBody>
      </p:sp>
    </p:spTree>
    <p:extLst>
      <p:ext uri="{BB962C8B-B14F-4D97-AF65-F5344CB8AC3E}">
        <p14:creationId xmlns:p14="http://schemas.microsoft.com/office/powerpoint/2010/main" val="133601092"/>
      </p:ext>
    </p:extLst>
  </p:cSld>
  <p:clrMapOvr>
    <a:masterClrMapping/>
  </p:clrMapOvr>
  <p:transition spd="med">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40" y="291920"/>
            <a:ext cx="8404097" cy="1252667"/>
          </a:xfrm>
        </p:spPr>
        <p:txBody>
          <a:bodyPr/>
          <a:lstStyle/>
          <a:p>
            <a:r>
              <a:rPr lang="en-US" dirty="0"/>
              <a:t>Comments / suggestions</a:t>
            </a:r>
            <a:br>
              <a:rPr lang="en-US" dirty="0"/>
            </a:br>
            <a:r>
              <a:rPr lang="en-US" sz="2800" dirty="0"/>
              <a:t>Open-ended responses</a:t>
            </a:r>
            <a:endParaRPr lang="en-US" dirty="0"/>
          </a:p>
        </p:txBody>
      </p:sp>
      <p:sp>
        <p:nvSpPr>
          <p:cNvPr id="10" name="Rectangle 9">
            <a:extLst>
              <a:ext uri="{FF2B5EF4-FFF2-40B4-BE49-F238E27FC236}">
                <a16:creationId xmlns:a16="http://schemas.microsoft.com/office/drawing/2014/main" id="{2AAD0835-5FD2-41B3-8C9C-888F3A8F4EFB}"/>
              </a:ext>
            </a:extLst>
          </p:cNvPr>
          <p:cNvSpPr/>
          <p:nvPr/>
        </p:nvSpPr>
        <p:spPr>
          <a:xfrm>
            <a:off x="226243" y="2720225"/>
            <a:ext cx="8638974" cy="3046988"/>
          </a:xfrm>
          <a:prstGeom prst="rect">
            <a:avLst/>
          </a:prstGeom>
        </p:spPr>
        <p:txBody>
          <a:bodyPr wrap="square">
            <a:spAutoFit/>
          </a:bodyPr>
          <a:lstStyle/>
          <a:p>
            <a:pPr algn="ctr"/>
            <a:r>
              <a:rPr lang="en-US" dirty="0">
                <a:latin typeface="Helvetica Neue"/>
                <a:ea typeface="Times New Roman" panose="02020603050405020304" pitchFamily="18" charset="0"/>
                <a:cs typeface="Tahoma" panose="020B0604030504040204" pitchFamily="34" charset="0"/>
              </a:rPr>
              <a:t>“As an adjunct who has other employment, I REALLY want to attend events. Ohlone College does a great opening week where 2 days are virtual and the rest are in-person. This allows for a majority of the adjunct teaching community to attend and be a part of the college rather than separated.  Many of us work other jobs especially semester schools and cannot make it to campus. We feel very shunned and excluded.”</a:t>
            </a:r>
            <a:endParaRPr lang="en-US" dirty="0">
              <a:latin typeface="Helvetica Neue"/>
            </a:endParaRPr>
          </a:p>
        </p:txBody>
      </p:sp>
    </p:spTree>
    <p:extLst>
      <p:ext uri="{BB962C8B-B14F-4D97-AF65-F5344CB8AC3E}">
        <p14:creationId xmlns:p14="http://schemas.microsoft.com/office/powerpoint/2010/main" val="2395775595"/>
      </p:ext>
    </p:extLst>
  </p:cSld>
  <p:clrMapOvr>
    <a:masterClrMapping/>
  </p:clrMapOvr>
  <p:transition spd="med">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40" y="291920"/>
            <a:ext cx="8404097" cy="1252667"/>
          </a:xfrm>
        </p:spPr>
        <p:txBody>
          <a:bodyPr/>
          <a:lstStyle/>
          <a:p>
            <a:r>
              <a:rPr lang="en-US" dirty="0"/>
              <a:t>Comments / suggestions</a:t>
            </a:r>
            <a:br>
              <a:rPr lang="en-US" dirty="0"/>
            </a:br>
            <a:r>
              <a:rPr lang="en-US" sz="2800" dirty="0"/>
              <a:t>Open-ended responses</a:t>
            </a:r>
            <a:endParaRPr lang="en-US" dirty="0"/>
          </a:p>
        </p:txBody>
      </p:sp>
      <p:sp>
        <p:nvSpPr>
          <p:cNvPr id="10" name="Rectangle 9">
            <a:extLst>
              <a:ext uri="{FF2B5EF4-FFF2-40B4-BE49-F238E27FC236}">
                <a16:creationId xmlns:a16="http://schemas.microsoft.com/office/drawing/2014/main" id="{2AAD0835-5FD2-41B3-8C9C-888F3A8F4EFB}"/>
              </a:ext>
            </a:extLst>
          </p:cNvPr>
          <p:cNvSpPr/>
          <p:nvPr/>
        </p:nvSpPr>
        <p:spPr>
          <a:xfrm>
            <a:off x="252513" y="2201751"/>
            <a:ext cx="8638974" cy="3785652"/>
          </a:xfrm>
          <a:prstGeom prst="rect">
            <a:avLst/>
          </a:prstGeom>
        </p:spPr>
        <p:txBody>
          <a:bodyPr wrap="square">
            <a:spAutoFit/>
          </a:bodyPr>
          <a:lstStyle/>
          <a:p>
            <a:pPr algn="ctr"/>
            <a:r>
              <a:rPr lang="en-US" dirty="0">
                <a:latin typeface="Helvetica Neue"/>
                <a:ea typeface="Times New Roman" panose="02020603050405020304" pitchFamily="18" charset="0"/>
                <a:cs typeface="Tahoma" panose="020B0604030504040204" pitchFamily="34" charset="0"/>
              </a:rPr>
              <a:t>“A ‘Welcome’/’Welcome Back’ opportunity for Faculty/Staff/Admin/Students to co-mingle and actually build a sense of community. Having ‘Welcome’ Day being on the Tuesday disincentives faculty to attend.”</a:t>
            </a:r>
          </a:p>
          <a:p>
            <a:pPr algn="ctr"/>
            <a:endParaRPr lang="en-US" dirty="0">
              <a:latin typeface="Helvetica Neue"/>
              <a:ea typeface="Times New Roman" panose="02020603050405020304" pitchFamily="18" charset="0"/>
              <a:cs typeface="Tahoma" panose="020B0604030504040204" pitchFamily="34" charset="0"/>
            </a:endParaRPr>
          </a:p>
          <a:p>
            <a:pPr algn="ctr"/>
            <a:r>
              <a:rPr lang="en-US" dirty="0">
                <a:latin typeface="Helvetica Neue"/>
                <a:ea typeface="Times New Roman" panose="02020603050405020304" pitchFamily="18" charset="0"/>
                <a:cs typeface="Tahoma" panose="020B0604030504040204" pitchFamily="34" charset="0"/>
              </a:rPr>
              <a:t>“I would like to offer a suggestion to follow the model that De Anza uses for their Friday (I think that's when they do it) where they make it an open house campus day for all faculty, staff, and students to come to campus for open activities and a chance to connect.”</a:t>
            </a:r>
            <a:endParaRPr lang="en-US" dirty="0">
              <a:latin typeface="Helvetica Neue"/>
            </a:endParaRPr>
          </a:p>
        </p:txBody>
      </p:sp>
    </p:spTree>
    <p:extLst>
      <p:ext uri="{BB962C8B-B14F-4D97-AF65-F5344CB8AC3E}">
        <p14:creationId xmlns:p14="http://schemas.microsoft.com/office/powerpoint/2010/main" val="1611153475"/>
      </p:ext>
    </p:extLst>
  </p:cSld>
  <p:clrMapOvr>
    <a:masterClrMapping/>
  </p:clrMapOvr>
  <p:transition spd="med">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0333" y="339517"/>
            <a:ext cx="8593667" cy="1252667"/>
          </a:xfrm>
        </p:spPr>
        <p:txBody>
          <a:bodyPr/>
          <a:lstStyle/>
          <a:p>
            <a:r>
              <a:rPr lang="en-US" dirty="0"/>
              <a:t>Thoughts?</a:t>
            </a:r>
          </a:p>
        </p:txBody>
      </p:sp>
      <p:sp>
        <p:nvSpPr>
          <p:cNvPr id="3" name="Content Placeholder 2"/>
          <p:cNvSpPr>
            <a:spLocks noGrp="1"/>
          </p:cNvSpPr>
          <p:nvPr>
            <p:ph idx="1"/>
          </p:nvPr>
        </p:nvSpPr>
        <p:spPr>
          <a:xfrm>
            <a:off x="550333" y="2143306"/>
            <a:ext cx="8112653" cy="4115594"/>
          </a:xfrm>
        </p:spPr>
        <p:txBody>
          <a:bodyPr>
            <a:normAutofit/>
          </a:bodyPr>
          <a:lstStyle/>
          <a:p>
            <a:pPr marL="0" indent="0">
              <a:buNone/>
            </a:pPr>
            <a:r>
              <a:rPr lang="en-US" sz="3600" b="1" dirty="0">
                <a:solidFill>
                  <a:srgbClr val="641A21"/>
                </a:solidFill>
                <a:latin typeface="Helvetica Neue"/>
              </a:rPr>
              <a:t>Challenges</a:t>
            </a:r>
          </a:p>
          <a:p>
            <a:pPr lvl="1">
              <a:spcBef>
                <a:spcPts val="1800"/>
              </a:spcBef>
            </a:pPr>
            <a:r>
              <a:rPr lang="en-US" dirty="0">
                <a:latin typeface="Helvetica Neue"/>
              </a:rPr>
              <a:t>Timing of Opening and Flex Day is challenging</a:t>
            </a:r>
          </a:p>
          <a:p>
            <a:pPr lvl="1">
              <a:spcBef>
                <a:spcPts val="1800"/>
              </a:spcBef>
            </a:pPr>
            <a:r>
              <a:rPr lang="en-US" dirty="0">
                <a:latin typeface="Helvetica Neue"/>
              </a:rPr>
              <a:t>3 days of PD in a row is tiring</a:t>
            </a:r>
          </a:p>
          <a:p>
            <a:pPr lvl="1">
              <a:spcBef>
                <a:spcPts val="1800"/>
              </a:spcBef>
            </a:pPr>
            <a:r>
              <a:rPr lang="en-US" dirty="0">
                <a:latin typeface="Helvetica Neue"/>
              </a:rPr>
              <a:t>How to include employees who cannot attend in person</a:t>
            </a:r>
          </a:p>
          <a:p>
            <a:pPr lvl="1"/>
            <a:endParaRPr lang="en-US" sz="2400" dirty="0"/>
          </a:p>
          <a:p>
            <a:pPr lvl="1"/>
            <a:endParaRPr lang="en-US" sz="2400" dirty="0"/>
          </a:p>
        </p:txBody>
      </p:sp>
    </p:spTree>
    <p:extLst>
      <p:ext uri="{BB962C8B-B14F-4D97-AF65-F5344CB8AC3E}">
        <p14:creationId xmlns:p14="http://schemas.microsoft.com/office/powerpoint/2010/main" val="1691387212"/>
      </p:ext>
    </p:extLst>
  </p:cSld>
  <p:clrMapOvr>
    <a:masterClrMapping/>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Opening / Flex Day Survey</a:t>
            </a:r>
          </a:p>
        </p:txBody>
      </p:sp>
      <p:sp>
        <p:nvSpPr>
          <p:cNvPr id="3" name="Content Placeholder 2"/>
          <p:cNvSpPr>
            <a:spLocks noGrp="1"/>
          </p:cNvSpPr>
          <p:nvPr>
            <p:ph idx="1"/>
          </p:nvPr>
        </p:nvSpPr>
        <p:spPr>
          <a:xfrm>
            <a:off x="550333" y="2243667"/>
            <a:ext cx="8112653" cy="4458216"/>
          </a:xfrm>
        </p:spPr>
        <p:txBody>
          <a:bodyPr>
            <a:normAutofit/>
          </a:bodyPr>
          <a:lstStyle/>
          <a:p>
            <a:r>
              <a:rPr lang="en-US" sz="3200" b="1" dirty="0">
                <a:solidFill>
                  <a:srgbClr val="641A21"/>
                </a:solidFill>
              </a:rPr>
              <a:t>Administered:  </a:t>
            </a:r>
            <a:r>
              <a:rPr lang="en-US" sz="3200" dirty="0"/>
              <a:t>Sept. 30 – Oct. 8, 2025</a:t>
            </a:r>
            <a:endParaRPr lang="en-US" sz="3200" dirty="0">
              <a:solidFill>
                <a:srgbClr val="000000"/>
              </a:solidFill>
            </a:endParaRPr>
          </a:p>
          <a:p>
            <a:pPr>
              <a:spcBef>
                <a:spcPts val="1200"/>
              </a:spcBef>
            </a:pPr>
            <a:r>
              <a:rPr lang="en-US" sz="3200" b="1" dirty="0">
                <a:solidFill>
                  <a:srgbClr val="641A21"/>
                </a:solidFill>
              </a:rPr>
              <a:t>Sent to:  </a:t>
            </a:r>
            <a:r>
              <a:rPr lang="en-US" sz="3200" dirty="0">
                <a:solidFill>
                  <a:srgbClr val="000000"/>
                </a:solidFill>
              </a:rPr>
              <a:t>All Foothill employees (1000+)</a:t>
            </a:r>
            <a:endParaRPr lang="en-US" sz="3200" b="1" dirty="0">
              <a:solidFill>
                <a:srgbClr val="641A21"/>
              </a:solidFill>
            </a:endParaRPr>
          </a:p>
          <a:p>
            <a:pPr>
              <a:spcBef>
                <a:spcPts val="1200"/>
              </a:spcBef>
            </a:pPr>
            <a:r>
              <a:rPr lang="en-US" sz="3200" b="1" dirty="0">
                <a:solidFill>
                  <a:srgbClr val="641A21"/>
                </a:solidFill>
              </a:rPr>
              <a:t>Responses: </a:t>
            </a:r>
            <a:r>
              <a:rPr lang="en-US" sz="3200" dirty="0">
                <a:solidFill>
                  <a:srgbClr val="000000"/>
                </a:solidFill>
              </a:rPr>
              <a:t>64 </a:t>
            </a:r>
          </a:p>
          <a:p>
            <a:pPr lvl="1">
              <a:spcBef>
                <a:spcPts val="1200"/>
              </a:spcBef>
            </a:pPr>
            <a:r>
              <a:rPr lang="en-US" sz="2800" dirty="0">
                <a:solidFill>
                  <a:srgbClr val="000000"/>
                </a:solidFill>
              </a:rPr>
              <a:t>42 full attendees</a:t>
            </a:r>
          </a:p>
          <a:p>
            <a:pPr lvl="1">
              <a:spcBef>
                <a:spcPts val="0"/>
              </a:spcBef>
            </a:pPr>
            <a:r>
              <a:rPr lang="en-US" sz="2800" dirty="0">
                <a:solidFill>
                  <a:srgbClr val="000000"/>
                </a:solidFill>
              </a:rPr>
              <a:t>16 partial attendees </a:t>
            </a:r>
          </a:p>
          <a:p>
            <a:pPr lvl="1">
              <a:spcBef>
                <a:spcPts val="0"/>
              </a:spcBef>
            </a:pPr>
            <a:r>
              <a:rPr lang="en-US" sz="2800" dirty="0">
                <a:solidFill>
                  <a:srgbClr val="000000"/>
                </a:solidFill>
              </a:rPr>
              <a:t>  6 non-attendees</a:t>
            </a:r>
          </a:p>
        </p:txBody>
      </p:sp>
    </p:spTree>
    <p:extLst>
      <p:ext uri="{BB962C8B-B14F-4D97-AF65-F5344CB8AC3E}">
        <p14:creationId xmlns:p14="http://schemas.microsoft.com/office/powerpoint/2010/main" val="2224415492"/>
      </p:ext>
    </p:extLst>
  </p:cSld>
  <p:clrMapOvr>
    <a:masterClrMapping/>
  </p:clrMapOvr>
  <p:transition spd="med">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Survey Design</a:t>
            </a:r>
          </a:p>
        </p:txBody>
      </p:sp>
      <p:sp>
        <p:nvSpPr>
          <p:cNvPr id="3" name="Content Placeholder 2"/>
          <p:cNvSpPr>
            <a:spLocks noGrp="1"/>
          </p:cNvSpPr>
          <p:nvPr>
            <p:ph idx="1"/>
          </p:nvPr>
        </p:nvSpPr>
        <p:spPr>
          <a:xfrm>
            <a:off x="550333" y="2243667"/>
            <a:ext cx="8112653" cy="4458216"/>
          </a:xfrm>
        </p:spPr>
        <p:txBody>
          <a:bodyPr>
            <a:normAutofit/>
          </a:bodyPr>
          <a:lstStyle/>
          <a:p>
            <a:r>
              <a:rPr lang="en-US" sz="3600" dirty="0"/>
              <a:t>Effectiveness and areas for improvement</a:t>
            </a:r>
          </a:p>
          <a:p>
            <a:r>
              <a:rPr lang="en-US" sz="3600" dirty="0"/>
              <a:t>Utilized branching depending upon attendance</a:t>
            </a:r>
          </a:p>
          <a:p>
            <a:r>
              <a:rPr lang="en-US" sz="3600" dirty="0"/>
              <a:t>Single-choice, multiple-choice, rating scale, and open-ended questions</a:t>
            </a:r>
          </a:p>
          <a:p>
            <a:pPr marL="228600" lvl="1" indent="0">
              <a:buNone/>
            </a:pPr>
            <a:endParaRPr lang="en-US" sz="2800" dirty="0"/>
          </a:p>
          <a:p>
            <a:pPr lvl="1"/>
            <a:endParaRPr lang="en-US" sz="2800" dirty="0"/>
          </a:p>
          <a:p>
            <a:pPr marL="0" indent="0">
              <a:buNone/>
            </a:pPr>
            <a:endParaRPr lang="en-US" sz="3200" dirty="0"/>
          </a:p>
        </p:txBody>
      </p:sp>
    </p:spTree>
    <p:extLst>
      <p:ext uri="{BB962C8B-B14F-4D97-AF65-F5344CB8AC3E}">
        <p14:creationId xmlns:p14="http://schemas.microsoft.com/office/powerpoint/2010/main" val="3707634379"/>
      </p:ext>
    </p:extLst>
  </p:cSld>
  <p:clrMapOvr>
    <a:masterClrMapping/>
  </p:clrMapOvr>
  <p:transition spd="med">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3068857"/>
            <a:ext cx="9143999" cy="1413933"/>
          </a:xfrm>
        </p:spPr>
        <p:txBody>
          <a:bodyPr>
            <a:normAutofit/>
          </a:bodyPr>
          <a:lstStyle/>
          <a:p>
            <a:pPr marL="0" lvl="0" indent="0" algn="ctr">
              <a:buNone/>
            </a:pPr>
            <a:r>
              <a:rPr lang="en-US" sz="4800" b="1" dirty="0">
                <a:solidFill>
                  <a:srgbClr val="641A21"/>
                </a:solidFill>
              </a:rPr>
              <a:t>Survey results</a:t>
            </a:r>
            <a:endParaRPr lang="en-US" sz="3900" b="1" dirty="0">
              <a:solidFill>
                <a:srgbClr val="641A21"/>
              </a:solidFill>
            </a:endParaRPr>
          </a:p>
        </p:txBody>
      </p:sp>
    </p:spTree>
    <p:extLst>
      <p:ext uri="{BB962C8B-B14F-4D97-AF65-F5344CB8AC3E}">
        <p14:creationId xmlns:p14="http://schemas.microsoft.com/office/powerpoint/2010/main" val="3224208078"/>
      </p:ext>
    </p:extLst>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0333" y="339517"/>
            <a:ext cx="8593667" cy="1252667"/>
          </a:xfrm>
        </p:spPr>
        <p:txBody>
          <a:bodyPr/>
          <a:lstStyle/>
          <a:p>
            <a:r>
              <a:rPr lang="en-US" dirty="0"/>
              <a:t>Key Findings</a:t>
            </a:r>
          </a:p>
        </p:txBody>
      </p:sp>
      <p:sp>
        <p:nvSpPr>
          <p:cNvPr id="3" name="Content Placeholder 2"/>
          <p:cNvSpPr>
            <a:spLocks noGrp="1"/>
          </p:cNvSpPr>
          <p:nvPr>
            <p:ph idx="1"/>
          </p:nvPr>
        </p:nvSpPr>
        <p:spPr>
          <a:xfrm>
            <a:off x="550333" y="2143306"/>
            <a:ext cx="8112653" cy="4115594"/>
          </a:xfrm>
        </p:spPr>
        <p:txBody>
          <a:bodyPr>
            <a:normAutofit fontScale="92500"/>
          </a:bodyPr>
          <a:lstStyle/>
          <a:p>
            <a:pPr marL="0" lvl="0" indent="0">
              <a:buNone/>
            </a:pPr>
            <a:r>
              <a:rPr lang="en-US" sz="3200" b="1" dirty="0">
                <a:solidFill>
                  <a:srgbClr val="641A21"/>
                </a:solidFill>
              </a:rPr>
              <a:t>Strengths</a:t>
            </a:r>
          </a:p>
          <a:p>
            <a:pPr lvl="1"/>
            <a:r>
              <a:rPr lang="en-US" sz="2400" dirty="0"/>
              <a:t>President’s welcome address and the keynote speaker</a:t>
            </a:r>
          </a:p>
          <a:p>
            <a:pPr lvl="1"/>
            <a:r>
              <a:rPr lang="en-US" sz="2400" dirty="0"/>
              <a:t>Workshops</a:t>
            </a:r>
          </a:p>
          <a:p>
            <a:pPr lvl="1"/>
            <a:r>
              <a:rPr lang="en-US" sz="2400" dirty="0"/>
              <a:t>Opportunity to build community</a:t>
            </a:r>
          </a:p>
          <a:p>
            <a:pPr lvl="1"/>
            <a:r>
              <a:rPr lang="en-US" sz="2400" dirty="0"/>
              <a:t>Classified-focused activities on Flex Day</a:t>
            </a:r>
          </a:p>
          <a:p>
            <a:pPr marL="0" indent="0">
              <a:buNone/>
            </a:pPr>
            <a:r>
              <a:rPr lang="en-US" sz="3200" b="1" dirty="0">
                <a:solidFill>
                  <a:srgbClr val="641A21"/>
                </a:solidFill>
              </a:rPr>
              <a:t>Challenges</a:t>
            </a:r>
          </a:p>
          <a:p>
            <a:pPr lvl="1"/>
            <a:r>
              <a:rPr lang="en-US" sz="2400" dirty="0"/>
              <a:t>Timing of Opening and Flex Day is challenging</a:t>
            </a:r>
          </a:p>
          <a:p>
            <a:pPr lvl="1"/>
            <a:r>
              <a:rPr lang="en-US" sz="2400" dirty="0"/>
              <a:t>3 days of PD in a row is tiring</a:t>
            </a:r>
          </a:p>
          <a:p>
            <a:pPr lvl="1"/>
            <a:r>
              <a:rPr lang="en-US" sz="2400" dirty="0"/>
              <a:t>How to include employees who cannot attend in person</a:t>
            </a:r>
          </a:p>
          <a:p>
            <a:pPr lvl="1"/>
            <a:endParaRPr lang="en-US" sz="2400" dirty="0"/>
          </a:p>
          <a:p>
            <a:pPr lvl="1"/>
            <a:endParaRPr lang="en-US" sz="2400" dirty="0"/>
          </a:p>
        </p:txBody>
      </p:sp>
    </p:spTree>
    <p:extLst>
      <p:ext uri="{BB962C8B-B14F-4D97-AF65-F5344CB8AC3E}">
        <p14:creationId xmlns:p14="http://schemas.microsoft.com/office/powerpoint/2010/main" val="1221988872"/>
      </p:ext>
    </p:extLst>
  </p:cSld>
  <p:clrMapOvr>
    <a:masterClrMapping/>
  </p:clrMapOvr>
  <p:transition spd="med">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40" y="291920"/>
            <a:ext cx="8772087" cy="1252667"/>
          </a:xfrm>
        </p:spPr>
        <p:txBody>
          <a:bodyPr/>
          <a:lstStyle/>
          <a:p>
            <a:r>
              <a:rPr lang="en-US" dirty="0"/>
              <a:t>Opening Day (Thurs.) Ratings</a:t>
            </a:r>
          </a:p>
        </p:txBody>
      </p:sp>
      <p:sp>
        <p:nvSpPr>
          <p:cNvPr id="16" name="TextBox 15"/>
          <p:cNvSpPr txBox="1"/>
          <p:nvPr/>
        </p:nvSpPr>
        <p:spPr>
          <a:xfrm>
            <a:off x="150828" y="6584927"/>
            <a:ext cx="7397050" cy="276999"/>
          </a:xfrm>
          <a:prstGeom prst="rect">
            <a:avLst/>
          </a:prstGeom>
          <a:noFill/>
        </p:spPr>
        <p:txBody>
          <a:bodyPr wrap="square" rtlCol="0">
            <a:spAutoFit/>
          </a:bodyPr>
          <a:lstStyle/>
          <a:p>
            <a:r>
              <a:rPr lang="en-US" sz="1200" dirty="0">
                <a:latin typeface="Helvetica Neue Medium"/>
              </a:rPr>
              <a:t>Note:  N/A and blank responses were excluded from percent calculations.</a:t>
            </a:r>
          </a:p>
        </p:txBody>
      </p:sp>
      <p:sp>
        <p:nvSpPr>
          <p:cNvPr id="5" name="Rectangle: Rounded Corners 4">
            <a:extLst>
              <a:ext uri="{FF2B5EF4-FFF2-40B4-BE49-F238E27FC236}">
                <a16:creationId xmlns:a16="http://schemas.microsoft.com/office/drawing/2014/main" id="{E7AFAFE2-4C12-4193-88B0-D070A813344F}"/>
              </a:ext>
            </a:extLst>
          </p:cNvPr>
          <p:cNvSpPr/>
          <p:nvPr/>
        </p:nvSpPr>
        <p:spPr>
          <a:xfrm>
            <a:off x="80020" y="2061772"/>
            <a:ext cx="8983960" cy="914400"/>
          </a:xfrm>
          <a:prstGeom prst="roundRect">
            <a:avLst/>
          </a:prstGeom>
          <a:noFill/>
          <a:ln w="28575">
            <a:solidFill>
              <a:srgbClr val="8D1828"/>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56E8DB5A-3445-4075-BF43-FAA89422E1AA}"/>
              </a:ext>
            </a:extLst>
          </p:cNvPr>
          <p:cNvSpPr txBox="1"/>
          <p:nvPr/>
        </p:nvSpPr>
        <p:spPr>
          <a:xfrm>
            <a:off x="80020" y="2047359"/>
            <a:ext cx="9144000" cy="830997"/>
          </a:xfrm>
          <a:prstGeom prst="rect">
            <a:avLst/>
          </a:prstGeom>
          <a:noFill/>
        </p:spPr>
        <p:txBody>
          <a:bodyPr wrap="square" rtlCol="0">
            <a:spAutoFit/>
          </a:bodyPr>
          <a:lstStyle/>
          <a:p>
            <a:pPr algn="ctr"/>
            <a:r>
              <a:rPr lang="en-US" b="1" dirty="0">
                <a:solidFill>
                  <a:srgbClr val="891827"/>
                </a:solidFill>
                <a:latin typeface="Helvetica Neue"/>
              </a:rPr>
              <a:t>All Opening Day items were rated positively by</a:t>
            </a:r>
          </a:p>
          <a:p>
            <a:pPr algn="ctr"/>
            <a:r>
              <a:rPr lang="en-US" b="1" dirty="0">
                <a:solidFill>
                  <a:srgbClr val="891827"/>
                </a:solidFill>
                <a:latin typeface="Helvetica Neue"/>
              </a:rPr>
              <a:t>75% or more of respondents.  </a:t>
            </a:r>
          </a:p>
        </p:txBody>
      </p:sp>
      <p:graphicFrame>
        <p:nvGraphicFramePr>
          <p:cNvPr id="18" name="Table 3">
            <a:extLst>
              <a:ext uri="{FF2B5EF4-FFF2-40B4-BE49-F238E27FC236}">
                <a16:creationId xmlns:a16="http://schemas.microsoft.com/office/drawing/2014/main" id="{E9EE7058-80DB-4082-93CB-3727E1930647}"/>
              </a:ext>
            </a:extLst>
          </p:cNvPr>
          <p:cNvGraphicFramePr>
            <a:graphicFrameLocks noGrp="1"/>
          </p:cNvGraphicFramePr>
          <p:nvPr>
            <p:extLst>
              <p:ext uri="{D42A27DB-BD31-4B8C-83A1-F6EECF244321}">
                <p14:modId xmlns:p14="http://schemas.microsoft.com/office/powerpoint/2010/main" val="2202914307"/>
              </p:ext>
            </p:extLst>
          </p:nvPr>
        </p:nvGraphicFramePr>
        <p:xfrm>
          <a:off x="160040" y="3297803"/>
          <a:ext cx="8842344" cy="2651760"/>
        </p:xfrm>
        <a:graphic>
          <a:graphicData uri="http://schemas.openxmlformats.org/drawingml/2006/table">
            <a:tbl>
              <a:tblPr firstRow="1" bandRow="1">
                <a:tableStyleId>{5C22544A-7EE6-4342-B048-85BDC9FD1C3A}</a:tableStyleId>
              </a:tblPr>
              <a:tblGrid>
                <a:gridCol w="7059109">
                  <a:extLst>
                    <a:ext uri="{9D8B030D-6E8A-4147-A177-3AD203B41FA5}">
                      <a16:colId xmlns:a16="http://schemas.microsoft.com/office/drawing/2014/main" val="359097692"/>
                    </a:ext>
                  </a:extLst>
                </a:gridCol>
                <a:gridCol w="1783235">
                  <a:extLst>
                    <a:ext uri="{9D8B030D-6E8A-4147-A177-3AD203B41FA5}">
                      <a16:colId xmlns:a16="http://schemas.microsoft.com/office/drawing/2014/main" val="690970186"/>
                    </a:ext>
                  </a:extLst>
                </a:gridCol>
              </a:tblGrid>
              <a:tr h="79162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200" dirty="0">
                          <a:latin typeface="Helvetica Neue"/>
                        </a:rPr>
                        <a:t>Item highlights:</a:t>
                      </a:r>
                    </a:p>
                  </a:txBody>
                  <a:tcPr anchor="b"/>
                </a:tc>
                <a:tc>
                  <a:txBody>
                    <a:bodyPr/>
                    <a:lstStyle/>
                    <a:p>
                      <a:pPr algn="ctr"/>
                      <a:r>
                        <a:rPr lang="en-US" sz="1600" dirty="0">
                          <a:latin typeface="Helvetica Neue"/>
                        </a:rPr>
                        <a:t>% “Strongly Agree” or “Agree”</a:t>
                      </a:r>
                    </a:p>
                  </a:txBody>
                  <a:tcPr/>
                </a:tc>
                <a:extLst>
                  <a:ext uri="{0D108BD9-81ED-4DB2-BD59-A6C34878D82A}">
                    <a16:rowId xmlns:a16="http://schemas.microsoft.com/office/drawing/2014/main" val="2866028306"/>
                  </a:ext>
                </a:extLst>
              </a:tr>
              <a:tr h="457200">
                <a:tc>
                  <a:txBody>
                    <a:bodyPr/>
                    <a:lstStyle/>
                    <a:p>
                      <a:r>
                        <a:rPr lang="en-US" sz="2200" dirty="0">
                          <a:latin typeface="Helvetica Neue"/>
                        </a:rPr>
                        <a:t>President’s welcome was informative</a:t>
                      </a:r>
                    </a:p>
                  </a:txBody>
                  <a:tcPr/>
                </a:tc>
                <a:tc>
                  <a:txBody>
                    <a:bodyPr/>
                    <a:lstStyle/>
                    <a:p>
                      <a:pPr algn="ctr" fontAlgn="b"/>
                      <a:r>
                        <a:rPr lang="en-US" sz="2200" b="0" i="0" u="none" strike="noStrike" dirty="0">
                          <a:solidFill>
                            <a:srgbClr val="000000"/>
                          </a:solidFill>
                          <a:effectLst/>
                          <a:latin typeface="Helvetica Neue"/>
                        </a:rPr>
                        <a:t>92%</a:t>
                      </a:r>
                    </a:p>
                  </a:txBody>
                  <a:tcPr marL="9525" marR="9525" marT="9525" marB="0" anchor="ctr"/>
                </a:tc>
                <a:extLst>
                  <a:ext uri="{0D108BD9-81ED-4DB2-BD59-A6C34878D82A}">
                    <a16:rowId xmlns:a16="http://schemas.microsoft.com/office/drawing/2014/main" val="4111992776"/>
                  </a:ext>
                </a:extLst>
              </a:tr>
              <a:tr h="457200">
                <a:tc>
                  <a:txBody>
                    <a:bodyPr/>
                    <a:lstStyle/>
                    <a:p>
                      <a:r>
                        <a:rPr lang="en-US" sz="2200" dirty="0">
                          <a:latin typeface="Helvetica Neue"/>
                        </a:rPr>
                        <a:t>Keynote address was motivating</a:t>
                      </a:r>
                    </a:p>
                  </a:txBody>
                  <a:tcPr/>
                </a:tc>
                <a:tc>
                  <a:txBody>
                    <a:bodyPr/>
                    <a:lstStyle/>
                    <a:p>
                      <a:pPr algn="ctr"/>
                      <a:r>
                        <a:rPr lang="en-US" sz="2200" dirty="0">
                          <a:latin typeface="Helvetica Neue"/>
                        </a:rPr>
                        <a:t>88%</a:t>
                      </a:r>
                    </a:p>
                  </a:txBody>
                  <a:tcPr anchor="ctr"/>
                </a:tc>
                <a:extLst>
                  <a:ext uri="{0D108BD9-81ED-4DB2-BD59-A6C34878D82A}">
                    <a16:rowId xmlns:a16="http://schemas.microsoft.com/office/drawing/2014/main" val="1397663945"/>
                  </a:ext>
                </a:extLst>
              </a:tr>
              <a:tr h="457200">
                <a:tc>
                  <a:txBody>
                    <a:bodyPr/>
                    <a:lstStyle/>
                    <a:p>
                      <a:r>
                        <a:rPr lang="en-US" sz="2200" dirty="0">
                          <a:latin typeface="Helvetica Neue"/>
                        </a:rPr>
                        <a:t>Learned useful information from Thursday workshops</a:t>
                      </a:r>
                    </a:p>
                  </a:txBody>
                  <a:tcPr/>
                </a:tc>
                <a:tc>
                  <a:txBody>
                    <a:bodyPr/>
                    <a:lstStyle/>
                    <a:p>
                      <a:pPr algn="ctr"/>
                      <a:r>
                        <a:rPr lang="en-US" sz="2200" dirty="0">
                          <a:latin typeface="Helvetica Neue"/>
                        </a:rPr>
                        <a:t>93%</a:t>
                      </a:r>
                    </a:p>
                  </a:txBody>
                  <a:tcPr anchor="ctr"/>
                </a:tc>
                <a:extLst>
                  <a:ext uri="{0D108BD9-81ED-4DB2-BD59-A6C34878D82A}">
                    <a16:rowId xmlns:a16="http://schemas.microsoft.com/office/drawing/2014/main" val="290561795"/>
                  </a:ext>
                </a:extLst>
              </a:tr>
              <a:tr h="457200">
                <a:tc>
                  <a:txBody>
                    <a:bodyPr/>
                    <a:lstStyle/>
                    <a:p>
                      <a:r>
                        <a:rPr lang="en-US" sz="2200" dirty="0">
                          <a:latin typeface="Helvetica Neue"/>
                        </a:rPr>
                        <a:t>Increased sense of community after Opening Day</a:t>
                      </a:r>
                    </a:p>
                  </a:txBody>
                  <a:tcPr/>
                </a:tc>
                <a:tc>
                  <a:txBody>
                    <a:bodyPr/>
                    <a:lstStyle/>
                    <a:p>
                      <a:pPr algn="ctr"/>
                      <a:r>
                        <a:rPr lang="en-US" sz="2200" dirty="0">
                          <a:latin typeface="Helvetica Neue"/>
                        </a:rPr>
                        <a:t>89%</a:t>
                      </a:r>
                    </a:p>
                  </a:txBody>
                  <a:tcPr anchor="ctr"/>
                </a:tc>
                <a:extLst>
                  <a:ext uri="{0D108BD9-81ED-4DB2-BD59-A6C34878D82A}">
                    <a16:rowId xmlns:a16="http://schemas.microsoft.com/office/drawing/2014/main" val="3693097150"/>
                  </a:ext>
                </a:extLst>
              </a:tr>
            </a:tbl>
          </a:graphicData>
        </a:graphic>
      </p:graphicFrame>
    </p:spTree>
    <p:extLst>
      <p:ext uri="{BB962C8B-B14F-4D97-AF65-F5344CB8AC3E}">
        <p14:creationId xmlns:p14="http://schemas.microsoft.com/office/powerpoint/2010/main" val="3097184033"/>
      </p:ext>
    </p:extLst>
  </p:cSld>
  <p:clrMapOvr>
    <a:masterClrMapping/>
  </p:clrMapOvr>
  <p:transition spd="med">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40" y="291920"/>
            <a:ext cx="8772087" cy="1252667"/>
          </a:xfrm>
        </p:spPr>
        <p:txBody>
          <a:bodyPr/>
          <a:lstStyle/>
          <a:p>
            <a:r>
              <a:rPr lang="en-US" dirty="0"/>
              <a:t>Flex Day (Fri.) Division Meeting and SLO Session Ratings</a:t>
            </a:r>
          </a:p>
        </p:txBody>
      </p:sp>
      <p:sp>
        <p:nvSpPr>
          <p:cNvPr id="16" name="TextBox 15"/>
          <p:cNvSpPr txBox="1"/>
          <p:nvPr/>
        </p:nvSpPr>
        <p:spPr>
          <a:xfrm>
            <a:off x="53868" y="6509804"/>
            <a:ext cx="7397050" cy="276999"/>
          </a:xfrm>
          <a:prstGeom prst="rect">
            <a:avLst/>
          </a:prstGeom>
          <a:noFill/>
        </p:spPr>
        <p:txBody>
          <a:bodyPr wrap="square" rtlCol="0">
            <a:spAutoFit/>
          </a:bodyPr>
          <a:lstStyle/>
          <a:p>
            <a:r>
              <a:rPr lang="en-US" sz="1200" dirty="0">
                <a:latin typeface="Helvetica Neue Medium"/>
              </a:rPr>
              <a:t>Note:  N/A and blank responses were excluded from percent calculations.</a:t>
            </a:r>
          </a:p>
        </p:txBody>
      </p:sp>
      <p:graphicFrame>
        <p:nvGraphicFramePr>
          <p:cNvPr id="3" name="Table 3">
            <a:extLst>
              <a:ext uri="{FF2B5EF4-FFF2-40B4-BE49-F238E27FC236}">
                <a16:creationId xmlns:a16="http://schemas.microsoft.com/office/drawing/2014/main" id="{637FEC95-B7F1-40C3-8D95-1DE9D675BC82}"/>
              </a:ext>
            </a:extLst>
          </p:cNvPr>
          <p:cNvGraphicFramePr>
            <a:graphicFrameLocks noGrp="1"/>
          </p:cNvGraphicFramePr>
          <p:nvPr>
            <p:extLst>
              <p:ext uri="{D42A27DB-BD31-4B8C-83A1-F6EECF244321}">
                <p14:modId xmlns:p14="http://schemas.microsoft.com/office/powerpoint/2010/main" val="2016903820"/>
              </p:ext>
            </p:extLst>
          </p:nvPr>
        </p:nvGraphicFramePr>
        <p:xfrm>
          <a:off x="424591" y="2240148"/>
          <a:ext cx="8294818" cy="2723370"/>
        </p:xfrm>
        <a:graphic>
          <a:graphicData uri="http://schemas.openxmlformats.org/drawingml/2006/table">
            <a:tbl>
              <a:tblPr firstRow="1" bandRow="1">
                <a:tableStyleId>{5C22544A-7EE6-4342-B048-85BDC9FD1C3A}</a:tableStyleId>
              </a:tblPr>
              <a:tblGrid>
                <a:gridCol w="6483927">
                  <a:extLst>
                    <a:ext uri="{9D8B030D-6E8A-4147-A177-3AD203B41FA5}">
                      <a16:colId xmlns:a16="http://schemas.microsoft.com/office/drawing/2014/main" val="359097692"/>
                    </a:ext>
                  </a:extLst>
                </a:gridCol>
                <a:gridCol w="1810891">
                  <a:extLst>
                    <a:ext uri="{9D8B030D-6E8A-4147-A177-3AD203B41FA5}">
                      <a16:colId xmlns:a16="http://schemas.microsoft.com/office/drawing/2014/main" val="690970186"/>
                    </a:ext>
                  </a:extLst>
                </a:gridCol>
              </a:tblGrid>
              <a:tr h="822960">
                <a:tc>
                  <a:txBody>
                    <a:bodyPr/>
                    <a:lstStyle/>
                    <a:p>
                      <a:r>
                        <a:rPr lang="en-US" sz="2200" dirty="0">
                          <a:latin typeface="Helvetica Neue"/>
                        </a:rPr>
                        <a:t>All Items:</a:t>
                      </a:r>
                    </a:p>
                  </a:txBody>
                  <a:tcPr anchor="b"/>
                </a:tc>
                <a:tc>
                  <a:txBody>
                    <a:bodyPr/>
                    <a:lstStyle/>
                    <a:p>
                      <a:pPr algn="ctr"/>
                      <a:r>
                        <a:rPr lang="en-US" sz="1600" dirty="0">
                          <a:latin typeface="Helvetica Neue"/>
                        </a:rPr>
                        <a:t>% “Strongly Agree” or “Agree”</a:t>
                      </a:r>
                    </a:p>
                  </a:txBody>
                  <a:tcPr/>
                </a:tc>
                <a:extLst>
                  <a:ext uri="{0D108BD9-81ED-4DB2-BD59-A6C34878D82A}">
                    <a16:rowId xmlns:a16="http://schemas.microsoft.com/office/drawing/2014/main" val="2866028306"/>
                  </a:ext>
                </a:extLst>
              </a:tr>
              <a:tr h="633470">
                <a:tc>
                  <a:txBody>
                    <a:bodyPr/>
                    <a:lstStyle/>
                    <a:p>
                      <a:r>
                        <a:rPr lang="en-US" sz="2200" dirty="0">
                          <a:latin typeface="Helvetica Neue"/>
                        </a:rPr>
                        <a:t>SLO sessions were productive</a:t>
                      </a:r>
                    </a:p>
                  </a:txBody>
                  <a:tcPr anchor="ctr"/>
                </a:tc>
                <a:tc>
                  <a:txBody>
                    <a:bodyPr/>
                    <a:lstStyle/>
                    <a:p>
                      <a:pPr algn="ctr" fontAlgn="b"/>
                      <a:r>
                        <a:rPr lang="en-US" sz="2200" b="0" i="0" u="none" strike="noStrike" dirty="0">
                          <a:solidFill>
                            <a:srgbClr val="000000"/>
                          </a:solidFill>
                          <a:effectLst/>
                          <a:latin typeface="Helvetica Neue"/>
                        </a:rPr>
                        <a:t>76%</a:t>
                      </a:r>
                    </a:p>
                  </a:txBody>
                  <a:tcPr marL="9525" marR="9525" marT="9525" marB="0" anchor="ctr"/>
                </a:tc>
                <a:extLst>
                  <a:ext uri="{0D108BD9-81ED-4DB2-BD59-A6C34878D82A}">
                    <a16:rowId xmlns:a16="http://schemas.microsoft.com/office/drawing/2014/main" val="2332456306"/>
                  </a:ext>
                </a:extLst>
              </a:tr>
              <a:tr h="633470">
                <a:tc>
                  <a:txBody>
                    <a:bodyPr/>
                    <a:lstStyle/>
                    <a:p>
                      <a:r>
                        <a:rPr lang="en-US" sz="2200" dirty="0">
                          <a:latin typeface="Helvetica Neue"/>
                        </a:rPr>
                        <a:t>SLO sessions were engaging</a:t>
                      </a:r>
                    </a:p>
                  </a:txBody>
                  <a:tcPr anchor="ctr"/>
                </a:tc>
                <a:tc>
                  <a:txBody>
                    <a:bodyPr/>
                    <a:lstStyle/>
                    <a:p>
                      <a:pPr algn="ctr"/>
                      <a:r>
                        <a:rPr lang="en-US" sz="2200" dirty="0">
                          <a:latin typeface="Helvetica Neue"/>
                        </a:rPr>
                        <a:t>68%</a:t>
                      </a:r>
                    </a:p>
                  </a:txBody>
                  <a:tcPr anchor="ctr"/>
                </a:tc>
                <a:extLst>
                  <a:ext uri="{0D108BD9-81ED-4DB2-BD59-A6C34878D82A}">
                    <a16:rowId xmlns:a16="http://schemas.microsoft.com/office/drawing/2014/main" val="2203992518"/>
                  </a:ext>
                </a:extLst>
              </a:tr>
              <a:tr h="633470">
                <a:tc>
                  <a:txBody>
                    <a:bodyPr/>
                    <a:lstStyle/>
                    <a:p>
                      <a:r>
                        <a:rPr lang="en-US" sz="2200" dirty="0">
                          <a:latin typeface="Helvetica Neue"/>
                        </a:rPr>
                        <a:t>Enough time for Division meetings on Friday</a:t>
                      </a:r>
                    </a:p>
                  </a:txBody>
                  <a:tcPr anchor="ctr"/>
                </a:tc>
                <a:tc>
                  <a:txBody>
                    <a:bodyPr/>
                    <a:lstStyle/>
                    <a:p>
                      <a:pPr algn="ctr" fontAlgn="b"/>
                      <a:r>
                        <a:rPr lang="en-US" sz="2200" b="0" i="0" u="none" strike="noStrike" dirty="0">
                          <a:solidFill>
                            <a:srgbClr val="000000"/>
                          </a:solidFill>
                          <a:effectLst/>
                          <a:latin typeface="Helvetica Neue"/>
                        </a:rPr>
                        <a:t>58%</a:t>
                      </a:r>
                    </a:p>
                  </a:txBody>
                  <a:tcPr marL="9525" marR="9525" marT="9525" marB="0" anchor="ctr"/>
                </a:tc>
                <a:extLst>
                  <a:ext uri="{0D108BD9-81ED-4DB2-BD59-A6C34878D82A}">
                    <a16:rowId xmlns:a16="http://schemas.microsoft.com/office/drawing/2014/main" val="1832598370"/>
                  </a:ext>
                </a:extLst>
              </a:tr>
            </a:tbl>
          </a:graphicData>
        </a:graphic>
      </p:graphicFrame>
    </p:spTree>
    <p:extLst>
      <p:ext uri="{BB962C8B-B14F-4D97-AF65-F5344CB8AC3E}">
        <p14:creationId xmlns:p14="http://schemas.microsoft.com/office/powerpoint/2010/main" val="2254882533"/>
      </p:ext>
    </p:extLst>
  </p:cSld>
  <p:clrMapOvr>
    <a:masterClrMapping/>
  </p:clrMapOvr>
  <p:transition spd="med">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40" y="291920"/>
            <a:ext cx="8772087" cy="1252667"/>
          </a:xfrm>
        </p:spPr>
        <p:txBody>
          <a:bodyPr/>
          <a:lstStyle/>
          <a:p>
            <a:r>
              <a:rPr lang="en-US" dirty="0"/>
              <a:t>Flex Day (Fri.) Classified Workshop and Session Ratings</a:t>
            </a:r>
          </a:p>
        </p:txBody>
      </p:sp>
      <p:sp>
        <p:nvSpPr>
          <p:cNvPr id="16" name="TextBox 15"/>
          <p:cNvSpPr txBox="1"/>
          <p:nvPr/>
        </p:nvSpPr>
        <p:spPr>
          <a:xfrm>
            <a:off x="150828" y="6584927"/>
            <a:ext cx="7397050" cy="276999"/>
          </a:xfrm>
          <a:prstGeom prst="rect">
            <a:avLst/>
          </a:prstGeom>
          <a:noFill/>
        </p:spPr>
        <p:txBody>
          <a:bodyPr wrap="square" rtlCol="0">
            <a:spAutoFit/>
          </a:bodyPr>
          <a:lstStyle/>
          <a:p>
            <a:r>
              <a:rPr lang="en-US" sz="1200" dirty="0">
                <a:latin typeface="Helvetica Neue Medium"/>
              </a:rPr>
              <a:t>Note:  N/A and blank responses were excluded from percent calculations.</a:t>
            </a:r>
          </a:p>
        </p:txBody>
      </p:sp>
      <p:sp>
        <p:nvSpPr>
          <p:cNvPr id="5" name="Rectangle: Rounded Corners 4">
            <a:extLst>
              <a:ext uri="{FF2B5EF4-FFF2-40B4-BE49-F238E27FC236}">
                <a16:creationId xmlns:a16="http://schemas.microsoft.com/office/drawing/2014/main" id="{E7AFAFE2-4C12-4193-88B0-D070A813344F}"/>
              </a:ext>
            </a:extLst>
          </p:cNvPr>
          <p:cNvSpPr/>
          <p:nvPr/>
        </p:nvSpPr>
        <p:spPr>
          <a:xfrm>
            <a:off x="124911" y="1934249"/>
            <a:ext cx="8983960" cy="764998"/>
          </a:xfrm>
          <a:prstGeom prst="roundRect">
            <a:avLst/>
          </a:prstGeom>
          <a:noFill/>
          <a:ln w="28575">
            <a:solidFill>
              <a:srgbClr val="8D1828"/>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56E8DB5A-3445-4075-BF43-FAA89422E1AA}"/>
              </a:ext>
            </a:extLst>
          </p:cNvPr>
          <p:cNvSpPr txBox="1"/>
          <p:nvPr/>
        </p:nvSpPr>
        <p:spPr>
          <a:xfrm>
            <a:off x="80020" y="1868250"/>
            <a:ext cx="9144000" cy="830997"/>
          </a:xfrm>
          <a:prstGeom prst="rect">
            <a:avLst/>
          </a:prstGeom>
          <a:noFill/>
        </p:spPr>
        <p:txBody>
          <a:bodyPr wrap="square" rtlCol="0">
            <a:spAutoFit/>
          </a:bodyPr>
          <a:lstStyle/>
          <a:p>
            <a:pPr algn="ctr"/>
            <a:r>
              <a:rPr lang="en-US" b="1" dirty="0">
                <a:solidFill>
                  <a:srgbClr val="891827"/>
                </a:solidFill>
                <a:latin typeface="Helvetica Neue"/>
              </a:rPr>
              <a:t>All items were rated positively by</a:t>
            </a:r>
          </a:p>
          <a:p>
            <a:pPr algn="ctr"/>
            <a:r>
              <a:rPr lang="en-US" b="1" dirty="0">
                <a:solidFill>
                  <a:srgbClr val="891827"/>
                </a:solidFill>
                <a:latin typeface="Helvetica Neue"/>
              </a:rPr>
              <a:t>70% or more of respondents.  </a:t>
            </a:r>
          </a:p>
        </p:txBody>
      </p:sp>
      <p:graphicFrame>
        <p:nvGraphicFramePr>
          <p:cNvPr id="18" name="Table 3">
            <a:extLst>
              <a:ext uri="{FF2B5EF4-FFF2-40B4-BE49-F238E27FC236}">
                <a16:creationId xmlns:a16="http://schemas.microsoft.com/office/drawing/2014/main" id="{E9EE7058-80DB-4082-93CB-3727E1930647}"/>
              </a:ext>
            </a:extLst>
          </p:cNvPr>
          <p:cNvGraphicFramePr>
            <a:graphicFrameLocks noGrp="1"/>
          </p:cNvGraphicFramePr>
          <p:nvPr>
            <p:extLst>
              <p:ext uri="{D42A27DB-BD31-4B8C-83A1-F6EECF244321}">
                <p14:modId xmlns:p14="http://schemas.microsoft.com/office/powerpoint/2010/main" val="539094183"/>
              </p:ext>
            </p:extLst>
          </p:nvPr>
        </p:nvGraphicFramePr>
        <p:xfrm>
          <a:off x="124911" y="2811910"/>
          <a:ext cx="8842344" cy="3383280"/>
        </p:xfrm>
        <a:graphic>
          <a:graphicData uri="http://schemas.openxmlformats.org/drawingml/2006/table">
            <a:tbl>
              <a:tblPr firstRow="1" bandRow="1">
                <a:tableStyleId>{5C22544A-7EE6-4342-B048-85BDC9FD1C3A}</a:tableStyleId>
              </a:tblPr>
              <a:tblGrid>
                <a:gridCol w="7059109">
                  <a:extLst>
                    <a:ext uri="{9D8B030D-6E8A-4147-A177-3AD203B41FA5}">
                      <a16:colId xmlns:a16="http://schemas.microsoft.com/office/drawing/2014/main" val="359097692"/>
                    </a:ext>
                  </a:extLst>
                </a:gridCol>
                <a:gridCol w="1783235">
                  <a:extLst>
                    <a:ext uri="{9D8B030D-6E8A-4147-A177-3AD203B41FA5}">
                      <a16:colId xmlns:a16="http://schemas.microsoft.com/office/drawing/2014/main" val="690970186"/>
                    </a:ext>
                  </a:extLst>
                </a:gridCol>
              </a:tblGrid>
              <a:tr h="79162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latin typeface="Helvetica Neue"/>
                        </a:rPr>
                        <a:t>Item highlights:</a:t>
                      </a:r>
                    </a:p>
                  </a:txBody>
                  <a:tcPr anchor="b"/>
                </a:tc>
                <a:tc>
                  <a:txBody>
                    <a:bodyPr/>
                    <a:lstStyle/>
                    <a:p>
                      <a:pPr algn="ctr"/>
                      <a:r>
                        <a:rPr lang="en-US" sz="1600" dirty="0">
                          <a:latin typeface="Helvetica Neue"/>
                        </a:rPr>
                        <a:t>% “Strongly Agree” or “Agree”</a:t>
                      </a:r>
                    </a:p>
                  </a:txBody>
                  <a:tcPr/>
                </a:tc>
                <a:extLst>
                  <a:ext uri="{0D108BD9-81ED-4DB2-BD59-A6C34878D82A}">
                    <a16:rowId xmlns:a16="http://schemas.microsoft.com/office/drawing/2014/main" val="2866028306"/>
                  </a:ext>
                </a:extLst>
              </a:tr>
              <a:tr h="4572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latin typeface="Helvetica Neue"/>
                        </a:rPr>
                        <a:t>Learned useful information from Friday workshops</a:t>
                      </a:r>
                    </a:p>
                  </a:txBody>
                  <a:tcPr/>
                </a:tc>
                <a:tc>
                  <a:txBody>
                    <a:bodyPr/>
                    <a:lstStyle/>
                    <a:p>
                      <a:pPr algn="ctr" fontAlgn="b"/>
                      <a:r>
                        <a:rPr lang="en-US" sz="2000" b="0" i="0" u="none" strike="noStrike" dirty="0">
                          <a:solidFill>
                            <a:srgbClr val="000000"/>
                          </a:solidFill>
                          <a:effectLst/>
                          <a:latin typeface="Helvetica Neue"/>
                        </a:rPr>
                        <a:t>86%</a:t>
                      </a:r>
                    </a:p>
                  </a:txBody>
                  <a:tcPr marL="9525" marR="9525" marT="9525" marB="0" anchor="ctr"/>
                </a:tc>
                <a:extLst>
                  <a:ext uri="{0D108BD9-81ED-4DB2-BD59-A6C34878D82A}">
                    <a16:rowId xmlns:a16="http://schemas.microsoft.com/office/drawing/2014/main" val="4111992776"/>
                  </a:ext>
                </a:extLst>
              </a:tr>
              <a:tr h="457200">
                <a:tc>
                  <a:txBody>
                    <a:bodyPr/>
                    <a:lstStyle/>
                    <a:p>
                      <a:r>
                        <a:rPr lang="en-US" sz="2000" dirty="0">
                          <a:latin typeface="Helvetica Neue"/>
                        </a:rPr>
                        <a:t>Classified community-building activity was a good use of my time</a:t>
                      </a:r>
                    </a:p>
                  </a:txBody>
                  <a:tcPr/>
                </a:tc>
                <a:tc>
                  <a:txBody>
                    <a:bodyPr/>
                    <a:lstStyle/>
                    <a:p>
                      <a:pPr algn="ctr"/>
                      <a:r>
                        <a:rPr lang="en-US" sz="2000" dirty="0">
                          <a:latin typeface="Helvetica Neue"/>
                        </a:rPr>
                        <a:t>85%</a:t>
                      </a:r>
                    </a:p>
                  </a:txBody>
                  <a:tcPr anchor="ctr"/>
                </a:tc>
                <a:extLst>
                  <a:ext uri="{0D108BD9-81ED-4DB2-BD59-A6C34878D82A}">
                    <a16:rowId xmlns:a16="http://schemas.microsoft.com/office/drawing/2014/main" val="1397663945"/>
                  </a:ext>
                </a:extLst>
              </a:tr>
              <a:tr h="457200">
                <a:tc>
                  <a:txBody>
                    <a:bodyPr/>
                    <a:lstStyle/>
                    <a:p>
                      <a:r>
                        <a:rPr lang="en-US" sz="2000" dirty="0">
                          <a:latin typeface="Helvetica Neue"/>
                        </a:rPr>
                        <a:t>Classified Town Hall provided space to discuss classified-specific issues and concerns</a:t>
                      </a:r>
                    </a:p>
                  </a:txBody>
                  <a:tcPr/>
                </a:tc>
                <a:tc>
                  <a:txBody>
                    <a:bodyPr/>
                    <a:lstStyle/>
                    <a:p>
                      <a:pPr algn="ctr"/>
                      <a:r>
                        <a:rPr lang="en-US" sz="2000" dirty="0">
                          <a:latin typeface="Helvetica Neue"/>
                        </a:rPr>
                        <a:t>100%</a:t>
                      </a:r>
                    </a:p>
                  </a:txBody>
                  <a:tcPr anchor="ctr"/>
                </a:tc>
                <a:extLst>
                  <a:ext uri="{0D108BD9-81ED-4DB2-BD59-A6C34878D82A}">
                    <a16:rowId xmlns:a16="http://schemas.microsoft.com/office/drawing/2014/main" val="290561795"/>
                  </a:ext>
                </a:extLst>
              </a:tr>
              <a:tr h="457200">
                <a:tc>
                  <a:txBody>
                    <a:bodyPr/>
                    <a:lstStyle/>
                    <a:p>
                      <a:r>
                        <a:rPr lang="en-US" sz="2000" dirty="0">
                          <a:latin typeface="Helvetica Neue"/>
                        </a:rPr>
                        <a:t>Increased sense of belonging from classified-focused activities</a:t>
                      </a:r>
                    </a:p>
                  </a:txBody>
                  <a:tcPr/>
                </a:tc>
                <a:tc>
                  <a:txBody>
                    <a:bodyPr/>
                    <a:lstStyle/>
                    <a:p>
                      <a:pPr algn="ctr"/>
                      <a:r>
                        <a:rPr lang="en-US" sz="2000" dirty="0">
                          <a:latin typeface="Helvetica Neue"/>
                        </a:rPr>
                        <a:t>100%</a:t>
                      </a:r>
                    </a:p>
                  </a:txBody>
                  <a:tcPr anchor="ctr"/>
                </a:tc>
                <a:extLst>
                  <a:ext uri="{0D108BD9-81ED-4DB2-BD59-A6C34878D82A}">
                    <a16:rowId xmlns:a16="http://schemas.microsoft.com/office/drawing/2014/main" val="3693097150"/>
                  </a:ext>
                </a:extLst>
              </a:tr>
            </a:tbl>
          </a:graphicData>
        </a:graphic>
      </p:graphicFrame>
    </p:spTree>
    <p:extLst>
      <p:ext uri="{BB962C8B-B14F-4D97-AF65-F5344CB8AC3E}">
        <p14:creationId xmlns:p14="http://schemas.microsoft.com/office/powerpoint/2010/main" val="1293287383"/>
      </p:ext>
    </p:extLst>
  </p:cSld>
  <p:clrMapOvr>
    <a:masterClrMapping/>
  </p:clrMapOvr>
  <p:transition spd="med">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40" y="291920"/>
            <a:ext cx="8772087" cy="1252667"/>
          </a:xfrm>
        </p:spPr>
        <p:txBody>
          <a:bodyPr/>
          <a:lstStyle/>
          <a:p>
            <a:r>
              <a:rPr lang="en-US" dirty="0"/>
              <a:t>Flex Day (Fri.) College-Wide Activities Ratings</a:t>
            </a:r>
          </a:p>
        </p:txBody>
      </p:sp>
      <p:sp>
        <p:nvSpPr>
          <p:cNvPr id="16" name="TextBox 15"/>
          <p:cNvSpPr txBox="1"/>
          <p:nvPr/>
        </p:nvSpPr>
        <p:spPr>
          <a:xfrm>
            <a:off x="53868" y="6509804"/>
            <a:ext cx="7397050" cy="276999"/>
          </a:xfrm>
          <a:prstGeom prst="rect">
            <a:avLst/>
          </a:prstGeom>
          <a:noFill/>
        </p:spPr>
        <p:txBody>
          <a:bodyPr wrap="square" rtlCol="0">
            <a:spAutoFit/>
          </a:bodyPr>
          <a:lstStyle/>
          <a:p>
            <a:r>
              <a:rPr lang="en-US" sz="1200" dirty="0">
                <a:latin typeface="Helvetica Neue Medium"/>
              </a:rPr>
              <a:t>Note:  N/A and blank responses were excluded from percent calculations.</a:t>
            </a:r>
          </a:p>
        </p:txBody>
      </p:sp>
      <p:graphicFrame>
        <p:nvGraphicFramePr>
          <p:cNvPr id="3" name="Table 3">
            <a:extLst>
              <a:ext uri="{FF2B5EF4-FFF2-40B4-BE49-F238E27FC236}">
                <a16:creationId xmlns:a16="http://schemas.microsoft.com/office/drawing/2014/main" id="{637FEC95-B7F1-40C3-8D95-1DE9D675BC82}"/>
              </a:ext>
            </a:extLst>
          </p:cNvPr>
          <p:cNvGraphicFramePr>
            <a:graphicFrameLocks noGrp="1"/>
          </p:cNvGraphicFramePr>
          <p:nvPr>
            <p:extLst>
              <p:ext uri="{D42A27DB-BD31-4B8C-83A1-F6EECF244321}">
                <p14:modId xmlns:p14="http://schemas.microsoft.com/office/powerpoint/2010/main" val="2256877036"/>
              </p:ext>
            </p:extLst>
          </p:nvPr>
        </p:nvGraphicFramePr>
        <p:xfrm>
          <a:off x="424591" y="2193015"/>
          <a:ext cx="8294818" cy="3352006"/>
        </p:xfrm>
        <a:graphic>
          <a:graphicData uri="http://schemas.openxmlformats.org/drawingml/2006/table">
            <a:tbl>
              <a:tblPr firstRow="1" bandRow="1">
                <a:tableStyleId>{5C22544A-7EE6-4342-B048-85BDC9FD1C3A}</a:tableStyleId>
              </a:tblPr>
              <a:tblGrid>
                <a:gridCol w="6483927">
                  <a:extLst>
                    <a:ext uri="{9D8B030D-6E8A-4147-A177-3AD203B41FA5}">
                      <a16:colId xmlns:a16="http://schemas.microsoft.com/office/drawing/2014/main" val="359097692"/>
                    </a:ext>
                  </a:extLst>
                </a:gridCol>
                <a:gridCol w="1810891">
                  <a:extLst>
                    <a:ext uri="{9D8B030D-6E8A-4147-A177-3AD203B41FA5}">
                      <a16:colId xmlns:a16="http://schemas.microsoft.com/office/drawing/2014/main" val="690970186"/>
                    </a:ext>
                  </a:extLst>
                </a:gridCol>
              </a:tblGrid>
              <a:tr h="974566">
                <a:tc>
                  <a:txBody>
                    <a:bodyPr/>
                    <a:lstStyle/>
                    <a:p>
                      <a:r>
                        <a:rPr lang="en-US" sz="2200" dirty="0">
                          <a:latin typeface="Helvetica Neue"/>
                        </a:rPr>
                        <a:t>All Items:</a:t>
                      </a:r>
                    </a:p>
                  </a:txBody>
                  <a:tcPr anchor="b"/>
                </a:tc>
                <a:tc>
                  <a:txBody>
                    <a:bodyPr/>
                    <a:lstStyle/>
                    <a:p>
                      <a:pPr algn="ctr"/>
                      <a:r>
                        <a:rPr lang="en-US" sz="1600" dirty="0">
                          <a:latin typeface="Helvetica Neue"/>
                        </a:rPr>
                        <a:t>% “Strongly Agree” or “Agree”</a:t>
                      </a:r>
                    </a:p>
                  </a:txBody>
                  <a:tcPr/>
                </a:tc>
                <a:extLst>
                  <a:ext uri="{0D108BD9-81ED-4DB2-BD59-A6C34878D82A}">
                    <a16:rowId xmlns:a16="http://schemas.microsoft.com/office/drawing/2014/main" val="2866028306"/>
                  </a:ext>
                </a:extLst>
              </a:tr>
              <a:tr h="360294">
                <a:tc>
                  <a:txBody>
                    <a:bodyPr/>
                    <a:lstStyle/>
                    <a:p>
                      <a:r>
                        <a:rPr lang="en-US" sz="2200" dirty="0">
                          <a:latin typeface="Helvetica Neue"/>
                        </a:rPr>
                        <a:t>ILO session was informative</a:t>
                      </a:r>
                    </a:p>
                  </a:txBody>
                  <a:tcPr/>
                </a:tc>
                <a:tc>
                  <a:txBody>
                    <a:bodyPr/>
                    <a:lstStyle/>
                    <a:p>
                      <a:pPr algn="ctr" fontAlgn="b"/>
                      <a:r>
                        <a:rPr lang="en-US" sz="2200" b="0" i="0" u="none" strike="noStrike" dirty="0">
                          <a:solidFill>
                            <a:srgbClr val="000000"/>
                          </a:solidFill>
                          <a:effectLst/>
                          <a:latin typeface="Helvetica Neue"/>
                        </a:rPr>
                        <a:t>75%</a:t>
                      </a:r>
                    </a:p>
                  </a:txBody>
                  <a:tcPr marL="9525" marR="9525" marT="9525" marB="0" anchor="ctr"/>
                </a:tc>
                <a:extLst>
                  <a:ext uri="{0D108BD9-81ED-4DB2-BD59-A6C34878D82A}">
                    <a16:rowId xmlns:a16="http://schemas.microsoft.com/office/drawing/2014/main" val="2310774882"/>
                  </a:ext>
                </a:extLst>
              </a:tr>
              <a:tr h="360294">
                <a:tc>
                  <a:txBody>
                    <a:bodyPr/>
                    <a:lstStyle/>
                    <a:p>
                      <a:r>
                        <a:rPr lang="en-US" sz="2200" dirty="0">
                          <a:latin typeface="Helvetica Neue"/>
                        </a:rPr>
                        <a:t>ILO session was motivating</a:t>
                      </a:r>
                    </a:p>
                  </a:txBody>
                  <a:tcPr/>
                </a:tc>
                <a:tc>
                  <a:txBody>
                    <a:bodyPr/>
                    <a:lstStyle/>
                    <a:p>
                      <a:pPr algn="ctr"/>
                      <a:r>
                        <a:rPr lang="en-US" sz="2200" dirty="0">
                          <a:latin typeface="Helvetica Neue"/>
                        </a:rPr>
                        <a:t>70%</a:t>
                      </a:r>
                    </a:p>
                  </a:txBody>
                  <a:tcPr anchor="ctr"/>
                </a:tc>
                <a:extLst>
                  <a:ext uri="{0D108BD9-81ED-4DB2-BD59-A6C34878D82A}">
                    <a16:rowId xmlns:a16="http://schemas.microsoft.com/office/drawing/2014/main" val="2401155654"/>
                  </a:ext>
                </a:extLst>
              </a:tr>
              <a:tr h="360294">
                <a:tc>
                  <a:txBody>
                    <a:bodyPr/>
                    <a:lstStyle/>
                    <a:p>
                      <a:r>
                        <a:rPr lang="en-US" sz="2200" dirty="0">
                          <a:latin typeface="Helvetica Neue"/>
                        </a:rPr>
                        <a:t>Attending Friday Flex Day was a good use of my time</a:t>
                      </a:r>
                    </a:p>
                  </a:txBody>
                  <a:tcPr/>
                </a:tc>
                <a:tc>
                  <a:txBody>
                    <a:bodyPr/>
                    <a:lstStyle/>
                    <a:p>
                      <a:pPr algn="ctr"/>
                      <a:r>
                        <a:rPr lang="en-US" sz="2200" dirty="0">
                          <a:latin typeface="Helvetica Neue"/>
                        </a:rPr>
                        <a:t>61%</a:t>
                      </a:r>
                    </a:p>
                  </a:txBody>
                  <a:tcPr anchor="ctr"/>
                </a:tc>
                <a:extLst>
                  <a:ext uri="{0D108BD9-81ED-4DB2-BD59-A6C34878D82A}">
                    <a16:rowId xmlns:a16="http://schemas.microsoft.com/office/drawing/2014/main" val="3767780590"/>
                  </a:ext>
                </a:extLst>
              </a:tr>
              <a:tr h="360294">
                <a:tc>
                  <a:txBody>
                    <a:bodyPr/>
                    <a:lstStyle/>
                    <a:p>
                      <a:r>
                        <a:rPr lang="en-US" sz="2200" dirty="0">
                          <a:latin typeface="Helvetica Neue"/>
                        </a:rPr>
                        <a:t>Increased sense of community after Friday Flex Day</a:t>
                      </a:r>
                    </a:p>
                  </a:txBody>
                  <a:tcPr/>
                </a:tc>
                <a:tc>
                  <a:txBody>
                    <a:bodyPr/>
                    <a:lstStyle/>
                    <a:p>
                      <a:pPr algn="ctr"/>
                      <a:r>
                        <a:rPr lang="en-US" sz="2200" dirty="0">
                          <a:latin typeface="Helvetica Neue"/>
                        </a:rPr>
                        <a:t>76%</a:t>
                      </a:r>
                    </a:p>
                  </a:txBody>
                  <a:tcPr anchor="ctr"/>
                </a:tc>
                <a:extLst>
                  <a:ext uri="{0D108BD9-81ED-4DB2-BD59-A6C34878D82A}">
                    <a16:rowId xmlns:a16="http://schemas.microsoft.com/office/drawing/2014/main" val="812825423"/>
                  </a:ext>
                </a:extLst>
              </a:tr>
            </a:tbl>
          </a:graphicData>
        </a:graphic>
      </p:graphicFrame>
    </p:spTree>
    <p:extLst>
      <p:ext uri="{BB962C8B-B14F-4D97-AF65-F5344CB8AC3E}">
        <p14:creationId xmlns:p14="http://schemas.microsoft.com/office/powerpoint/2010/main" val="1681145443"/>
      </p:ext>
    </p:extLst>
  </p:cSld>
  <p:clrMapOvr>
    <a:masterClrMapping/>
  </p:clrMapOvr>
  <p:transition spd="med">
    <p:fade/>
  </p:transition>
</p:sld>
</file>

<file path=ppt/theme/theme1.xml><?xml version="1.0" encoding="utf-8"?>
<a:theme xmlns:a="http://schemas.openxmlformats.org/drawingml/2006/main" name="Academic Fall2015">
  <a:themeElements>
    <a:clrScheme name="Custom 1">
      <a:dk1>
        <a:srgbClr val="000000"/>
      </a:dk1>
      <a:lt1>
        <a:srgbClr val="FFFFFF"/>
      </a:lt1>
      <a:dk2>
        <a:srgbClr val="505046"/>
      </a:dk2>
      <a:lt2>
        <a:srgbClr val="EEECE1"/>
      </a:lt2>
      <a:accent1>
        <a:srgbClr val="B6303D"/>
      </a:accent1>
      <a:accent2>
        <a:srgbClr val="FFBD47"/>
      </a:accent2>
      <a:accent3>
        <a:srgbClr val="B64926"/>
      </a:accent3>
      <a:accent4>
        <a:srgbClr val="FF8427"/>
      </a:accent4>
      <a:accent5>
        <a:srgbClr val="CC9900"/>
      </a:accent5>
      <a:accent6>
        <a:srgbClr val="B22600"/>
      </a:accent6>
      <a:hlink>
        <a:srgbClr val="CC9900"/>
      </a:hlink>
      <a:folHlink>
        <a:srgbClr val="666699"/>
      </a:folHlink>
    </a:clrScheme>
    <a:fontScheme name="Plaza">
      <a:majorFont>
        <a:latin typeface="Century Gothic"/>
        <a:ea typeface=""/>
        <a:cs typeface=""/>
        <a:font script="Jpan" typeface="メイリオ"/>
        <a:font script="Hans" typeface="宋体"/>
        <a:font script="Hant" typeface="新細明體"/>
      </a:majorFont>
      <a:minorFont>
        <a:latin typeface="Century Gothic"/>
        <a:ea typeface=""/>
        <a:cs typeface=""/>
        <a:font script="Jpan" typeface="メイリオ"/>
        <a:font script="Hans" typeface="宋体"/>
        <a:font script="Hant" typeface="新細明體"/>
      </a:minorFont>
    </a:fontScheme>
    <a:fmtScheme name="Plaza">
      <a:fillStyleLst>
        <a:solidFill>
          <a:schemeClr val="phClr"/>
        </a:solidFill>
        <a:gradFill rotWithShape="1">
          <a:gsLst>
            <a:gs pos="0">
              <a:schemeClr val="phClr">
                <a:tint val="100000"/>
                <a:shade val="60000"/>
                <a:satMod val="135000"/>
              </a:schemeClr>
            </a:gs>
            <a:gs pos="100000">
              <a:schemeClr val="phClr">
                <a:tint val="100000"/>
                <a:shade val="100000"/>
                <a:satMod val="135000"/>
              </a:schemeClr>
            </a:gs>
          </a:gsLst>
          <a:lin ang="16200000" scaled="1"/>
        </a:gradFill>
        <a:gradFill rotWithShape="1">
          <a:gsLst>
            <a:gs pos="0">
              <a:schemeClr val="phClr">
                <a:shade val="70000"/>
                <a:satMod val="120000"/>
              </a:schemeClr>
            </a:gs>
            <a:gs pos="35000">
              <a:schemeClr val="phClr">
                <a:shade val="100000"/>
                <a:satMod val="150000"/>
              </a:schemeClr>
            </a:gs>
            <a:gs pos="70000">
              <a:schemeClr val="phClr">
                <a:tint val="100000"/>
                <a:shade val="100000"/>
                <a:satMod val="200000"/>
                <a:greenMod val="100000"/>
              </a:schemeClr>
            </a:gs>
            <a:gs pos="100000">
              <a:schemeClr val="phClr">
                <a:tint val="100000"/>
                <a:shade val="100000"/>
                <a:satMod val="250000"/>
                <a:greenMod val="100000"/>
              </a:schemeClr>
            </a:gs>
          </a:gsLst>
          <a:lin ang="16200000" scaled="1"/>
        </a:gra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innerShdw blurRad="190500" dist="63500" dir="5400000">
              <a:srgbClr val="FFFFFF">
                <a:alpha val="65000"/>
              </a:srgbClr>
            </a:innerShdw>
          </a:effectLst>
          <a:scene3d>
            <a:camera prst="orthographicFront">
              <a:rot lat="0" lon="0" rev="0"/>
            </a:camera>
            <a:lightRig rig="twoPt" dir="r">
              <a:rot lat="0" lon="0" rev="6000000"/>
            </a:lightRig>
          </a:scene3d>
          <a:sp3d prstMaterial="matte">
            <a:bevelT w="0" h="0" prst="relaxedInset"/>
          </a:sp3d>
        </a:effectStyle>
        <a:effectStyle>
          <a:effectLst>
            <a:innerShdw blurRad="50800" dist="25400" dir="13500000">
              <a:srgbClr val="FFFFFF">
                <a:alpha val="75000"/>
              </a:srgbClr>
            </a:innerShdw>
            <a:outerShdw blurRad="88900" dist="38100" dir="6600000" sx="101000" sy="101000" rotWithShape="0">
              <a:srgbClr val="000000">
                <a:alpha val="50000"/>
              </a:srgbClr>
            </a:outerShdw>
          </a:effectLst>
          <a:scene3d>
            <a:camera prst="perspectiveFront" fov="3000000"/>
            <a:lightRig rig="morning" dir="tl">
              <a:rot lat="0" lon="0" rev="1800000"/>
            </a:lightRig>
          </a:scene3d>
          <a:sp3d contourW="38100" prstMaterial="softEdge">
            <a:bevelT w="25400" h="38100"/>
            <a:contourClr>
              <a:schemeClr val="phClr">
                <a:tint val="6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Academic Fall2015</Template>
  <TotalTime>8581</TotalTime>
  <Words>783</Words>
  <Application>Microsoft Office PowerPoint</Application>
  <PresentationFormat>On-screen Show (4:3)</PresentationFormat>
  <Paragraphs>102</Paragraphs>
  <Slides>14</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Arial</vt:lpstr>
      <vt:lpstr>Calibri</vt:lpstr>
      <vt:lpstr>Century Gothic</vt:lpstr>
      <vt:lpstr>Helvetica Neue</vt:lpstr>
      <vt:lpstr>Helvetica Neue Medium</vt:lpstr>
      <vt:lpstr>Wingdings 2</vt:lpstr>
      <vt:lpstr>Academic Fall2015</vt:lpstr>
      <vt:lpstr> Fall Opening and Flex Day Survey Results Fall 2025  Mission Informed Planning Council Oct. 17, 2025</vt:lpstr>
      <vt:lpstr>Opening / Flex Day Survey</vt:lpstr>
      <vt:lpstr>Survey Design</vt:lpstr>
      <vt:lpstr>PowerPoint Presentation</vt:lpstr>
      <vt:lpstr>Key Findings</vt:lpstr>
      <vt:lpstr>Opening Day (Thurs.) Ratings</vt:lpstr>
      <vt:lpstr>Flex Day (Fri.) Division Meeting and SLO Session Ratings</vt:lpstr>
      <vt:lpstr>Flex Day (Fri.) Classified Workshop and Session Ratings</vt:lpstr>
      <vt:lpstr>Flex Day (Fri.) College-Wide Activities Ratings</vt:lpstr>
      <vt:lpstr>Most liked aspects of Opening and Flex Day Open-ended responses</vt:lpstr>
      <vt:lpstr>Least liked aspects of Opening and Flex Day Open-ended responses</vt:lpstr>
      <vt:lpstr>Comments / suggestions Open-ended responses</vt:lpstr>
      <vt:lpstr>Comments / suggestions Open-ended responses</vt:lpstr>
      <vt:lpstr>Thoughts?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Jerry Robredo</dc:creator>
  <cp:lastModifiedBy>Doreen Finkelstein</cp:lastModifiedBy>
  <cp:revision>646</cp:revision>
  <dcterms:created xsi:type="dcterms:W3CDTF">2017-07-10T18:20:34Z</dcterms:created>
  <dcterms:modified xsi:type="dcterms:W3CDTF">2025-10-16T06:46:13Z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fs.IsStoryboard">
    <vt:bool>true</vt:bool>
  </property>
  <property fmtid="{D5CDD505-2E9C-101B-9397-08002B2CF9AE}" pid="3" name="Tfs.LastKnownPath">
    <vt:lpwstr>\\azeroth.fhda.edu\research\Doreen\Opening and Flex Day surveys\Fall Opening and Flex Day Survey Results Fall 2025.pptx</vt:lpwstr>
  </property>
</Properties>
</file>