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0" y="816078"/>
            <a:ext cx="8088059" cy="3326026"/>
          </a:xfrm>
        </p:spPr>
        <p:txBody>
          <a:bodyPr/>
          <a:lstStyle/>
          <a:p>
            <a:r>
              <a:rPr lang="en-US" dirty="0"/>
              <a:t>Faculty Hiring </a:t>
            </a:r>
            <a:r>
              <a:rPr lang="en-US" dirty="0" smtClean="0"/>
              <a:t>Priority </a:t>
            </a:r>
            <a:br>
              <a:rPr lang="en-US" dirty="0" smtClean="0"/>
            </a:br>
            <a:r>
              <a:rPr lang="en-US" dirty="0" smtClean="0"/>
              <a:t>2017-2018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4302659"/>
            <a:ext cx="8088058" cy="989782"/>
          </a:xfrm>
        </p:spPr>
        <p:txBody>
          <a:bodyPr/>
          <a:lstStyle/>
          <a:p>
            <a:r>
              <a:rPr lang="en-US" dirty="0" smtClean="0"/>
              <a:t>PARC </a:t>
            </a:r>
          </a:p>
          <a:p>
            <a:r>
              <a:rPr lang="en-US" dirty="0" smtClean="0"/>
              <a:t>4-18-19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879683"/>
          </a:xfrm>
        </p:spPr>
        <p:txBody>
          <a:bodyPr/>
          <a:lstStyle/>
          <a:p>
            <a:pPr lvl="0"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Deans were provided the following list from 2016-17 Program Review requests.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56321"/>
              </p:ext>
            </p:extLst>
          </p:nvPr>
        </p:nvGraphicFramePr>
        <p:xfrm>
          <a:off x="953730" y="1953444"/>
          <a:ext cx="7620765" cy="4206239"/>
        </p:xfrm>
        <a:graphic>
          <a:graphicData uri="http://schemas.openxmlformats.org/drawingml/2006/table">
            <a:tbl>
              <a:tblPr firstRow="1" firstCol="1" bandRow="1"/>
              <a:tblGrid>
                <a:gridCol w="1556581">
                  <a:extLst>
                    <a:ext uri="{9D8B030D-6E8A-4147-A177-3AD203B41FA5}">
                      <a16:colId xmlns:a16="http://schemas.microsoft.com/office/drawing/2014/main" val="866879130"/>
                    </a:ext>
                  </a:extLst>
                </a:gridCol>
                <a:gridCol w="2032193">
                  <a:extLst>
                    <a:ext uri="{9D8B030D-6E8A-4147-A177-3AD203B41FA5}">
                      <a16:colId xmlns:a16="http://schemas.microsoft.com/office/drawing/2014/main" val="2637809783"/>
                    </a:ext>
                  </a:extLst>
                </a:gridCol>
                <a:gridCol w="4031991">
                  <a:extLst>
                    <a:ext uri="{9D8B030D-6E8A-4147-A177-3AD203B41FA5}">
                      <a16:colId xmlns:a16="http://schemas.microsoft.com/office/drawing/2014/main" val="3495522646"/>
                    </a:ext>
                  </a:extLst>
                </a:gridCol>
              </a:tblGrid>
              <a:tr h="271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DIVISION</a:t>
                      </a:r>
                      <a:endParaRPr lang="en-US" sz="16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DEPARTMENT</a:t>
                      </a:r>
                      <a:endParaRPr lang="en-US" sz="16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</a:t>
                      </a:r>
                      <a:endParaRPr lang="en-US" sz="16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64738"/>
                  </a:ext>
                </a:extLst>
              </a:tr>
              <a:tr h="2379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PSME</a:t>
                      </a: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Chemistry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Chemistry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86127"/>
                  </a:ext>
                </a:extLst>
              </a:tr>
              <a:tr h="279957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PSME-Computer Science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Computer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991490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PSME-Math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Math Faculty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57244"/>
                  </a:ext>
                </a:extLst>
              </a:tr>
              <a:tr h="2379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BSS</a:t>
                      </a: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Political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PS Faculty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76364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Anthropology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Anthr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Faculty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88682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Business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Buss Faculty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6709"/>
                  </a:ext>
                </a:extLst>
              </a:tr>
              <a:tr h="23792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</a:t>
                      </a: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Fine Arts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Full Time ART emphasis in 3-D ART/digital design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618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Fine Arts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Time Music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Faculty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06960"/>
                  </a:ext>
                </a:extLst>
              </a:tr>
              <a:tr h="237928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BHS</a:t>
                      </a: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Time EMS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36994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Time Biology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36276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DMS Full Time Faculty/Program Dir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605919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Time Faculty Horticulture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37454"/>
                  </a:ext>
                </a:extLst>
              </a:tr>
              <a:tr h="2379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Noncredit ESL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Full-Time NCEL X2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88354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ESL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Full-Time ESL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Generalist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67582"/>
                  </a:ext>
                </a:extLst>
              </a:tr>
              <a:tr h="23792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8918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Full-time Supplemental Instruction X1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96036"/>
                  </a:ext>
                </a:extLst>
              </a:tr>
              <a:tr h="3233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89182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Full-Time English Generalist</a:t>
                      </a:r>
                    </a:p>
                  </a:txBody>
                  <a:tcPr marL="54772" marR="54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7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125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879683"/>
          </a:xfrm>
        </p:spPr>
        <p:txBody>
          <a:bodyPr/>
          <a:lstStyle/>
          <a:p>
            <a:pPr lvl="0"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Deans </a:t>
            </a:r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the Following Requirements to Evaluate &amp; Rank Positions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419" y="1967484"/>
            <a:ext cx="80722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Associates Degrees awarded in the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certificates awarded in the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Uniqueness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success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Census enrollment, productivity 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full time faculty in the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Ratio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FT/PT faculty in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Retirements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the department (current and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sections and trends in the last five years and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recruiting PT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indicated by advisory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Hiring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request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 pipeline of new activities/courses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projected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specific subject expertise in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Accreditation requirements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3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58" y="0"/>
            <a:ext cx="8112653" cy="879683"/>
          </a:xfrm>
        </p:spPr>
        <p:txBody>
          <a:bodyPr/>
          <a:lstStyle/>
          <a:p>
            <a:pPr lvl="0" algn="ctr"/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 Positions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221" y="1042219"/>
            <a:ext cx="851130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Respiratory Therapy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required by accreditation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Political Science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Retirement of Meredith Heiser in July 2018, leaves the program with one full-time faculty member. Enrollment in the program has been consistent, and growth in online classes has been consistent.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Computer science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general growing trend, one of two tenured members is on reduced load, difficulty hiring PT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Two retirements (2017 and 2018) and one probable retirement in 2019 or 2020 (this will leave 1.5 FT Music Faculty), 2700+ enrollment each year, High productivity (580+)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ESL Generalist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4 retirements in ESL in the past seven years and growth in noncredit ESL.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strong enrollments, productivity, two recent retirements, several on reassigned time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Has second highest enrollment of face to face students in BSS next to psychology, and consistent growth in online courses. Program has 62% of load in adjunct faculty. Program generates 263 FTES annually.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Computer science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general growing trend, one of two tenured members is on reduced load, difficulty hiring PT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247605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879683"/>
          </a:xfrm>
        </p:spPr>
        <p:txBody>
          <a:bodyPr/>
          <a:lstStyle/>
          <a:p>
            <a:pPr lvl="0" algn="ctr"/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 Positions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8659" y="2238900"/>
            <a:ext cx="100780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918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Raking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 for Respiratory Therapy and 1 for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 for Anthropology and 1 for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Science 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 for ESL generalist, 1 Supplemental instructor in TLC, 1 English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instructor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PSME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 Math and 2 computer science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KA/FA: 1 Music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8659" y="4735927"/>
            <a:ext cx="100780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918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Raking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 for Respiratory Therapy 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Science 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92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3142</TotalTime>
  <Words>479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Century Gothic</vt:lpstr>
      <vt:lpstr>Helvetica Neue</vt:lpstr>
      <vt:lpstr>Helvetica Neue Medium</vt:lpstr>
      <vt:lpstr>Times New Roman</vt:lpstr>
      <vt:lpstr>Wingdings 2</vt:lpstr>
      <vt:lpstr>Academic Fall2015</vt:lpstr>
      <vt:lpstr>Faculty Hiring Priority  2017-2018</vt:lpstr>
      <vt:lpstr>Deans were provided the following list from 2016-17 Program Review requests. </vt:lpstr>
      <vt:lpstr>Deans Used the Following Requirements to Evaluate &amp; Rank Positions</vt:lpstr>
      <vt:lpstr>Ranking Positions</vt:lpstr>
      <vt:lpstr>Ranking Positions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Kristy Lisle</cp:lastModifiedBy>
  <cp:revision>81</cp:revision>
  <dcterms:created xsi:type="dcterms:W3CDTF">2017-07-10T18:20:34Z</dcterms:created>
  <dcterms:modified xsi:type="dcterms:W3CDTF">2018-04-11T21:57:06Z</dcterms:modified>
</cp:coreProperties>
</file>