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  <p:sldMasterId id="2147486546" r:id="rId2"/>
    <p:sldMasterId id="2147486558" r:id="rId3"/>
  </p:sldMasterIdLst>
  <p:notesMasterIdLst>
    <p:notesMasterId r:id="rId26"/>
  </p:notesMasterIdLst>
  <p:sldIdLst>
    <p:sldId id="256" r:id="rId4"/>
    <p:sldId id="293" r:id="rId5"/>
    <p:sldId id="295" r:id="rId6"/>
    <p:sldId id="296" r:id="rId7"/>
    <p:sldId id="294" r:id="rId8"/>
    <p:sldId id="297" r:id="rId9"/>
    <p:sldId id="260" r:id="rId10"/>
    <p:sldId id="291" r:id="rId11"/>
    <p:sldId id="290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82" r:id="rId20"/>
    <p:sldId id="292" r:id="rId21"/>
    <p:sldId id="269" r:id="rId22"/>
    <p:sldId id="277" r:id="rId23"/>
    <p:sldId id="265" r:id="rId24"/>
    <p:sldId id="27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827"/>
    <a:srgbClr val="8D1828"/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6"/>
    <p:restoredTop sz="89474" autoAdjust="0"/>
  </p:normalViewPr>
  <p:slideViewPr>
    <p:cSldViewPr snapToGrid="0" snapToObjects="1">
      <p:cViewPr>
        <p:scale>
          <a:sx n="117" d="100"/>
          <a:sy n="117" d="100"/>
        </p:scale>
        <p:origin x="-1452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 Shoppers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 Year</c:v>
                </c:pt>
                <c:pt idx="1">
                  <c:v>4 Year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0.11</c:v>
                </c:pt>
                <c:pt idx="1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68-4966-87C0-4E45BF57B6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Local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 Year</c:v>
                </c:pt>
                <c:pt idx="1">
                  <c:v>4 Year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68-4966-87C0-4E45BF57B6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0593920"/>
        <c:axId val="130595456"/>
      </c:barChart>
      <c:catAx>
        <c:axId val="13059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95456"/>
        <c:crosses val="autoZero"/>
        <c:auto val="1"/>
        <c:lblAlgn val="ctr"/>
        <c:lblOffset val="100"/>
        <c:noMultiLvlLbl val="0"/>
      </c:catAx>
      <c:valAx>
        <c:axId val="1305954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9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Percent</a:t>
            </a: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 of All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Shoppers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Shoppers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SAN JOSE CITY COLLEGE</c:v>
                </c:pt>
                <c:pt idx="1">
                  <c:v>MISSION COLLEGE</c:v>
                </c:pt>
                <c:pt idx="2">
                  <c:v>EVERGREEN VALLEY COLLEGE</c:v>
                </c:pt>
                <c:pt idx="3">
                  <c:v>WEST VALLEY COLLEGE</c:v>
                </c:pt>
                <c:pt idx="4">
                  <c:v>OHLONE COLLEGE</c:v>
                </c:pt>
                <c:pt idx="5">
                  <c:v>COLLEGE OF SAN MATEO</c:v>
                </c:pt>
                <c:pt idx="6">
                  <c:v>CANADA COLLEGE</c:v>
                </c:pt>
                <c:pt idx="7">
                  <c:v>CITY COLLEGE OF SAN FRANCISCO</c:v>
                </c:pt>
                <c:pt idx="8">
                  <c:v>GAVILAN COLLEGE</c:v>
                </c:pt>
                <c:pt idx="9">
                  <c:v>CHABOT COLLEGE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2.7518303458722543E-2</c:v>
                </c:pt>
                <c:pt idx="1">
                  <c:v>2.7265841959101238E-2</c:v>
                </c:pt>
                <c:pt idx="2">
                  <c:v>2.2216611966675081E-2</c:v>
                </c:pt>
                <c:pt idx="3">
                  <c:v>1.6409997475385005E-2</c:v>
                </c:pt>
                <c:pt idx="4">
                  <c:v>1.5652612976521079E-2</c:v>
                </c:pt>
                <c:pt idx="5">
                  <c:v>1.1613228982580156E-2</c:v>
                </c:pt>
                <c:pt idx="6">
                  <c:v>9.0886139863670789E-3</c:v>
                </c:pt>
                <c:pt idx="7">
                  <c:v>7.5738449886392327E-3</c:v>
                </c:pt>
                <c:pt idx="8">
                  <c:v>6.8164604897753096E-3</c:v>
                </c:pt>
                <c:pt idx="9">
                  <c:v>4.7967684928048471E-3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80-41BF-A763-0B915A874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488000"/>
        <c:axId val="131215360"/>
      </c:barChart>
      <c:catAx>
        <c:axId val="13148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15360"/>
        <c:crosses val="autoZero"/>
        <c:auto val="1"/>
        <c:lblAlgn val="ctr"/>
        <c:lblOffset val="100"/>
        <c:noMultiLvlLbl val="0"/>
      </c:catAx>
      <c:valAx>
        <c:axId val="13121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8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Percent of All Shoppers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Shoppers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SAN JOSE STATE UNIVERSITY</c:v>
                </c:pt>
                <c:pt idx="1">
                  <c:v>CALIFORNIA POLYTECHNIC STATE UNIVERSITY</c:v>
                </c:pt>
                <c:pt idx="2">
                  <c:v>UNIVERSITY OF CALIFORNIA-SAN DIEGO</c:v>
                </c:pt>
                <c:pt idx="3">
                  <c:v>UNIVERSITY OF CALIFORNIA-DAVIS</c:v>
                </c:pt>
                <c:pt idx="4">
                  <c:v>UNIVERSITY OF CALIFORNIA-SANTA BARBARA</c:v>
                </c:pt>
                <c:pt idx="5">
                  <c:v>UNIVERSITY OF CALIFORNIA-SANTA CRUZ</c:v>
                </c:pt>
                <c:pt idx="6">
                  <c:v>UNIVERSITY OF CALIFORNIA - BERKELEY</c:v>
                </c:pt>
                <c:pt idx="7">
                  <c:v>SAN FRANCISCO STATE UNIVERSITY</c:v>
                </c:pt>
                <c:pt idx="8">
                  <c:v>UNIVERSITY OF CALIFORNIA-LOS ANGELES</c:v>
                </c:pt>
                <c:pt idx="9">
                  <c:v>CALIFORNIA STATE UNIVERSITY - EAST BAY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0.13052259530421612</c:v>
                </c:pt>
                <c:pt idx="1">
                  <c:v>0.12193890431709165</c:v>
                </c:pt>
                <c:pt idx="2">
                  <c:v>6.4882605402676097E-2</c:v>
                </c:pt>
                <c:pt idx="3">
                  <c:v>5.1502145922746781E-2</c:v>
                </c:pt>
                <c:pt idx="4">
                  <c:v>3.6354455945468316E-2</c:v>
                </c:pt>
                <c:pt idx="5">
                  <c:v>3.332491795001262E-2</c:v>
                </c:pt>
                <c:pt idx="6">
                  <c:v>2.6760918959858621E-2</c:v>
                </c:pt>
                <c:pt idx="7">
                  <c:v>2.3731380964402929E-2</c:v>
                </c:pt>
                <c:pt idx="8">
                  <c:v>2.3731380964402929E-2</c:v>
                </c:pt>
                <c:pt idx="9">
                  <c:v>2.0954304468568542E-2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80-41BF-A763-0B915A874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270528"/>
        <c:axId val="131272064"/>
      </c:barChart>
      <c:catAx>
        <c:axId val="13127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72064"/>
        <c:crosses val="autoZero"/>
        <c:auto val="1"/>
        <c:lblAlgn val="ctr"/>
        <c:lblOffset val="100"/>
        <c:noMultiLvlLbl val="0"/>
      </c:catAx>
      <c:valAx>
        <c:axId val="13127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7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 Droppers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 Year</c:v>
                </c:pt>
                <c:pt idx="1">
                  <c:v>4 Year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</c:v>
                </c:pt>
                <c:pt idx="1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68-4966-87C0-4E45BF57B6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Local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 Year</c:v>
                </c:pt>
                <c:pt idx="1">
                  <c:v>4 Year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0.27</c:v>
                </c:pt>
                <c:pt idx="1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68-4966-87C0-4E45BF57B6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1456000"/>
        <c:axId val="131457792"/>
      </c:barChart>
      <c:catAx>
        <c:axId val="1314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57792"/>
        <c:crosses val="autoZero"/>
        <c:auto val="1"/>
        <c:lblAlgn val="ctr"/>
        <c:lblOffset val="100"/>
        <c:noMultiLvlLbl val="0"/>
      </c:catAx>
      <c:valAx>
        <c:axId val="1314577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Percent of All</a:t>
            </a: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Droppers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Shoppers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SAN JOSE CITY COLLEGE</c:v>
                </c:pt>
                <c:pt idx="1">
                  <c:v>MISSION COLLEGE</c:v>
                </c:pt>
                <c:pt idx="2">
                  <c:v>EVERGREEN VALLEY COLLEGE</c:v>
                </c:pt>
                <c:pt idx="3">
                  <c:v>WEST VALLEY COLLEGE</c:v>
                </c:pt>
                <c:pt idx="4">
                  <c:v>OHLONE COLLEGE</c:v>
                </c:pt>
                <c:pt idx="5">
                  <c:v>COLLEGE OF SAN MATEO</c:v>
                </c:pt>
                <c:pt idx="6">
                  <c:v>CANADA COLLEGE</c:v>
                </c:pt>
                <c:pt idx="7">
                  <c:v>CITY COLLEGE OF SAN FRANCISCO</c:v>
                </c:pt>
                <c:pt idx="8">
                  <c:v>CHABOT COLLEGE</c:v>
                </c:pt>
                <c:pt idx="9">
                  <c:v>SKYLINE COLLEGE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5.1297169811320757E-2</c:v>
                </c:pt>
                <c:pt idx="1">
                  <c:v>5.0707547169811323E-2</c:v>
                </c:pt>
                <c:pt idx="2">
                  <c:v>4.0094339622641507E-2</c:v>
                </c:pt>
                <c:pt idx="3">
                  <c:v>2.8891509433962265E-2</c:v>
                </c:pt>
                <c:pt idx="4">
                  <c:v>2.7712264150943397E-2</c:v>
                </c:pt>
                <c:pt idx="5">
                  <c:v>2.4174528301886794E-2</c:v>
                </c:pt>
                <c:pt idx="6">
                  <c:v>1.8867924528301886E-2</c:v>
                </c:pt>
                <c:pt idx="7">
                  <c:v>1.7099056603773585E-2</c:v>
                </c:pt>
                <c:pt idx="8">
                  <c:v>1.6509433962264151E-2</c:v>
                </c:pt>
                <c:pt idx="9">
                  <c:v>1.4150943396226415E-2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80-41BF-A763-0B915A874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543424"/>
        <c:axId val="131544960"/>
      </c:barChart>
      <c:catAx>
        <c:axId val="13154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44960"/>
        <c:crosses val="autoZero"/>
        <c:auto val="1"/>
        <c:lblAlgn val="ctr"/>
        <c:lblOffset val="100"/>
        <c:noMultiLvlLbl val="0"/>
      </c:catAx>
      <c:valAx>
        <c:axId val="13154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4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Percent of All</a:t>
            </a: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Droppers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Shoppers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SAN JOSE STATE UNIVERSITY</c:v>
                </c:pt>
                <c:pt idx="1">
                  <c:v>CALIFORNIA POLYTECHNIC STATE UNIVERSITY</c:v>
                </c:pt>
                <c:pt idx="2">
                  <c:v>CALIFORNIA STATE UNIVERSITY - EAST BAY</c:v>
                </c:pt>
                <c:pt idx="3">
                  <c:v>SAN FRANCISCO STATE UNIVERSITY</c:v>
                </c:pt>
                <c:pt idx="4">
                  <c:v>UNIVERSITY OF CALIFORNIA-SAN DIEGO</c:v>
                </c:pt>
                <c:pt idx="5">
                  <c:v>UNIVERSITY OF CALIFORNIA-DAVIS</c:v>
                </c:pt>
                <c:pt idx="6">
                  <c:v>UNIVERSITY OF CALIFORNIA-SANTA BARBARA</c:v>
                </c:pt>
                <c:pt idx="7">
                  <c:v>UNIVERSITY OF CALIFORNIA-SANTA CRUZ</c:v>
                </c:pt>
                <c:pt idx="8">
                  <c:v>UNIVERSITY OF CALIFORNIA - BERKELEY</c:v>
                </c:pt>
                <c:pt idx="9">
                  <c:v>UNIVERSITY OF CALIFORNIA-LOS ANGELES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0.12205188679245282</c:v>
                </c:pt>
                <c:pt idx="1">
                  <c:v>9.375E-2</c:v>
                </c:pt>
                <c:pt idx="2">
                  <c:v>3.3018867924528301E-2</c:v>
                </c:pt>
                <c:pt idx="3">
                  <c:v>3.0660377358490566E-2</c:v>
                </c:pt>
                <c:pt idx="4">
                  <c:v>2.5943396226415096E-2</c:v>
                </c:pt>
                <c:pt idx="5">
                  <c:v>2.1816037735849055E-2</c:v>
                </c:pt>
                <c:pt idx="6">
                  <c:v>1.7099056603773585E-2</c:v>
                </c:pt>
                <c:pt idx="7">
                  <c:v>1.5330188679245283E-2</c:v>
                </c:pt>
                <c:pt idx="8">
                  <c:v>8.8443396226415092E-3</c:v>
                </c:pt>
                <c:pt idx="9">
                  <c:v>7.6650943396226415E-3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80-41BF-A763-0B915A874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944448"/>
        <c:axId val="131945984"/>
      </c:barChart>
      <c:catAx>
        <c:axId val="13194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945984"/>
        <c:crosses val="autoZero"/>
        <c:auto val="1"/>
        <c:lblAlgn val="ctr"/>
        <c:lblOffset val="100"/>
        <c:noMultiLvlLbl val="0"/>
      </c:catAx>
      <c:valAx>
        <c:axId val="13194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94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DD32-E442-924F-86A2-D395954E91EA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1E929-1C9B-2B4B-8D79-D44BE86F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E929-1C9B-2B4B-8D79-D44BE86FB0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5 unit class (5 </a:t>
            </a:r>
            <a:r>
              <a:rPr lang="en-US" dirty="0" err="1" smtClean="0">
                <a:latin typeface="Arial" panose="020B0604020202020204" pitchFamily="34" charset="0"/>
              </a:rPr>
              <a:t>hrs</a:t>
            </a:r>
            <a:r>
              <a:rPr lang="en-US" dirty="0" smtClean="0">
                <a:latin typeface="Arial" panose="020B0604020202020204" pitchFamily="34" charset="0"/>
              </a:rPr>
              <a:t> a week)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Load .1250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Prod for 50 students = 5 X 50 = 250 / (.1250 x 3) = 666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20 students = 100 / .375 = 266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E929-1C9B-2B4B-8D79-D44BE86FB0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9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C310C31-2840-467F-A44F-FAEDC1D5EF3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5A755C8-39B1-4558-85DA-2D2E77D218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79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C310C31-2840-467F-A44F-FAEDC1D5EF3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5A755C8-39B1-4558-85DA-2D2E77D218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6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C310C31-2840-467F-A44F-FAEDC1D5EF3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5A755C8-39B1-4558-85DA-2D2E77D218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981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C310C31-2840-467F-A44F-FAEDC1D5EF3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5A755C8-39B1-4558-85DA-2D2E77D218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327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C310C31-2840-467F-A44F-FAEDC1D5EF3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5A755C8-39B1-4558-85DA-2D2E77D218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8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C310C31-2840-467F-A44F-FAEDC1D5EF3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5A755C8-39B1-4558-85DA-2D2E77D218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524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C310C31-2840-467F-A44F-FAEDC1D5EF3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5A755C8-39B1-4558-85DA-2D2E77D218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11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C310C31-2840-467F-A44F-FAEDC1D5EF3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5A755C8-39B1-4558-85DA-2D2E77D218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566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7FECAB3-0BA7-4DC0-8077-E83BD9D2A91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65ACB8D-A62C-4CB5-ACE7-5BC41F8A8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096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7FECAB3-0BA7-4DC0-8077-E83BD9D2A91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65ACB8D-A62C-4CB5-ACE7-5BC41F8A8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4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25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7FECAB3-0BA7-4DC0-8077-E83BD9D2A91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65ACB8D-A62C-4CB5-ACE7-5BC41F8A8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347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7FECAB3-0BA7-4DC0-8077-E83BD9D2A91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65ACB8D-A62C-4CB5-ACE7-5BC41F8A8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130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7FECAB3-0BA7-4DC0-8077-E83BD9D2A91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65ACB8D-A62C-4CB5-ACE7-5BC41F8A8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834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7FECAB3-0BA7-4DC0-8077-E83BD9D2A91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65ACB8D-A62C-4CB5-ACE7-5BC41F8A8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588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7FECAB3-0BA7-4DC0-8077-E83BD9D2A91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65ACB8D-A62C-4CB5-ACE7-5BC41F8A8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032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7FECAB3-0BA7-4DC0-8077-E83BD9D2A91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65ACB8D-A62C-4CB5-ACE7-5BC41F8A8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82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7FECAB3-0BA7-4DC0-8077-E83BD9D2A91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65ACB8D-A62C-4CB5-ACE7-5BC41F8A8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7FECAB3-0BA7-4DC0-8077-E83BD9D2A91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65ACB8D-A62C-4CB5-ACE7-5BC41F8A8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05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7FECAB3-0BA7-4DC0-8077-E83BD9D2A91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65ACB8D-A62C-4CB5-ACE7-5BC41F8A8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96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err="1" smtClean="0"/>
              <a:t>presentersname@foothill.edu</a:t>
            </a:r>
            <a:endParaRPr lang="en-US" dirty="0" smtClean="0"/>
          </a:p>
          <a:p>
            <a:pPr lvl="0"/>
            <a:r>
              <a:rPr lang="en-US" dirty="0" smtClean="0"/>
              <a:t>650.949.0000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foothill.edu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C310C31-2840-467F-A44F-FAEDC1D5EF3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5A755C8-39B1-4558-85DA-2D2E77D218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3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C310C31-2840-467F-A44F-FAEDC1D5EF3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5A755C8-39B1-4558-85DA-2D2E77D218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55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C310C31-2840-467F-A44F-FAEDC1D5EF3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5A755C8-39B1-4558-85DA-2D2E77D218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55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C310C31-2840-467F-A44F-FAEDC1D5EF3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5A755C8-39B1-4558-85DA-2D2E77D218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7" r:id="rId1"/>
    <p:sldLayoutId id="2147486548" r:id="rId2"/>
    <p:sldLayoutId id="2147486549" r:id="rId3"/>
    <p:sldLayoutId id="2147486550" r:id="rId4"/>
    <p:sldLayoutId id="2147486551" r:id="rId5"/>
    <p:sldLayoutId id="2147486552" r:id="rId6"/>
    <p:sldLayoutId id="2147486553" r:id="rId7"/>
    <p:sldLayoutId id="2147486554" r:id="rId8"/>
    <p:sldLayoutId id="2147486555" r:id="rId9"/>
    <p:sldLayoutId id="2147486556" r:id="rId10"/>
    <p:sldLayoutId id="21474865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7FECAB3-0BA7-4DC0-8077-E83BD9D2A91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65ACB8D-A62C-4CB5-ACE7-5BC41F8A8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69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9" r:id="rId1"/>
    <p:sldLayoutId id="2147486560" r:id="rId2"/>
    <p:sldLayoutId id="2147486561" r:id="rId3"/>
    <p:sldLayoutId id="2147486562" r:id="rId4"/>
    <p:sldLayoutId id="2147486563" r:id="rId5"/>
    <p:sldLayoutId id="2147486564" r:id="rId6"/>
    <p:sldLayoutId id="2147486565" r:id="rId7"/>
    <p:sldLayoutId id="2147486566" r:id="rId8"/>
    <p:sldLayoutId id="2147486567" r:id="rId9"/>
    <p:sldLayoutId id="2147486568" r:id="rId10"/>
    <p:sldLayoutId id="21474865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11" y="804673"/>
            <a:ext cx="8088059" cy="2322576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2"/>
                </a:solidFill>
              </a:rPr>
              <a:t>Foothill Strategic Objectives Update – Equity Plan and Enrollment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4302659"/>
            <a:ext cx="8088058" cy="989782"/>
          </a:xfrm>
        </p:spPr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, January 17, 2017</a:t>
            </a:r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Shoppers and Droppers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2560" y="2028672"/>
            <a:ext cx="8981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endParaRPr lang="en-US" sz="3200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Marketing Efforts – Emailing Shoppers and Droppers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417" y="3098596"/>
            <a:ext cx="83997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644 droppers last two weeks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July, 112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enrolled at Census (19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%) 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391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shoppers last two weeks in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July, 54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enrolled at Census (14%)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8,798 shoppers as of Sept 3,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678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enrolled at Census (8%)</a:t>
            </a:r>
          </a:p>
          <a:p>
            <a:pPr fontAlgn="b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25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Shoppers:  At what type of institution were they enrolled? </a:t>
            </a: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859221" y="1991814"/>
          <a:ext cx="7425558" cy="330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61897" y="3505028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25%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6141" y="2125266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75%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431" y="5603298"/>
            <a:ext cx="8395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Note:  Local includes SJCC, Mission, West Valley, Evergreen Valley, CSM, Canada, SJSU ,Stanford, Menlo, Palo Alto and Santa Clara.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7199" y="5105215"/>
            <a:ext cx="10320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N=991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8727" y="5105215"/>
            <a:ext cx="10320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N=2970</a:t>
            </a:r>
          </a:p>
        </p:txBody>
      </p:sp>
    </p:spTree>
    <p:extLst>
      <p:ext uri="{BB962C8B-B14F-4D97-AF65-F5344CB8AC3E}">
        <p14:creationId xmlns:p14="http://schemas.microsoft.com/office/powerpoint/2010/main" val="294381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Shoppers:  Top Ten 2-year colleges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005751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69577" y="5357517"/>
          <a:ext cx="7457090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709">
                  <a:extLst>
                    <a:ext uri="{9D8B030D-6E8A-4147-A177-3AD203B41FA5}">
                      <a16:colId xmlns:a16="http://schemas.microsoft.com/office/drawing/2014/main" xmlns="" val="4091153671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1913463935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864647349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1284328633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2942786167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1720114019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805342124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1232983897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2273239356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16734924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33203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8650" y="5361013"/>
            <a:ext cx="7330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182210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Shoppers:  Top Ten 4-year colleges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974220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22280" y="5237724"/>
          <a:ext cx="7457090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709">
                  <a:extLst>
                    <a:ext uri="{9D8B030D-6E8A-4147-A177-3AD203B41FA5}">
                      <a16:colId xmlns:a16="http://schemas.microsoft.com/office/drawing/2014/main" xmlns="" val="4091153671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1913463935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864647349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1284328633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2942786167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1720114019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805342124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1232983897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2273239356"/>
                    </a:ext>
                  </a:extLst>
                </a:gridCol>
                <a:gridCol w="745709">
                  <a:extLst>
                    <a:ext uri="{9D8B030D-6E8A-4147-A177-3AD203B41FA5}">
                      <a16:colId xmlns:a16="http://schemas.microsoft.com/office/drawing/2014/main" xmlns="" val="16734924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517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483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257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</a:t>
                      </a:r>
                      <a:endParaRPr lang="en-US" sz="14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33203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650" y="5239058"/>
            <a:ext cx="7330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3910757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Droppers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 At what type of institution were they enrolled? </a:t>
            </a: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859221" y="1991814"/>
          <a:ext cx="7425558" cy="330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61897" y="2433320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48%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2493" y="2273108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52%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431" y="5603298"/>
            <a:ext cx="8395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Note:  Local includes SJCC, Mission, West Valley, Evergreen Valley, CSM, Canada, SJSU ,Stanford, Menlo, Palo Alto and Santa Clara.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7199" y="5105215"/>
            <a:ext cx="10320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N=812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8727" y="5105215"/>
            <a:ext cx="10320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N=884</a:t>
            </a:r>
          </a:p>
        </p:txBody>
      </p:sp>
    </p:spTree>
    <p:extLst>
      <p:ext uri="{BB962C8B-B14F-4D97-AF65-F5344CB8AC3E}">
        <p14:creationId xmlns:p14="http://schemas.microsoft.com/office/powerpoint/2010/main" val="186102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Droppers:  Top Ten 2-year colleges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005751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36471" y="5348058"/>
          <a:ext cx="7472860" cy="245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286">
                  <a:extLst>
                    <a:ext uri="{9D8B030D-6E8A-4147-A177-3AD203B41FA5}">
                      <a16:colId xmlns:a16="http://schemas.microsoft.com/office/drawing/2014/main" xmlns="" val="4091153671"/>
                    </a:ext>
                  </a:extLst>
                </a:gridCol>
                <a:gridCol w="747286">
                  <a:extLst>
                    <a:ext uri="{9D8B030D-6E8A-4147-A177-3AD203B41FA5}">
                      <a16:colId xmlns:a16="http://schemas.microsoft.com/office/drawing/2014/main" xmlns="" val="1913463935"/>
                    </a:ext>
                  </a:extLst>
                </a:gridCol>
                <a:gridCol w="747286">
                  <a:extLst>
                    <a:ext uri="{9D8B030D-6E8A-4147-A177-3AD203B41FA5}">
                      <a16:colId xmlns:a16="http://schemas.microsoft.com/office/drawing/2014/main" xmlns="" val="864647349"/>
                    </a:ext>
                  </a:extLst>
                </a:gridCol>
                <a:gridCol w="747286">
                  <a:extLst>
                    <a:ext uri="{9D8B030D-6E8A-4147-A177-3AD203B41FA5}">
                      <a16:colId xmlns:a16="http://schemas.microsoft.com/office/drawing/2014/main" xmlns="" val="1284328633"/>
                    </a:ext>
                  </a:extLst>
                </a:gridCol>
                <a:gridCol w="747286">
                  <a:extLst>
                    <a:ext uri="{9D8B030D-6E8A-4147-A177-3AD203B41FA5}">
                      <a16:colId xmlns:a16="http://schemas.microsoft.com/office/drawing/2014/main" xmlns="" val="2942786167"/>
                    </a:ext>
                  </a:extLst>
                </a:gridCol>
                <a:gridCol w="747286">
                  <a:extLst>
                    <a:ext uri="{9D8B030D-6E8A-4147-A177-3AD203B41FA5}">
                      <a16:colId xmlns:a16="http://schemas.microsoft.com/office/drawing/2014/main" xmlns="" val="1720114019"/>
                    </a:ext>
                  </a:extLst>
                </a:gridCol>
                <a:gridCol w="747286">
                  <a:extLst>
                    <a:ext uri="{9D8B030D-6E8A-4147-A177-3AD203B41FA5}">
                      <a16:colId xmlns:a16="http://schemas.microsoft.com/office/drawing/2014/main" xmlns="" val="805342124"/>
                    </a:ext>
                  </a:extLst>
                </a:gridCol>
                <a:gridCol w="747286">
                  <a:extLst>
                    <a:ext uri="{9D8B030D-6E8A-4147-A177-3AD203B41FA5}">
                      <a16:colId xmlns:a16="http://schemas.microsoft.com/office/drawing/2014/main" xmlns="" val="1232983897"/>
                    </a:ext>
                  </a:extLst>
                </a:gridCol>
                <a:gridCol w="747286">
                  <a:extLst>
                    <a:ext uri="{9D8B030D-6E8A-4147-A177-3AD203B41FA5}">
                      <a16:colId xmlns:a16="http://schemas.microsoft.com/office/drawing/2014/main" xmlns="" val="2273239356"/>
                    </a:ext>
                  </a:extLst>
                </a:gridCol>
                <a:gridCol w="747286">
                  <a:extLst>
                    <a:ext uri="{9D8B030D-6E8A-4147-A177-3AD203B41FA5}">
                      <a16:colId xmlns:a16="http://schemas.microsoft.com/office/drawing/2014/main" xmlns="" val="1673492402"/>
                    </a:ext>
                  </a:extLst>
                </a:gridCol>
              </a:tblGrid>
              <a:tr h="24515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33203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650" y="5316213"/>
            <a:ext cx="7330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2182753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Droppers:  Top Ten 4-year colleges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926924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51272" y="5303141"/>
          <a:ext cx="7411320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132">
                  <a:extLst>
                    <a:ext uri="{9D8B030D-6E8A-4147-A177-3AD203B41FA5}">
                      <a16:colId xmlns:a16="http://schemas.microsoft.com/office/drawing/2014/main" xmlns="" val="4091153671"/>
                    </a:ext>
                  </a:extLst>
                </a:gridCol>
                <a:gridCol w="741132">
                  <a:extLst>
                    <a:ext uri="{9D8B030D-6E8A-4147-A177-3AD203B41FA5}">
                      <a16:colId xmlns:a16="http://schemas.microsoft.com/office/drawing/2014/main" xmlns="" val="1913463935"/>
                    </a:ext>
                  </a:extLst>
                </a:gridCol>
                <a:gridCol w="741132">
                  <a:extLst>
                    <a:ext uri="{9D8B030D-6E8A-4147-A177-3AD203B41FA5}">
                      <a16:colId xmlns:a16="http://schemas.microsoft.com/office/drawing/2014/main" xmlns="" val="864647349"/>
                    </a:ext>
                  </a:extLst>
                </a:gridCol>
                <a:gridCol w="741132">
                  <a:extLst>
                    <a:ext uri="{9D8B030D-6E8A-4147-A177-3AD203B41FA5}">
                      <a16:colId xmlns:a16="http://schemas.microsoft.com/office/drawing/2014/main" xmlns="" val="1284328633"/>
                    </a:ext>
                  </a:extLst>
                </a:gridCol>
                <a:gridCol w="741132">
                  <a:extLst>
                    <a:ext uri="{9D8B030D-6E8A-4147-A177-3AD203B41FA5}">
                      <a16:colId xmlns:a16="http://schemas.microsoft.com/office/drawing/2014/main" xmlns="" val="2942786167"/>
                    </a:ext>
                  </a:extLst>
                </a:gridCol>
                <a:gridCol w="741132">
                  <a:extLst>
                    <a:ext uri="{9D8B030D-6E8A-4147-A177-3AD203B41FA5}">
                      <a16:colId xmlns:a16="http://schemas.microsoft.com/office/drawing/2014/main" xmlns="" val="1720114019"/>
                    </a:ext>
                  </a:extLst>
                </a:gridCol>
                <a:gridCol w="741132">
                  <a:extLst>
                    <a:ext uri="{9D8B030D-6E8A-4147-A177-3AD203B41FA5}">
                      <a16:colId xmlns:a16="http://schemas.microsoft.com/office/drawing/2014/main" xmlns="" val="805342124"/>
                    </a:ext>
                  </a:extLst>
                </a:gridCol>
                <a:gridCol w="741132">
                  <a:extLst>
                    <a:ext uri="{9D8B030D-6E8A-4147-A177-3AD203B41FA5}">
                      <a16:colId xmlns:a16="http://schemas.microsoft.com/office/drawing/2014/main" xmlns="" val="1232983897"/>
                    </a:ext>
                  </a:extLst>
                </a:gridCol>
                <a:gridCol w="741132">
                  <a:extLst>
                    <a:ext uri="{9D8B030D-6E8A-4147-A177-3AD203B41FA5}">
                      <a16:colId xmlns:a16="http://schemas.microsoft.com/office/drawing/2014/main" xmlns="" val="2273239356"/>
                    </a:ext>
                  </a:extLst>
                </a:gridCol>
                <a:gridCol w="741132">
                  <a:extLst>
                    <a:ext uri="{9D8B030D-6E8A-4147-A177-3AD203B41FA5}">
                      <a16:colId xmlns:a16="http://schemas.microsoft.com/office/drawing/2014/main" xmlns="" val="16734924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33203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650" y="5304271"/>
            <a:ext cx="7330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3098511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32095"/>
          </a:xfrm>
          <a:prstGeom prst="rect">
            <a:avLst/>
          </a:prstGeom>
          <a:solidFill>
            <a:srgbClr val="891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50" t="61708" r="1888" b="25324"/>
          <a:stretch/>
        </p:blipFill>
        <p:spPr>
          <a:xfrm>
            <a:off x="0" y="4916345"/>
            <a:ext cx="9022509" cy="766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053" t="32576" r="30468" b="18583"/>
          <a:stretch/>
        </p:blipFill>
        <p:spPr>
          <a:xfrm>
            <a:off x="394825" y="1207149"/>
            <a:ext cx="7075202" cy="351297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33540" y="1141229"/>
          <a:ext cx="2671918" cy="93345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35959">
                  <a:extLst>
                    <a:ext uri="{9D8B030D-6E8A-4147-A177-3AD203B41FA5}">
                      <a16:colId xmlns:a16="http://schemas.microsoft.com/office/drawing/2014/main" xmlns="" val="1864526618"/>
                    </a:ext>
                  </a:extLst>
                </a:gridCol>
                <a:gridCol w="1335959">
                  <a:extLst>
                    <a:ext uri="{9D8B030D-6E8A-4147-A177-3AD203B41FA5}">
                      <a16:colId xmlns:a16="http://schemas.microsoft.com/office/drawing/2014/main" xmlns="" val="3593811499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Year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FTES</a:t>
                      </a:r>
                      <a:r>
                        <a:rPr lang="en-US" sz="1000" baseline="0" dirty="0" smtClean="0">
                          <a:solidFill>
                            <a:sysClr val="windowText" lastClr="000000"/>
                          </a:solidFill>
                        </a:rPr>
                        <a:t> Change Day 0 to 14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96932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2016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Drop of 155 FTES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83536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2017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Drop of 106 FTES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477768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548203" y="2249347"/>
            <a:ext cx="1843647" cy="97595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/>
              </a:rPr>
              <a:t>At Census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/>
              </a:rPr>
              <a:t>Up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/>
              </a:rPr>
              <a:t>49 FTES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7706" y="225653"/>
            <a:ext cx="8864803" cy="12526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Helvetica Neue"/>
              </a:rPr>
              <a:t>FALL17 On-Line Drop – Day One to Census</a:t>
            </a:r>
            <a:endParaRPr lang="en-US" b="1" dirty="0">
              <a:solidFill>
                <a:schemeClr val="bg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489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32095"/>
          </a:xfrm>
          <a:prstGeom prst="rect">
            <a:avLst/>
          </a:prstGeom>
          <a:solidFill>
            <a:srgbClr val="891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68634"/>
              </p:ext>
            </p:extLst>
          </p:nvPr>
        </p:nvGraphicFramePr>
        <p:xfrm>
          <a:off x="5999129" y="1173996"/>
          <a:ext cx="2671918" cy="93345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48923">
                  <a:extLst>
                    <a:ext uri="{9D8B030D-6E8A-4147-A177-3AD203B41FA5}">
                      <a16:colId xmlns:a16="http://schemas.microsoft.com/office/drawing/2014/main" xmlns="" val="1864526618"/>
                    </a:ext>
                  </a:extLst>
                </a:gridCol>
                <a:gridCol w="1522995">
                  <a:extLst>
                    <a:ext uri="{9D8B030D-6E8A-4147-A177-3AD203B41FA5}">
                      <a16:colId xmlns:a16="http://schemas.microsoft.com/office/drawing/2014/main" xmlns="" val="3593811499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Year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FTES</a:t>
                      </a:r>
                      <a:r>
                        <a:rPr lang="en-US" sz="1000" baseline="0" dirty="0" smtClean="0">
                          <a:solidFill>
                            <a:sysClr val="windowText" lastClr="000000"/>
                          </a:solidFill>
                        </a:rPr>
                        <a:t> Change Day 0 to 14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96932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2017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Drop of ?? FTES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83536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2018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</a:rPr>
                        <a:t>Drop of ?? FTES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477768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9" y="2450346"/>
            <a:ext cx="6169164" cy="394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70667" y="2258726"/>
            <a:ext cx="1843647" cy="97595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/>
              </a:rPr>
              <a:t>At </a:t>
            </a:r>
            <a:r>
              <a:rPr lang="en-US" sz="1350" dirty="0" smtClean="0">
                <a:solidFill>
                  <a:srgbClr val="C00000"/>
                </a:solidFill>
                <a:latin typeface="Calibri" panose="020F0502020204030204"/>
              </a:rPr>
              <a:t>Census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smtClean="0">
                <a:solidFill>
                  <a:srgbClr val="C00000"/>
                </a:solidFill>
                <a:latin typeface="Calibri" panose="020F0502020204030204"/>
              </a:rPr>
              <a:t>??</a:t>
            </a:r>
            <a:endParaRPr lang="en-US" sz="135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9197" y="249614"/>
            <a:ext cx="8112653" cy="12526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Helvetica Neue"/>
              </a:rPr>
              <a:t>WINTER18 On-Line Drop – Day One to Census</a:t>
            </a:r>
            <a:endParaRPr lang="en-US" b="1" dirty="0">
              <a:solidFill>
                <a:schemeClr val="bg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647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Generation Students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9339" y="2458254"/>
            <a:ext cx="79146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3,677 emails sent to registered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 of September 29 and again January 4, 2018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 fontAlgn="b"/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3,431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enrolled at Census (</a:t>
            </a:r>
            <a:r>
              <a:rPr lang="en-US" sz="4800" dirty="0">
                <a:solidFill>
                  <a:srgbClr val="8918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</a:t>
            </a:r>
            <a:r>
              <a:rPr lang="en-US" sz="4800" dirty="0" smtClean="0">
                <a:solidFill>
                  <a:srgbClr val="8918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ctr" fontAlgn="b"/>
            <a:r>
              <a:rPr lang="en-US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1,955 enrolled in winter </a:t>
            </a:r>
          </a:p>
          <a:p>
            <a:pPr lvl="1" algn="ctr" fontAlgn="b"/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(January 12, 2018)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33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284653"/>
            <a:ext cx="8112653" cy="1252667"/>
          </a:xfrm>
        </p:spPr>
        <p:txBody>
          <a:bodyPr/>
          <a:lstStyle/>
          <a:p>
            <a:r>
              <a:rPr lang="en-US" dirty="0" smtClean="0"/>
              <a:t>Strategic Objective -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>
            <a:normAutofit fontScale="77500" lnSpcReduction="20000"/>
          </a:bodyPr>
          <a:lstStyle/>
          <a:p>
            <a:pPr>
              <a:buSzPct val="100000"/>
            </a:pPr>
            <a:r>
              <a:rPr lang="en-US" u="sng" dirty="0" smtClean="0">
                <a:latin typeface="Arial" panose="020B0604020202020204" pitchFamily="34" charset="0"/>
              </a:rPr>
              <a:t>Equity plan </a:t>
            </a:r>
            <a:r>
              <a:rPr lang="en-US" dirty="0" smtClean="0">
                <a:latin typeface="Arial" panose="020B0604020202020204" pitchFamily="34" charset="0"/>
              </a:rPr>
              <a:t>– </a:t>
            </a:r>
            <a:r>
              <a:rPr lang="en-US" b="1" dirty="0" smtClean="0">
                <a:latin typeface="Arial" panose="020B0604020202020204" pitchFamily="34" charset="0"/>
              </a:rPr>
              <a:t>Develop </a:t>
            </a:r>
            <a:r>
              <a:rPr lang="en-US" b="1" dirty="0">
                <a:latin typeface="Arial" panose="020B0604020202020204" pitchFamily="34" charset="0"/>
              </a:rPr>
              <a:t>an integrated plan</a:t>
            </a:r>
            <a:r>
              <a:rPr lang="en-US" dirty="0">
                <a:latin typeface="Arial" panose="020B0604020202020204" pitchFamily="34" charset="0"/>
              </a:rPr>
              <a:t>, identify goals for alignment with </a:t>
            </a:r>
            <a:r>
              <a:rPr lang="en-US" dirty="0" smtClean="0">
                <a:latin typeface="Arial" panose="020B0604020202020204" pitchFamily="34" charset="0"/>
              </a:rPr>
              <a:t>equity, student </a:t>
            </a:r>
            <a:r>
              <a:rPr lang="en-US" dirty="0">
                <a:latin typeface="Arial" panose="020B0604020202020204" pitchFamily="34" charset="0"/>
              </a:rPr>
              <a:t>success, and </a:t>
            </a:r>
            <a:r>
              <a:rPr lang="en-US" dirty="0" smtClean="0">
                <a:latin typeface="Arial" panose="020B0604020202020204" pitchFamily="34" charset="0"/>
              </a:rPr>
              <a:t>basic skills</a:t>
            </a:r>
            <a:r>
              <a:rPr lang="en-US" dirty="0">
                <a:latin typeface="Arial" panose="020B0604020202020204" pitchFamily="34" charset="0"/>
              </a:rPr>
              <a:t>; and focus on efforts to integrate with enrollment </a:t>
            </a:r>
            <a:r>
              <a:rPr lang="en-US" dirty="0" smtClean="0">
                <a:latin typeface="Arial" panose="020B0604020202020204" pitchFamily="34" charset="0"/>
              </a:rPr>
              <a:t>strategies </a:t>
            </a:r>
            <a:r>
              <a:rPr lang="en-US" dirty="0">
                <a:latin typeface="Arial" panose="020B0604020202020204" pitchFamily="34" charset="0"/>
              </a:rPr>
              <a:t>(access, retention, and </a:t>
            </a:r>
            <a:r>
              <a:rPr lang="en-US" dirty="0" smtClean="0">
                <a:latin typeface="Arial" panose="020B0604020202020204" pitchFamily="34" charset="0"/>
              </a:rPr>
              <a:t>persistence) to </a:t>
            </a:r>
            <a:r>
              <a:rPr lang="en-US" dirty="0">
                <a:latin typeface="Arial" panose="020B0604020202020204" pitchFamily="34" charset="0"/>
              </a:rPr>
              <a:t>close equity gaps while increasing </a:t>
            </a:r>
            <a:r>
              <a:rPr lang="en-US" dirty="0" smtClean="0">
                <a:latin typeface="Arial" panose="020B0604020202020204" pitchFamily="34" charset="0"/>
              </a:rPr>
              <a:t>enrollments </a:t>
            </a:r>
            <a:r>
              <a:rPr lang="en-US" dirty="0">
                <a:latin typeface="Arial" panose="020B0604020202020204" pitchFamily="34" charset="0"/>
              </a:rPr>
              <a:t>at the </a:t>
            </a:r>
            <a:r>
              <a:rPr lang="en-US" dirty="0" smtClean="0">
                <a:latin typeface="Arial" panose="020B0604020202020204" pitchFamily="34" charset="0"/>
              </a:rPr>
              <a:t>same time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</a:rPr>
              <a:t>Plan accepted by Board on 1/16/18</a:t>
            </a:r>
          </a:p>
          <a:p>
            <a:pPr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</a:rPr>
              <a:t>Evaluation ongoing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1683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for Nonpayment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0333" y="2206960"/>
            <a:ext cx="39515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3200" b="1" u="sng" dirty="0">
                <a:solidFill>
                  <a:srgbClr val="8918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</a:p>
          <a:p>
            <a:pPr fontAlgn="t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Drop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 Non-Payment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6311" y="3327555"/>
            <a:ext cx="71828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809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students dropped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December 14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	510 re-enrolled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at Census (</a:t>
            </a:r>
            <a:r>
              <a:rPr lang="en-US" sz="3200" dirty="0" smtClean="0">
                <a:solidFill>
                  <a:srgbClr val="8918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63%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	299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did not return (</a:t>
            </a:r>
            <a:r>
              <a:rPr lang="en-US" sz="3200" dirty="0">
                <a:solidFill>
                  <a:srgbClr val="8918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n-US" sz="3200" dirty="0" smtClean="0">
                <a:solidFill>
                  <a:srgbClr val="8918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fontAlgn="b"/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Fall 2017</a:t>
            </a:r>
          </a:p>
          <a:p>
            <a:pPr lvl="1" fontAlgn="b"/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Gen Re-enrolled at slightly higher rate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59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Students (F1 Visa)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136899"/>
              </p:ext>
            </p:extLst>
          </p:nvPr>
        </p:nvGraphicFramePr>
        <p:xfrm>
          <a:off x="375920" y="5023200"/>
          <a:ext cx="828653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6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73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Visa (Census)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Fall 2015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Fall 2016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Fall 2017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</a:t>
                      </a:r>
                      <a:r>
                        <a:rPr lang="en-US" sz="2000" dirty="0" err="1" smtClean="0"/>
                        <a:t>yr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chg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1,193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911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-93 (-9%)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9334" y="4390379"/>
            <a:ext cx="295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Students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349" y="2309837"/>
            <a:ext cx="88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340 FTES in Fall 2017 – Approximately $1,700,000</a:t>
            </a:r>
          </a:p>
          <a:p>
            <a:r>
              <a:rPr lang="en-US" dirty="0" smtClean="0"/>
              <a:t>Estimated 400 FTES in Fall 2016 – Approximately $2,000,000</a:t>
            </a:r>
          </a:p>
          <a:p>
            <a:endParaRPr lang="en-US" dirty="0" smtClean="0"/>
          </a:p>
          <a:p>
            <a:pPr lvl="1" algn="ctr"/>
            <a:r>
              <a:rPr lang="en-US" dirty="0" smtClean="0"/>
              <a:t>(-60 FTES) approximately $300,000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26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Non-Residents Enrolled in 6 or fewer units (resident tuition)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445197"/>
              </p:ext>
            </p:extLst>
          </p:nvPr>
        </p:nvGraphicFramePr>
        <p:xfrm>
          <a:off x="402930" y="4214178"/>
          <a:ext cx="840745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6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1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47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Visa (Census)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Fall 2016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Fall 2017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</a:t>
                      </a:r>
                      <a:r>
                        <a:rPr lang="en-US" sz="2400" dirty="0" err="1" smtClean="0"/>
                        <a:t>yr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chg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 or fewer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 FTES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59 FTES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 (48%)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48347" y="3620287"/>
            <a:ext cx="251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FTES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6842" y="2599822"/>
            <a:ext cx="4539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550 Students in Fall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02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284653"/>
            <a:ext cx="8112653" cy="1252667"/>
          </a:xfrm>
        </p:spPr>
        <p:txBody>
          <a:bodyPr/>
          <a:lstStyle/>
          <a:p>
            <a:r>
              <a:rPr lang="en-US" dirty="0" smtClean="0"/>
              <a:t>Equity Plan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Student </a:t>
            </a:r>
            <a:r>
              <a:rPr lang="en-US" dirty="0" smtClean="0"/>
              <a:t>Success Retention Team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Early Alert </a:t>
            </a:r>
            <a:r>
              <a:rPr lang="en-US" dirty="0" smtClean="0"/>
              <a:t>System</a:t>
            </a: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en-US" dirty="0" smtClean="0"/>
              <a:t>Mentoring Program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 smtClean="0"/>
              <a:t>Professional Development</a:t>
            </a:r>
          </a:p>
          <a:p>
            <a:pPr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Research Agenda</a:t>
            </a:r>
            <a:endParaRPr lang="en-US" dirty="0" smtClean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106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284653"/>
            <a:ext cx="8112653" cy="1252667"/>
          </a:xfrm>
        </p:spPr>
        <p:txBody>
          <a:bodyPr/>
          <a:lstStyle/>
          <a:p>
            <a:r>
              <a:rPr lang="en-US" dirty="0" smtClean="0"/>
              <a:t>Equity </a:t>
            </a:r>
            <a:r>
              <a:rPr lang="en-US" dirty="0"/>
              <a:t>Plan Goal:  </a:t>
            </a:r>
            <a:r>
              <a:rPr lang="en-US" sz="2400" dirty="0"/>
              <a:t>the goal is to narrow </a:t>
            </a:r>
            <a:r>
              <a:rPr lang="en-US" sz="2400" dirty="0" smtClean="0"/>
              <a:t>the achievement </a:t>
            </a:r>
            <a:r>
              <a:rPr lang="en-US" sz="2400" dirty="0"/>
              <a:t>gap among disproportionately impacted student </a:t>
            </a:r>
            <a:r>
              <a:rPr lang="en-US" sz="2400" dirty="0" smtClean="0"/>
              <a:t>groups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11" y="1876381"/>
            <a:ext cx="6591566" cy="43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9266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Objective -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56198"/>
            <a:ext cx="8112653" cy="41155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Enrollment Growth –Achieve more </a:t>
            </a:r>
            <a:r>
              <a:rPr lang="en-US" dirty="0"/>
              <a:t>than </a:t>
            </a:r>
            <a:r>
              <a:rPr lang="en-US" dirty="0" smtClean="0"/>
              <a:t>1.5% FTES growth at 500 productivity (+/-25) </a:t>
            </a:r>
            <a:r>
              <a:rPr lang="en-US" dirty="0"/>
              <a:t>with attention to integrating equity efforts related to </a:t>
            </a:r>
            <a:r>
              <a:rPr lang="en-US" dirty="0" smtClean="0"/>
              <a:t>enrollment, CTE</a:t>
            </a:r>
            <a:r>
              <a:rPr lang="en-US" dirty="0"/>
              <a:t>, </a:t>
            </a:r>
            <a:r>
              <a:rPr lang="en-US" dirty="0" smtClean="0"/>
              <a:t>Sunnyvale </a:t>
            </a:r>
            <a:r>
              <a:rPr lang="en-US" dirty="0"/>
              <a:t>Education </a:t>
            </a:r>
            <a:r>
              <a:rPr lang="en-US" dirty="0" smtClean="0"/>
              <a:t>Center, and </a:t>
            </a:r>
            <a:r>
              <a:rPr lang="en-US" dirty="0"/>
              <a:t>education </a:t>
            </a:r>
            <a:r>
              <a:rPr lang="en-US" dirty="0" smtClean="0"/>
              <a:t>pathways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</a:rPr>
              <a:t>P1 estimate = +1.0%</a:t>
            </a:r>
            <a:endParaRPr lang="en-US" dirty="0">
              <a:latin typeface="Arial" panose="020B0604020202020204" pitchFamily="34" charset="0"/>
            </a:endParaRP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</a:rPr>
              <a:t>2017-18 Prod estimated at </a:t>
            </a:r>
            <a:r>
              <a:rPr lang="en-US" dirty="0" smtClean="0">
                <a:latin typeface="Arial" panose="020B0604020202020204" pitchFamily="34" charset="0"/>
              </a:rPr>
              <a:t>480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7457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Objective </a:t>
            </a:r>
            <a:r>
              <a:rPr lang="en-US" dirty="0"/>
              <a:t>– Enrollment: </a:t>
            </a:r>
            <a:r>
              <a:rPr lang="en-US" sz="2400" dirty="0"/>
              <a:t>seven focused areas to increase enrollment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56198"/>
            <a:ext cx="8112653" cy="4115594"/>
          </a:xfrm>
        </p:spPr>
        <p:txBody>
          <a:bodyPr>
            <a:normAutofit fontScale="40000" lnSpcReduction="2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A. Increase retention and persistence (including that of special populations such </a:t>
            </a:r>
            <a:r>
              <a:rPr lang="en-US" dirty="0" smtClean="0"/>
              <a:t>as EOPS</a:t>
            </a:r>
            <a:r>
              <a:rPr lang="en-US" dirty="0"/>
              <a:t>, DRC, and other learning communities; basic skills courses; financial </a:t>
            </a:r>
            <a:r>
              <a:rPr lang="en-US" dirty="0" smtClean="0"/>
              <a:t>aid promoting </a:t>
            </a:r>
            <a:r>
              <a:rPr lang="en-US" dirty="0"/>
              <a:t>completion; and STEM Center and TLC utilization);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B. Increase online enrollment (with attention to equity retention and persistence);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C. Increase noncredit courses that meet community needs;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D. Increase equity-focused dual enrollment efforts such as Early College Promise;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E. Develop Career Technical Education (with increase in FTES, job placement, </a:t>
            </a:r>
            <a:r>
              <a:rPr lang="en-US" dirty="0" smtClean="0"/>
              <a:t>and equity </a:t>
            </a:r>
            <a:r>
              <a:rPr lang="en-US" dirty="0"/>
              <a:t>as dictated by state Strong Workforce Program funding);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F. Develop an identity for Sunnyvale Center; and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G. Implement </a:t>
            </a:r>
            <a:r>
              <a:rPr lang="en-US" dirty="0" err="1"/>
              <a:t>EduNav</a:t>
            </a:r>
            <a:r>
              <a:rPr lang="en-US" dirty="0"/>
              <a:t> as part of establishing education pathways identified </a:t>
            </a:r>
            <a:r>
              <a:rPr lang="en-US" dirty="0" smtClean="0"/>
              <a:t>in accreditation </a:t>
            </a:r>
            <a:r>
              <a:rPr lang="en-US" dirty="0"/>
              <a:t>Quality Focused Essay.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1754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Foothill </a:t>
            </a:r>
            <a:r>
              <a:rPr lang="en-US" dirty="0" smtClean="0"/>
              <a:t>Enrollment Interventions (selected)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Online-Deans Message to Faculty, email to second week</a:t>
            </a:r>
          </a:p>
          <a:p>
            <a:r>
              <a:rPr lang="en-US" dirty="0" smtClean="0"/>
              <a:t>Email sent </a:t>
            </a:r>
            <a:r>
              <a:rPr lang="en-US" dirty="0"/>
              <a:t>to </a:t>
            </a:r>
            <a:r>
              <a:rPr lang="en-US" dirty="0" smtClean="0"/>
              <a:t>Shopper/Dropper Students</a:t>
            </a:r>
            <a:endParaRPr lang="en-US" dirty="0"/>
          </a:p>
          <a:p>
            <a:r>
              <a:rPr lang="en-US" dirty="0" smtClean="0"/>
              <a:t>Email sent </a:t>
            </a:r>
            <a:r>
              <a:rPr lang="en-US" dirty="0"/>
              <a:t>to First Generation Students</a:t>
            </a:r>
          </a:p>
          <a:p>
            <a:r>
              <a:rPr lang="en-US" dirty="0" smtClean="0"/>
              <a:t>Drop </a:t>
            </a:r>
            <a:r>
              <a:rPr lang="en-US" dirty="0"/>
              <a:t>for </a:t>
            </a:r>
            <a:r>
              <a:rPr lang="en-US" dirty="0" smtClean="0"/>
              <a:t>Non-Payment Review</a:t>
            </a:r>
            <a:endParaRPr lang="en-US" dirty="0"/>
          </a:p>
          <a:p>
            <a:r>
              <a:rPr lang="en-US" dirty="0" smtClean="0"/>
              <a:t>Homeschool </a:t>
            </a:r>
            <a:r>
              <a:rPr lang="en-US" dirty="0"/>
              <a:t>/ Community Ed Open House and </a:t>
            </a:r>
            <a:r>
              <a:rPr lang="en-US" dirty="0" smtClean="0"/>
              <a:t>Emails</a:t>
            </a:r>
          </a:p>
        </p:txBody>
      </p:sp>
    </p:spTree>
    <p:extLst>
      <p:ext uri="{BB962C8B-B14F-4D97-AF65-F5344CB8AC3E}">
        <p14:creationId xmlns:p14="http://schemas.microsoft.com/office/powerpoint/2010/main" val="2100968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SzPct val="100000"/>
            </a:pPr>
            <a:r>
              <a:rPr lang="en-US" dirty="0" smtClean="0"/>
              <a:t>Focused </a:t>
            </a:r>
            <a:r>
              <a:rPr lang="en-US" dirty="0"/>
              <a:t>Second Spring using data on students attending 4 year institutions</a:t>
            </a:r>
          </a:p>
          <a:p>
            <a:pPr>
              <a:buSzPct val="100000"/>
            </a:pPr>
            <a:r>
              <a:rPr lang="en-US" dirty="0" smtClean="0"/>
              <a:t>Foothill </a:t>
            </a:r>
            <a:r>
              <a:rPr lang="en-US" dirty="0"/>
              <a:t>Academy - 3 Sequenced courses - spring to summer</a:t>
            </a:r>
          </a:p>
          <a:p>
            <a:pPr>
              <a:buSzPct val="100000"/>
            </a:pPr>
            <a:r>
              <a:rPr lang="en-US" dirty="0" smtClean="0"/>
              <a:t>Expanded </a:t>
            </a:r>
            <a:r>
              <a:rPr lang="en-US" dirty="0"/>
              <a:t>YUBA</a:t>
            </a:r>
          </a:p>
          <a:p>
            <a:pPr>
              <a:buSzPct val="100000"/>
            </a:pPr>
            <a:r>
              <a:rPr lang="en-US" dirty="0" smtClean="0"/>
              <a:t>Expanded </a:t>
            </a:r>
            <a:r>
              <a:rPr lang="en-US" dirty="0"/>
              <a:t>Dual </a:t>
            </a:r>
            <a:r>
              <a:rPr lang="en-US" dirty="0" smtClean="0"/>
              <a:t>Enrollment offerings</a:t>
            </a:r>
            <a:endParaRPr lang="en-US" dirty="0"/>
          </a:p>
          <a:p>
            <a:pPr>
              <a:buSzPct val="100000"/>
            </a:pPr>
            <a:r>
              <a:rPr lang="en-US" dirty="0"/>
              <a:t>Expanded </a:t>
            </a:r>
            <a:r>
              <a:rPr lang="en-US" dirty="0" smtClean="0"/>
              <a:t>Adult Education offerings</a:t>
            </a:r>
            <a:endParaRPr lang="en-US" dirty="0"/>
          </a:p>
          <a:p>
            <a:pPr>
              <a:buSzPct val="100000"/>
            </a:pPr>
            <a:r>
              <a:rPr lang="en-US" dirty="0"/>
              <a:t>Expanded community partners catholic charities and boys and girls clubs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5854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P1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Projecting to be up 1% overall for 2017-18.</a:t>
            </a:r>
          </a:p>
          <a:p>
            <a:pPr lvl="1"/>
            <a:r>
              <a:rPr lang="en-US" dirty="0" smtClean="0"/>
              <a:t>Summer up 16%</a:t>
            </a:r>
          </a:p>
          <a:p>
            <a:pPr lvl="1"/>
            <a:r>
              <a:rPr lang="en-US" dirty="0" smtClean="0"/>
              <a:t>Fall flat</a:t>
            </a:r>
          </a:p>
          <a:p>
            <a:pPr lvl="1"/>
            <a:r>
              <a:rPr lang="en-US" dirty="0" smtClean="0"/>
              <a:t>Winter off 4%?</a:t>
            </a:r>
          </a:p>
          <a:p>
            <a:pPr lvl="1"/>
            <a:r>
              <a:rPr lang="en-US" dirty="0" smtClean="0"/>
              <a:t>Spring flat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8918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10489</TotalTime>
  <Words>891</Words>
  <Application>Microsoft Office PowerPoint</Application>
  <PresentationFormat>On-screen Show (4:3)</PresentationFormat>
  <Paragraphs>181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Academic Fall2015</vt:lpstr>
      <vt:lpstr>1_Office Theme</vt:lpstr>
      <vt:lpstr>2_Office Theme</vt:lpstr>
      <vt:lpstr>Foothill Strategic Objectives Update – Equity Plan and Enrollment</vt:lpstr>
      <vt:lpstr>Strategic Objective - Equity</vt:lpstr>
      <vt:lpstr>Equity Plan Initiatives</vt:lpstr>
      <vt:lpstr>Equity Plan Goal:  the goal is to narrow the achievement gap among disproportionately impacted student groups</vt:lpstr>
      <vt:lpstr>Strategic Objective - Enrollment</vt:lpstr>
      <vt:lpstr>Strategic Objective – Enrollment: seven focused areas to increase enrollment</vt:lpstr>
      <vt:lpstr>Foothill Enrollment Interventions (selected)</vt:lpstr>
      <vt:lpstr>Spring Initiatives</vt:lpstr>
      <vt:lpstr>P1 Projections</vt:lpstr>
      <vt:lpstr>Shoppers and Droppers</vt:lpstr>
      <vt:lpstr>Shoppers:  At what type of institution were they enrolled? </vt:lpstr>
      <vt:lpstr>Shoppers:  Top Ten 2-year colleges</vt:lpstr>
      <vt:lpstr>Shoppers:  Top Ten 4-year colleges</vt:lpstr>
      <vt:lpstr>Droppers:  At what type of institution were they enrolled? </vt:lpstr>
      <vt:lpstr>Droppers:  Top Ten 2-year colleges</vt:lpstr>
      <vt:lpstr>Droppers:  Top Ten 4-year colleges</vt:lpstr>
      <vt:lpstr>PowerPoint Presentation</vt:lpstr>
      <vt:lpstr>PowerPoint Presentation</vt:lpstr>
      <vt:lpstr>First Generation Students</vt:lpstr>
      <vt:lpstr>Drop for Nonpayment</vt:lpstr>
      <vt:lpstr>International Students (F1 Visa)</vt:lpstr>
      <vt:lpstr>Non-Residents Enrolled in 6 or fewer units (resident tuition)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andrew</cp:lastModifiedBy>
  <cp:revision>162</cp:revision>
  <dcterms:created xsi:type="dcterms:W3CDTF">2017-07-10T18:20:34Z</dcterms:created>
  <dcterms:modified xsi:type="dcterms:W3CDTF">2018-01-17T14:47:40Z</dcterms:modified>
</cp:coreProperties>
</file>