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xlsx" ContentType="application/vnd.openxmlformats-officedocument.spreadsheetml.sheet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charts/chart1.xml" ContentType="application/vnd.openxmlformats-officedocument.drawingml.chart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ppt/comments/comment3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6502" r:id="rId1"/>
  </p:sldMasterIdLst>
  <p:sldIdLst>
    <p:sldId id="256" r:id="rId2"/>
    <p:sldId id="264" r:id="rId3"/>
    <p:sldId id="283" r:id="rId4"/>
    <p:sldId id="263" r:id="rId5"/>
    <p:sldId id="265" r:id="rId6"/>
    <p:sldId id="258" r:id="rId7"/>
    <p:sldId id="281" r:id="rId8"/>
    <p:sldId id="284" r:id="rId9"/>
    <p:sldId id="285" r:id="rId10"/>
    <p:sldId id="286" r:id="rId11"/>
    <p:sldId id="287" r:id="rId12"/>
    <p:sldId id="282" r:id="rId13"/>
    <p:sldId id="273" r:id="rId1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FHDA" initials="FHDA" lastIdx="6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B80B"/>
    <a:srgbClr val="FF9900"/>
    <a:srgbClr val="A61E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639" autoAdjust="0"/>
    <p:restoredTop sz="94647"/>
  </p:normalViewPr>
  <p:slideViewPr>
    <p:cSldViewPr snapToGrid="0" snapToObjects="1">
      <p:cViewPr>
        <p:scale>
          <a:sx n="123" d="100"/>
          <a:sy n="123" d="100"/>
        </p:scale>
        <p:origin x="-2264" y="-48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printerSettings" Target="printerSettings/printerSettings1.bin"/><Relationship Id="rId16" Type="http://schemas.openxmlformats.org/officeDocument/2006/relationships/commentAuthors" Target="commentAuthors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student:Desktop:BRET'S_FOLDER:Grants:Lottery:Lotter%202017-18:FH_Lottery_2017_18Foothill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 sz="2000"/>
            </a:pPr>
            <a:r>
              <a:rPr lang="en-US" sz="2000"/>
              <a:t>Lottery (Prop. 20)</a:t>
            </a:r>
            <a:r>
              <a:rPr lang="en-US" sz="2000" baseline="0"/>
              <a:t>-Revenue, Budget &amp; Actual Expenses</a:t>
            </a:r>
            <a:endParaRPr lang="en-US" sz="2000"/>
          </a:p>
        </c:rich>
      </c:tx>
      <c:layout>
        <c:manualLayout>
          <c:xMode val="edge"/>
          <c:yMode val="edge"/>
          <c:x val="0.161085911471467"/>
          <c:y val="0.0"/>
        </c:manualLayout>
      </c:layout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25992074193282"/>
          <c:y val="0.137109119378609"/>
          <c:w val="0.778570572335174"/>
          <c:h val="0.704325598680696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'Summary 2017-18'!$B$24:$C$24</c:f>
              <c:strCache>
                <c:ptCount val="1"/>
                <c:pt idx="0">
                  <c:v>Grand Total Lottery Revenues</c:v>
                </c:pt>
              </c:strCache>
            </c:strRef>
          </c:tx>
          <c:spPr>
            <a:solidFill>
              <a:srgbClr val="68D46E"/>
            </a:solidFill>
            <a:scene3d>
              <a:camera prst="orthographicFront"/>
              <a:lightRig rig="threePt" dir="t"/>
            </a:scene3d>
            <a:sp3d>
              <a:bevelT w="139700" prst="cross"/>
            </a:sp3d>
          </c:spPr>
          <c:invertIfNegative val="0"/>
          <c:dLbls>
            <c:dLbl>
              <c:idx val="0"/>
              <c:layout>
                <c:manualLayout>
                  <c:x val="0.0119402985074627"/>
                  <c:y val="-0.0088495575221239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0149253731343284"/>
                  <c:y val="0.0029498525073745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.0134328358208955"/>
                  <c:y val="-0.0058999372866002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.00987107768245387"/>
                  <c:y val="-0.023704271479339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1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'Summary 2017-18'!$E$23:$H$23</c:f>
              <c:strCache>
                <c:ptCount val="4"/>
                <c:pt idx="0">
                  <c:v>2013/14</c:v>
                </c:pt>
                <c:pt idx="1">
                  <c:v>2014/15</c:v>
                </c:pt>
                <c:pt idx="2">
                  <c:v>2015/16</c:v>
                </c:pt>
                <c:pt idx="3">
                  <c:v>2016/17</c:v>
                </c:pt>
              </c:strCache>
            </c:strRef>
          </c:cat>
          <c:val>
            <c:numRef>
              <c:f>'Summary 2017-18'!$E$24:$H$24</c:f>
              <c:numCache>
                <c:formatCode>"$"#,##0_);\("$"#,##0\)</c:formatCode>
                <c:ptCount val="4"/>
                <c:pt idx="0">
                  <c:v>440962.84</c:v>
                </c:pt>
                <c:pt idx="1">
                  <c:v>477212.35</c:v>
                </c:pt>
                <c:pt idx="2">
                  <c:v>663457.89</c:v>
                </c:pt>
                <c:pt idx="3">
                  <c:v>595962.9</c:v>
                </c:pt>
              </c:numCache>
            </c:numRef>
          </c:val>
        </c:ser>
        <c:ser>
          <c:idx val="1"/>
          <c:order val="1"/>
          <c:tx>
            <c:strRef>
              <c:f>'Summary 2017-18'!$B$25:$C$25</c:f>
              <c:strCache>
                <c:ptCount val="1"/>
                <c:pt idx="0">
                  <c:v>Grand Total Original Expense Budget</c:v>
                </c:pt>
              </c:strCache>
            </c:strRef>
          </c:tx>
          <c:spPr>
            <a:solidFill>
              <a:srgbClr val="9FC1E7"/>
            </a:solidFill>
            <a:scene3d>
              <a:camera prst="orthographicFront"/>
              <a:lightRig rig="threePt" dir="t"/>
            </a:scene3d>
            <a:sp3d>
              <a:bevelT w="139700" prst="cross"/>
            </a:sp3d>
          </c:spPr>
          <c:invertIfNegative val="0"/>
          <c:dLbls>
            <c:dLbl>
              <c:idx val="0"/>
              <c:layout>
                <c:manualLayout>
                  <c:x val="-0.0189395430684801"/>
                  <c:y val="0.071428337082864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0.0189393583264778"/>
                  <c:y val="0.068452372656957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0.0170454545454545"/>
                  <c:y val="0.068452380952380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0.0170454545454545"/>
                  <c:y val="0.071428571428571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1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'Summary 2017-18'!$E$23:$H$23</c:f>
              <c:strCache>
                <c:ptCount val="4"/>
                <c:pt idx="0">
                  <c:v>2013/14</c:v>
                </c:pt>
                <c:pt idx="1">
                  <c:v>2014/15</c:v>
                </c:pt>
                <c:pt idx="2">
                  <c:v>2015/16</c:v>
                </c:pt>
                <c:pt idx="3">
                  <c:v>2016/17</c:v>
                </c:pt>
              </c:strCache>
            </c:strRef>
          </c:cat>
          <c:val>
            <c:numRef>
              <c:f>'Summary 2017-18'!$E$25:$H$25</c:f>
              <c:numCache>
                <c:formatCode>"$"#,##0_);\("$"#,##0\)</c:formatCode>
                <c:ptCount val="4"/>
                <c:pt idx="0">
                  <c:v>211917.87</c:v>
                </c:pt>
                <c:pt idx="1">
                  <c:v>208751.22</c:v>
                </c:pt>
                <c:pt idx="2">
                  <c:v>208751.22</c:v>
                </c:pt>
                <c:pt idx="3">
                  <c:v>208751.22</c:v>
                </c:pt>
              </c:numCache>
            </c:numRef>
          </c:val>
        </c:ser>
        <c:ser>
          <c:idx val="2"/>
          <c:order val="2"/>
          <c:tx>
            <c:strRef>
              <c:f>'Summary 2017-18'!$B$26:$C$26</c:f>
              <c:strCache>
                <c:ptCount val="1"/>
                <c:pt idx="0">
                  <c:v>Grand Total Actual Expenses</c:v>
                </c:pt>
              </c:strCache>
            </c:strRef>
          </c:tx>
          <c:spPr>
            <a:solidFill>
              <a:srgbClr val="E1575B"/>
            </a:solidFill>
            <a:scene3d>
              <a:camera prst="orthographicFront"/>
              <a:lightRig rig="threePt" dir="t"/>
            </a:scene3d>
            <a:sp3d>
              <a:bevelT w="139700" prst="cross"/>
            </a:sp3d>
          </c:spPr>
          <c:invertIfNegative val="0"/>
          <c:dLbls>
            <c:dLbl>
              <c:idx val="0"/>
              <c:layout>
                <c:manualLayout>
                  <c:x val="0.0132575757575758"/>
                  <c:y val="-0.0059526152980877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0151515151515151"/>
                  <c:y val="-0.0059523809523808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.0223258902338701"/>
                  <c:y val="-0.014775509256033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.00757575757575757"/>
                  <c:y val="-0.0089285714285714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1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'Summary 2017-18'!$E$23:$H$23</c:f>
              <c:strCache>
                <c:ptCount val="4"/>
                <c:pt idx="0">
                  <c:v>2013/14</c:v>
                </c:pt>
                <c:pt idx="1">
                  <c:v>2014/15</c:v>
                </c:pt>
                <c:pt idx="2">
                  <c:v>2015/16</c:v>
                </c:pt>
                <c:pt idx="3">
                  <c:v>2016/17</c:v>
                </c:pt>
              </c:strCache>
            </c:strRef>
          </c:cat>
          <c:val>
            <c:numRef>
              <c:f>'Summary 2017-18'!$E$26:$H$26</c:f>
              <c:numCache>
                <c:formatCode>"$"#,##0_);\("$"#,##0\)</c:formatCode>
                <c:ptCount val="4"/>
                <c:pt idx="0">
                  <c:v>262636.89</c:v>
                </c:pt>
                <c:pt idx="1">
                  <c:v>227674.23</c:v>
                </c:pt>
                <c:pt idx="2">
                  <c:v>272720.8499999999</c:v>
                </c:pt>
                <c:pt idx="3">
                  <c:v>248843.62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-2087149032"/>
        <c:axId val="-2128751944"/>
        <c:axId val="0"/>
      </c:bar3DChart>
      <c:catAx>
        <c:axId val="-208714903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sz="1200"/>
                  <a:t>Fiscal Year</a:t>
                </a:r>
              </a:p>
            </c:rich>
          </c:tx>
          <c:layout/>
          <c:overlay val="0"/>
        </c:title>
        <c:numFmt formatCode="&quot;$&quot;#,##0.00" sourceLinked="0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en-US"/>
          </a:p>
        </c:txPr>
        <c:crossAx val="-2128751944"/>
        <c:crosses val="autoZero"/>
        <c:auto val="1"/>
        <c:lblAlgn val="ctr"/>
        <c:lblOffset val="100"/>
        <c:noMultiLvlLbl val="0"/>
      </c:catAx>
      <c:valAx>
        <c:axId val="-2128751944"/>
        <c:scaling>
          <c:orientation val="minMax"/>
        </c:scaling>
        <c:delete val="0"/>
        <c:axPos val="l"/>
        <c:majorGridlines/>
        <c:numFmt formatCode="&quot;$&quot;#,##0_);\(&quot;$&quot;#,##0\)" sourceLinked="1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en-US"/>
          </a:p>
        </c:txPr>
        <c:crossAx val="-208714903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03196831686914"/>
          <c:y val="0.10802408786571"/>
          <c:w val="0.184066583987352"/>
          <c:h val="0.347703065983466"/>
        </c:manualLayout>
      </c:layout>
      <c:overlay val="0"/>
      <c:spPr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c:spPr>
      <c:txPr>
        <a:bodyPr/>
        <a:lstStyle/>
        <a:p>
          <a:pPr>
            <a:defRPr sz="1000" b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7-11-13T17:07:11.644" idx="4">
    <p:pos x="3066" y="1552"/>
    <p:text>here the criteria is 1/3s but on previous slide there are 4 categories in the "allocation tree"... it looks like "student outcomes" is not factored in here</p:tex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7-11-13T17:09:35.223" idx="5">
    <p:pos x="3075" y="3158"/>
    <p:text>do you want to add additional bullet point to include the "FHDA lottery guidelines" developed by Grants dept? 
https://foothill.edu/finance/budget_documents/lottery_fund_guidelines_2016.pdf </p:tex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7-11-13T17:14:30.946" idx="6">
    <p:pos x="4535" y="2641"/>
    <p:text>is there chance for feedback from stakeholders? (divisions, ASFC, workgroups, etc)</p:text>
  </p:cm>
</p:cmLst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2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emf"/><Relationship Id="rId3" Type="http://schemas.openxmlformats.org/officeDocument/2006/relationships/image" Target="../media/image5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PPT Main Slid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FH Owl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75" y="1244600"/>
            <a:ext cx="3149600" cy="3365500"/>
          </a:xfrm>
          <a:prstGeom prst="rect">
            <a:avLst/>
          </a:prstGeom>
          <a:noFill/>
          <a:ln>
            <a:noFill/>
          </a:ln>
          <a:effectLst>
            <a:outerShdw blurRad="53975" dist="25401" dir="2700000" algn="tl" rotWithShape="0">
              <a:schemeClr val="bg1">
                <a:alpha val="7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482975" y="6254750"/>
            <a:ext cx="5278438" cy="254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>
                <a:latin typeface="Arial" charset="0"/>
                <a:ea typeface="ＭＳ Ｐゴシック" charset="-128"/>
                <a:cs typeface="ＭＳ Ｐゴシック" charset="-128"/>
              </a:rPr>
              <a:t>Foothill College, 12345 El Monte Road, Los Altos Hills, CA 94022  </a:t>
            </a:r>
            <a:r>
              <a:rPr lang="en-US" sz="1050" dirty="0">
                <a:solidFill>
                  <a:srgbClr val="990000"/>
                </a:solidFill>
                <a:latin typeface="Arial" charset="0"/>
                <a:ea typeface="ＭＳ Ｐゴシック" charset="-128"/>
                <a:cs typeface="ＭＳ Ｐゴシック" charset="-128"/>
              </a:rPr>
              <a:t>|</a:t>
            </a:r>
            <a:r>
              <a:rPr lang="en-US" sz="1050" dirty="0">
                <a:latin typeface="Arial" charset="0"/>
                <a:ea typeface="ＭＳ Ｐゴシック" charset="-128"/>
                <a:cs typeface="ＭＳ Ｐゴシック" charset="-128"/>
              </a:rPr>
              <a:t>  </a:t>
            </a:r>
            <a:r>
              <a:rPr lang="en-US" sz="1050" dirty="0" err="1">
                <a:latin typeface="Arial" charset="0"/>
                <a:ea typeface="ＭＳ Ｐゴシック" charset="-128"/>
                <a:cs typeface="ＭＳ Ｐゴシック" charset="-128"/>
              </a:rPr>
              <a:t>foothill.edu</a:t>
            </a:r>
            <a:endParaRPr lang="en-US" sz="1050" dirty="0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7" name="Picture 10" descr="PPT Main Slid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FH Owl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75" y="1244600"/>
            <a:ext cx="3149600" cy="3365500"/>
          </a:xfrm>
          <a:prstGeom prst="rect">
            <a:avLst/>
          </a:prstGeom>
          <a:noFill/>
          <a:ln>
            <a:noFill/>
          </a:ln>
          <a:effectLst>
            <a:outerShdw blurRad="53975" dist="25401" dir="2700000" algn="tl" rotWithShape="0">
              <a:schemeClr val="bg1">
                <a:alpha val="7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482975" y="6254750"/>
            <a:ext cx="5278438" cy="254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>
                <a:latin typeface="Arial" charset="0"/>
                <a:ea typeface="ＭＳ Ｐゴシック" charset="-128"/>
                <a:cs typeface="ＭＳ Ｐゴシック" charset="-128"/>
              </a:rPr>
              <a:t>Foothill College, 12345 El Monte Road, Los Altos Hills, CA 94022  </a:t>
            </a:r>
            <a:r>
              <a:rPr lang="en-US" sz="1050" dirty="0">
                <a:solidFill>
                  <a:srgbClr val="990000"/>
                </a:solidFill>
                <a:latin typeface="Arial" charset="0"/>
                <a:ea typeface="ＭＳ Ｐゴシック" charset="-128"/>
                <a:cs typeface="ＭＳ Ｐゴシック" charset="-128"/>
              </a:rPr>
              <a:t>|</a:t>
            </a:r>
            <a:r>
              <a:rPr lang="en-US" sz="1050" dirty="0">
                <a:latin typeface="Arial" charset="0"/>
                <a:ea typeface="ＭＳ Ｐゴシック" charset="-128"/>
                <a:cs typeface="ＭＳ Ｐゴシック" charset="-128"/>
              </a:rPr>
              <a:t>  </a:t>
            </a:r>
            <a:r>
              <a:rPr lang="en-US" sz="1050" dirty="0" err="1">
                <a:latin typeface="Arial" charset="0"/>
                <a:ea typeface="ＭＳ Ｐゴシック" charset="-128"/>
                <a:cs typeface="ＭＳ Ｐゴシック" charset="-128"/>
              </a:rPr>
              <a:t>foothill.edu</a:t>
            </a:r>
            <a:endParaRPr lang="en-US" sz="1050" dirty="0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83330" y="2115163"/>
            <a:ext cx="5277693" cy="183693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83326" y="4245823"/>
            <a:ext cx="5277697" cy="9897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buClr>
                <a:schemeClr val="accent1"/>
              </a:buClr>
              <a:buSzPct val="100000"/>
              <a:buFont typeface="Wingdings 2" pitchFamily="18" charset="2"/>
              <a:buNone/>
              <a:defRPr sz="1600" kern="1200">
                <a:solidFill>
                  <a:srgbClr val="990000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51480887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Mai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95617" y="339517"/>
            <a:ext cx="6767369" cy="1252667"/>
          </a:xfrm>
          <a:prstGeom prst="rect">
            <a:avLst/>
          </a:prstGeom>
        </p:spPr>
        <p:txBody>
          <a:bodyPr anchor="b"/>
          <a:lstStyle>
            <a:lvl1pPr>
              <a:defRPr sz="4000" b="1">
                <a:solidFill>
                  <a:srgbClr val="990000"/>
                </a:solidFill>
                <a:latin typeface="Calibri"/>
                <a:cs typeface="Calibri"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95617" y="1905000"/>
            <a:ext cx="6767369" cy="445426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SzPct val="70000"/>
              <a:buFont typeface="Wingdings" charset="2"/>
              <a:buChar char="§"/>
              <a:defRPr sz="4000">
                <a:latin typeface="Calibri"/>
                <a:cs typeface="Calibri"/>
              </a:defRPr>
            </a:lvl1pPr>
            <a:lvl2pPr marL="457200" indent="-228600">
              <a:buSzPct val="70000"/>
              <a:buFont typeface="Wingdings" charset="2"/>
              <a:buChar char="§"/>
              <a:defRPr sz="3600">
                <a:latin typeface="Calibri"/>
                <a:cs typeface="Calibri"/>
              </a:defRPr>
            </a:lvl2pPr>
            <a:lvl3pPr marL="685800" indent="-228600">
              <a:buSzPct val="70000"/>
              <a:buFont typeface="Wingdings" charset="2"/>
              <a:buChar char="§"/>
              <a:defRPr sz="3600">
                <a:latin typeface="Calibri"/>
                <a:cs typeface="Calibri"/>
              </a:defRPr>
            </a:lvl3pPr>
            <a:lvl4pPr marL="914400" indent="-228600">
              <a:buSzPct val="70000"/>
              <a:buFont typeface="Wingdings" charset="2"/>
              <a:buChar char="§"/>
              <a:defRPr sz="3600">
                <a:latin typeface="Calibri"/>
                <a:cs typeface="Calibri"/>
              </a:defRPr>
            </a:lvl4pPr>
            <a:lvl5pPr marL="1143000" indent="-228600">
              <a:buSzPct val="70000"/>
              <a:buFont typeface="Wingdings" charset="2"/>
              <a:buChar char="§"/>
              <a:defRPr sz="3600">
                <a:latin typeface="Calibri"/>
                <a:cs typeface="Calibri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63519901"/>
      </p:ext>
    </p:extLst>
  </p:cSld>
  <p:clrMapOvr>
    <a:masterClrMapping/>
  </p:clrMapOvr>
  <p:transition xmlns:p14="http://schemas.microsoft.com/office/powerpoint/2010/main" spd="med">
    <p:fade/>
  </p:transition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sz="half" idx="10"/>
          </p:nvPr>
        </p:nvSpPr>
        <p:spPr>
          <a:xfrm>
            <a:off x="1895617" y="1905000"/>
            <a:ext cx="3194124" cy="420856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SzPct val="70000"/>
              <a:defRPr sz="2400">
                <a:latin typeface="Calibri"/>
                <a:cs typeface="Calibri"/>
              </a:defRPr>
            </a:lvl1pPr>
            <a:lvl2pPr>
              <a:buSzPct val="70000"/>
              <a:defRPr sz="2400">
                <a:latin typeface="Calibri"/>
                <a:cs typeface="Calibri"/>
              </a:defRPr>
            </a:lvl2pPr>
            <a:lvl3pPr>
              <a:buSzPct val="70000"/>
              <a:defRPr sz="2400">
                <a:latin typeface="Calibri"/>
                <a:cs typeface="Calibri"/>
              </a:defRPr>
            </a:lvl3pPr>
            <a:lvl4pPr>
              <a:buSzPct val="70000"/>
              <a:defRPr sz="2400">
                <a:latin typeface="Calibri"/>
                <a:cs typeface="Calibri"/>
              </a:defRPr>
            </a:lvl4pPr>
            <a:lvl5pPr>
              <a:buSzPct val="70000"/>
              <a:defRPr sz="2400">
                <a:latin typeface="Calibri"/>
                <a:cs typeface="Calibri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1895617" y="339517"/>
            <a:ext cx="6767369" cy="1252667"/>
          </a:xfrm>
          <a:prstGeom prst="rect">
            <a:avLst/>
          </a:prstGeom>
        </p:spPr>
        <p:txBody>
          <a:bodyPr anchor="b"/>
          <a:lstStyle>
            <a:lvl1pPr>
              <a:defRPr sz="4000" b="1" i="0">
                <a:solidFill>
                  <a:srgbClr val="990000"/>
                </a:solidFill>
                <a:latin typeface="Calibri"/>
                <a:cs typeface="Calibri"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1"/>
          </p:nvPr>
        </p:nvSpPr>
        <p:spPr>
          <a:xfrm>
            <a:off x="5468862" y="1905000"/>
            <a:ext cx="3194124" cy="420856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SzPct val="70000"/>
              <a:defRPr sz="2400">
                <a:latin typeface="Calibri"/>
                <a:cs typeface="Calibri"/>
              </a:defRPr>
            </a:lvl1pPr>
            <a:lvl2pPr>
              <a:buSzPct val="70000"/>
              <a:defRPr sz="2400">
                <a:latin typeface="Calibri"/>
                <a:cs typeface="Calibri"/>
              </a:defRPr>
            </a:lvl2pPr>
            <a:lvl3pPr>
              <a:buSzPct val="70000"/>
              <a:defRPr sz="2400">
                <a:latin typeface="Calibri"/>
                <a:cs typeface="Calibri"/>
              </a:defRPr>
            </a:lvl3pPr>
            <a:lvl4pPr>
              <a:buSzPct val="70000"/>
              <a:defRPr sz="2400">
                <a:latin typeface="Calibri"/>
                <a:cs typeface="Calibri"/>
              </a:defRPr>
            </a:lvl4pPr>
            <a:lvl5pPr>
              <a:buSzPct val="70000"/>
              <a:defRPr sz="2400">
                <a:latin typeface="Calibri"/>
                <a:cs typeface="Calibri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0686022"/>
      </p:ext>
    </p:extLst>
  </p:cSld>
  <p:clrMapOvr>
    <a:masterClrMapping/>
  </p:clrMapOvr>
  <p:transition xmlns:p14="http://schemas.microsoft.com/office/powerpoint/2010/main" spd="med">
    <p:fade/>
  </p:transition>
  <p:hf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2009907" y="1981200"/>
            <a:ext cx="1371600" cy="1371600"/>
          </a:xfrm>
          <a:prstGeom prst="rect">
            <a:avLst/>
          </a:prstGeom>
          <a:solidFill>
            <a:schemeClr val="bg2"/>
          </a:solidFill>
          <a:ln w="76200" cap="flat" cmpd="sng">
            <a:solidFill>
              <a:schemeClr val="bg1"/>
            </a:solidFill>
            <a:miter lim="800000"/>
          </a:ln>
          <a:effectLst>
            <a:outerShdw blurRad="85725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1600">
                <a:effectLst/>
                <a:latin typeface="Calibri"/>
                <a:cs typeface="Calibri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3" name="Content Placeholder 2"/>
          <p:cNvSpPr>
            <a:spLocks noGrp="1"/>
          </p:cNvSpPr>
          <p:nvPr>
            <p:ph sz="half" idx="21"/>
          </p:nvPr>
        </p:nvSpPr>
        <p:spPr>
          <a:xfrm>
            <a:off x="2009907" y="3429000"/>
            <a:ext cx="1952493" cy="30340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="1" i="0" baseline="0">
                <a:latin typeface="Calibri"/>
                <a:cs typeface="Calibri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9" name="Content Placeholder 3"/>
          <p:cNvSpPr>
            <a:spLocks noGrp="1"/>
          </p:cNvSpPr>
          <p:nvPr>
            <p:ph sz="half" idx="27"/>
          </p:nvPr>
        </p:nvSpPr>
        <p:spPr>
          <a:xfrm>
            <a:off x="4372107" y="1981200"/>
            <a:ext cx="1371600" cy="1371600"/>
          </a:xfrm>
          <a:prstGeom prst="rect">
            <a:avLst/>
          </a:prstGeom>
          <a:solidFill>
            <a:schemeClr val="bg2"/>
          </a:solidFill>
          <a:ln w="76200" cap="flat" cmpd="sng">
            <a:solidFill>
              <a:schemeClr val="bg1"/>
            </a:solidFill>
            <a:miter lim="800000"/>
          </a:ln>
          <a:effectLst>
            <a:outerShdw blurRad="85725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1600">
                <a:effectLst/>
                <a:latin typeface="Calibri"/>
                <a:cs typeface="Calibri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0" name="Content Placeholder 3"/>
          <p:cNvSpPr>
            <a:spLocks noGrp="1"/>
          </p:cNvSpPr>
          <p:nvPr>
            <p:ph sz="half" idx="28"/>
          </p:nvPr>
        </p:nvSpPr>
        <p:spPr>
          <a:xfrm>
            <a:off x="6734307" y="1981200"/>
            <a:ext cx="1371600" cy="1371600"/>
          </a:xfrm>
          <a:prstGeom prst="rect">
            <a:avLst/>
          </a:prstGeom>
          <a:solidFill>
            <a:srgbClr val="CCCCCC"/>
          </a:solidFill>
          <a:ln w="76200" cap="flat" cmpd="sng">
            <a:solidFill>
              <a:schemeClr val="bg1"/>
            </a:solidFill>
            <a:miter lim="800000"/>
          </a:ln>
          <a:effectLst>
            <a:outerShdw blurRad="85725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1600">
                <a:effectLst/>
                <a:latin typeface="Calibri"/>
                <a:cs typeface="Calibri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4" name="Content Placeholder 2"/>
          <p:cNvSpPr>
            <a:spLocks noGrp="1"/>
          </p:cNvSpPr>
          <p:nvPr>
            <p:ph sz="half" idx="32"/>
          </p:nvPr>
        </p:nvSpPr>
        <p:spPr>
          <a:xfrm>
            <a:off x="2009907" y="3658930"/>
            <a:ext cx="1952493" cy="30340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 b="0" i="0" baseline="0">
                <a:latin typeface="Calibri"/>
                <a:cs typeface="Calibri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5" name="Content Placeholder 2"/>
          <p:cNvSpPr>
            <a:spLocks noGrp="1"/>
          </p:cNvSpPr>
          <p:nvPr>
            <p:ph sz="half" idx="33"/>
          </p:nvPr>
        </p:nvSpPr>
        <p:spPr>
          <a:xfrm>
            <a:off x="4343400" y="3429000"/>
            <a:ext cx="1952493" cy="30340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="1" i="0" baseline="0">
                <a:latin typeface="Calibri"/>
                <a:cs typeface="Calibri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6" name="Content Placeholder 2"/>
          <p:cNvSpPr>
            <a:spLocks noGrp="1"/>
          </p:cNvSpPr>
          <p:nvPr>
            <p:ph sz="half" idx="34"/>
          </p:nvPr>
        </p:nvSpPr>
        <p:spPr>
          <a:xfrm>
            <a:off x="4343400" y="3658930"/>
            <a:ext cx="1952493" cy="30340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 b="0" i="0" baseline="0">
                <a:latin typeface="Calibri"/>
                <a:cs typeface="Calibri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7" name="Content Placeholder 2"/>
          <p:cNvSpPr>
            <a:spLocks noGrp="1"/>
          </p:cNvSpPr>
          <p:nvPr>
            <p:ph sz="half" idx="35"/>
          </p:nvPr>
        </p:nvSpPr>
        <p:spPr>
          <a:xfrm>
            <a:off x="6734307" y="3429000"/>
            <a:ext cx="1952493" cy="30340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="1" i="0" baseline="0">
                <a:latin typeface="Calibri"/>
                <a:cs typeface="Calibri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8" name="Content Placeholder 2"/>
          <p:cNvSpPr>
            <a:spLocks noGrp="1"/>
          </p:cNvSpPr>
          <p:nvPr>
            <p:ph sz="half" idx="36"/>
          </p:nvPr>
        </p:nvSpPr>
        <p:spPr>
          <a:xfrm>
            <a:off x="6734307" y="3658930"/>
            <a:ext cx="1952493" cy="30340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 b="0" i="0" baseline="0">
                <a:latin typeface="Calibri"/>
                <a:cs typeface="Calibri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5" name="Content Placeholder 3"/>
          <p:cNvSpPr>
            <a:spLocks noGrp="1"/>
          </p:cNvSpPr>
          <p:nvPr>
            <p:ph sz="half" idx="37"/>
          </p:nvPr>
        </p:nvSpPr>
        <p:spPr>
          <a:xfrm>
            <a:off x="2009907" y="4191000"/>
            <a:ext cx="1371600" cy="1371600"/>
          </a:xfrm>
          <a:prstGeom prst="rect">
            <a:avLst/>
          </a:prstGeom>
          <a:solidFill>
            <a:srgbClr val="CCCCCC"/>
          </a:solidFill>
          <a:ln w="76200" cap="flat" cmpd="sng">
            <a:solidFill>
              <a:schemeClr val="bg1"/>
            </a:solidFill>
            <a:miter lim="800000"/>
          </a:ln>
          <a:effectLst>
            <a:outerShdw blurRad="85725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1600">
                <a:effectLst/>
                <a:latin typeface="Calibri"/>
                <a:cs typeface="Calibri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6" name="Content Placeholder 2"/>
          <p:cNvSpPr>
            <a:spLocks noGrp="1"/>
          </p:cNvSpPr>
          <p:nvPr>
            <p:ph sz="half" idx="38"/>
          </p:nvPr>
        </p:nvSpPr>
        <p:spPr>
          <a:xfrm>
            <a:off x="2009907" y="5715065"/>
            <a:ext cx="1952493" cy="30340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="1" i="0" baseline="0">
                <a:latin typeface="Calibri"/>
                <a:cs typeface="Calibri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7" name="Content Placeholder 3"/>
          <p:cNvSpPr>
            <a:spLocks noGrp="1"/>
          </p:cNvSpPr>
          <p:nvPr>
            <p:ph sz="half" idx="39"/>
          </p:nvPr>
        </p:nvSpPr>
        <p:spPr>
          <a:xfrm>
            <a:off x="4343400" y="4191000"/>
            <a:ext cx="1371600" cy="1371600"/>
          </a:xfrm>
          <a:prstGeom prst="rect">
            <a:avLst/>
          </a:prstGeom>
          <a:solidFill>
            <a:srgbClr val="CCCCCC"/>
          </a:solidFill>
          <a:ln w="76200" cap="flat" cmpd="sng">
            <a:solidFill>
              <a:schemeClr val="bg1"/>
            </a:solidFill>
            <a:miter lim="800000"/>
          </a:ln>
          <a:effectLst>
            <a:outerShdw blurRad="85725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1600">
                <a:effectLst/>
                <a:latin typeface="Calibri"/>
                <a:cs typeface="Calibri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8" name="Content Placeholder 3"/>
          <p:cNvSpPr>
            <a:spLocks noGrp="1"/>
          </p:cNvSpPr>
          <p:nvPr>
            <p:ph sz="half" idx="40"/>
          </p:nvPr>
        </p:nvSpPr>
        <p:spPr>
          <a:xfrm>
            <a:off x="6734307" y="4191000"/>
            <a:ext cx="1371600" cy="1371600"/>
          </a:xfrm>
          <a:prstGeom prst="rect">
            <a:avLst/>
          </a:prstGeom>
          <a:solidFill>
            <a:srgbClr val="CCCCCC"/>
          </a:solidFill>
          <a:ln w="76200" cap="flat" cmpd="sng">
            <a:solidFill>
              <a:schemeClr val="bg1"/>
            </a:solidFill>
            <a:miter lim="800000"/>
          </a:ln>
          <a:effectLst>
            <a:outerShdw blurRad="85725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1600">
                <a:effectLst/>
                <a:latin typeface="Calibri"/>
                <a:cs typeface="Calibri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9" name="Content Placeholder 2"/>
          <p:cNvSpPr>
            <a:spLocks noGrp="1"/>
          </p:cNvSpPr>
          <p:nvPr>
            <p:ph sz="half" idx="41"/>
          </p:nvPr>
        </p:nvSpPr>
        <p:spPr>
          <a:xfrm>
            <a:off x="2009907" y="5944995"/>
            <a:ext cx="1952493" cy="30340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 b="0" i="0" baseline="0">
                <a:latin typeface="Calibri"/>
                <a:cs typeface="Calibri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0" name="Content Placeholder 2"/>
          <p:cNvSpPr>
            <a:spLocks noGrp="1"/>
          </p:cNvSpPr>
          <p:nvPr>
            <p:ph sz="half" idx="42"/>
          </p:nvPr>
        </p:nvSpPr>
        <p:spPr>
          <a:xfrm>
            <a:off x="4343400" y="5715065"/>
            <a:ext cx="1952493" cy="30340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="1" i="0" baseline="0">
                <a:latin typeface="Calibri"/>
                <a:cs typeface="Calibri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1" name="Content Placeholder 2"/>
          <p:cNvSpPr>
            <a:spLocks noGrp="1"/>
          </p:cNvSpPr>
          <p:nvPr>
            <p:ph sz="half" idx="43"/>
          </p:nvPr>
        </p:nvSpPr>
        <p:spPr>
          <a:xfrm>
            <a:off x="4343400" y="5944995"/>
            <a:ext cx="1952493" cy="30340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 b="0" i="0" baseline="0">
                <a:latin typeface="Calibri"/>
                <a:cs typeface="Calibri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2" name="Content Placeholder 2"/>
          <p:cNvSpPr>
            <a:spLocks noGrp="1"/>
          </p:cNvSpPr>
          <p:nvPr>
            <p:ph sz="half" idx="44"/>
          </p:nvPr>
        </p:nvSpPr>
        <p:spPr>
          <a:xfrm>
            <a:off x="6734307" y="5715065"/>
            <a:ext cx="1952493" cy="30340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="1" i="0" baseline="0">
                <a:latin typeface="Calibri"/>
                <a:cs typeface="Calibri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3" name="Content Placeholder 2"/>
          <p:cNvSpPr>
            <a:spLocks noGrp="1"/>
          </p:cNvSpPr>
          <p:nvPr>
            <p:ph sz="half" idx="45"/>
          </p:nvPr>
        </p:nvSpPr>
        <p:spPr>
          <a:xfrm>
            <a:off x="6734307" y="5944995"/>
            <a:ext cx="1952493" cy="30340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 b="0" i="0" baseline="0">
                <a:latin typeface="Calibri"/>
                <a:cs typeface="Calibri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1895617" y="339517"/>
            <a:ext cx="6767369" cy="1252667"/>
          </a:xfrm>
          <a:prstGeom prst="rect">
            <a:avLst/>
          </a:prstGeom>
        </p:spPr>
        <p:txBody>
          <a:bodyPr anchor="b"/>
          <a:lstStyle>
            <a:lvl1pPr>
              <a:defRPr sz="4000" b="1">
                <a:solidFill>
                  <a:srgbClr val="990000"/>
                </a:solidFill>
                <a:latin typeface="Calibri"/>
                <a:cs typeface="Calibri"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34067451"/>
      </p:ext>
    </p:extLst>
  </p:cSld>
  <p:clrMapOvr>
    <a:masterClrMapping/>
  </p:clrMapOvr>
  <p:transition xmlns:p14="http://schemas.microsoft.com/office/powerpoint/2010/main" spd="med">
    <p:fade/>
  </p:transition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Social Media Tag Horz 2015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9725" y="5411788"/>
            <a:ext cx="4738688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8"/>
          <p:cNvSpPr txBox="1">
            <a:spLocks noChangeArrowheads="1"/>
          </p:cNvSpPr>
          <p:nvPr/>
        </p:nvSpPr>
        <p:spPr bwMode="auto">
          <a:xfrm>
            <a:off x="1355725" y="3100388"/>
            <a:ext cx="7788275" cy="163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2000" b="1">
                <a:solidFill>
                  <a:srgbClr val="990000"/>
                </a:solidFill>
                <a:latin typeface="Calibri" pitchFamily="34" charset="0"/>
              </a:rPr>
              <a:t>12345 El Monte Road</a:t>
            </a:r>
          </a:p>
          <a:p>
            <a:pPr algn="ctr"/>
            <a:r>
              <a:rPr lang="en-US" altLang="en-US" sz="2000" b="1">
                <a:solidFill>
                  <a:srgbClr val="990000"/>
                </a:solidFill>
                <a:latin typeface="Calibri" pitchFamily="34" charset="0"/>
              </a:rPr>
              <a:t>Los Altos Hills, CA 94022</a:t>
            </a:r>
          </a:p>
          <a:p>
            <a:pPr algn="ctr"/>
            <a:endParaRPr lang="en-US" altLang="en-US" sz="2000" b="1">
              <a:solidFill>
                <a:srgbClr val="990000"/>
              </a:solidFill>
              <a:latin typeface="Calibri" pitchFamily="34" charset="0"/>
            </a:endParaRPr>
          </a:p>
          <a:p>
            <a:pPr algn="ctr"/>
            <a:r>
              <a:rPr lang="en-US" altLang="en-US" sz="2000" b="1">
                <a:solidFill>
                  <a:srgbClr val="990000"/>
                </a:solidFill>
                <a:latin typeface="Calibri" pitchFamily="34" charset="0"/>
              </a:rPr>
              <a:t>foothill.edu</a:t>
            </a:r>
          </a:p>
          <a:p>
            <a:pPr algn="ctr"/>
            <a:endParaRPr lang="en-US" altLang="en-US" sz="2000" b="1">
              <a:solidFill>
                <a:srgbClr val="990000"/>
              </a:solidFill>
              <a:latin typeface="Calibri" pitchFamily="34" charset="0"/>
            </a:endParaRPr>
          </a:p>
        </p:txBody>
      </p:sp>
      <p:pic>
        <p:nvPicPr>
          <p:cNvPr id="4" name="Picture 9" descr="Social Media Tag Horz 2015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9725" y="5411788"/>
            <a:ext cx="4738688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0" descr="FH Stack_2015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392238"/>
            <a:ext cx="2044700" cy="1350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7874619"/>
      </p:ext>
    </p:extLst>
  </p:cSld>
  <p:clrMapOvr>
    <a:masterClrMapping/>
  </p:clrMapOvr>
  <p:transition xmlns:p14="http://schemas.microsoft.com/office/powerpoint/2010/main" spd="med">
    <p:fade/>
  </p:transition>
  <p:hf hdr="0" dt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jpeg"/><Relationship Id="rId8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1" descr="PPT Main Slides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itle 1"/>
          <p:cNvSpPr txBox="1">
            <a:spLocks/>
          </p:cNvSpPr>
          <p:nvPr/>
        </p:nvSpPr>
        <p:spPr>
          <a:xfrm>
            <a:off x="0" y="6207125"/>
            <a:ext cx="1355725" cy="650875"/>
          </a:xfrm>
          <a:prstGeom prst="rect">
            <a:avLst/>
          </a:prstGeom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fld id="{53C227EE-2CD7-4E5B-AD25-833125E6BE31}" type="slidenum">
              <a:rPr lang="en-US" altLang="en-US">
                <a:solidFill>
                  <a:srgbClr val="D9D9D9"/>
                </a:solidFill>
                <a:latin typeface="Century Gothic" pitchFamily="34" charset="0"/>
              </a:rPr>
              <a:pPr algn="ctr" eaLnBrk="1" hangingPunct="1"/>
              <a:t>‹#›</a:t>
            </a:fld>
            <a:endParaRPr lang="en-US" altLang="en-US">
              <a:solidFill>
                <a:srgbClr val="D9D9D9"/>
              </a:solidFill>
              <a:latin typeface="Century Gothic" pitchFamily="34" charset="0"/>
            </a:endParaRPr>
          </a:p>
        </p:txBody>
      </p:sp>
      <p:pic>
        <p:nvPicPr>
          <p:cNvPr id="14" name="Picture 13" descr="FH Owl.eps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339725"/>
            <a:ext cx="1770062" cy="1892300"/>
          </a:xfrm>
          <a:prstGeom prst="rect">
            <a:avLst/>
          </a:prstGeom>
          <a:noFill/>
          <a:ln>
            <a:noFill/>
          </a:ln>
          <a:effectLst>
            <a:outerShdw blurRad="53975" dist="25401" dir="2700000" algn="tl" rotWithShape="0">
              <a:schemeClr val="bg1">
                <a:alpha val="7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4" descr="PPT Main Slides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0" y="6207125"/>
            <a:ext cx="1355725" cy="650875"/>
          </a:xfrm>
          <a:prstGeom prst="rect">
            <a:avLst/>
          </a:prstGeom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fld id="{7F9DBBBE-C4A4-4E77-A324-7D5491DE07C9}" type="slidenum">
              <a:rPr lang="en-US" altLang="en-US">
                <a:solidFill>
                  <a:srgbClr val="D9D9D9"/>
                </a:solidFill>
                <a:latin typeface="Calibri" pitchFamily="34" charset="0"/>
              </a:rPr>
              <a:pPr algn="ctr" eaLnBrk="1" hangingPunct="1"/>
              <a:t>‹#›</a:t>
            </a:fld>
            <a:endParaRPr lang="en-US" altLang="en-US">
              <a:solidFill>
                <a:srgbClr val="D9D9D9"/>
              </a:solidFill>
              <a:latin typeface="Calibri" pitchFamily="34" charset="0"/>
            </a:endParaRPr>
          </a:p>
        </p:txBody>
      </p:sp>
      <p:pic>
        <p:nvPicPr>
          <p:cNvPr id="7" name="Picture 6" descr="FH Owl.eps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339725"/>
            <a:ext cx="1770062" cy="1892300"/>
          </a:xfrm>
          <a:prstGeom prst="rect">
            <a:avLst/>
          </a:prstGeom>
          <a:noFill/>
          <a:ln>
            <a:noFill/>
          </a:ln>
          <a:effectLst>
            <a:outerShdw blurRad="53975" dist="25401" dir="2700000" algn="tl" rotWithShape="0">
              <a:schemeClr val="bg1">
                <a:alpha val="7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6521" r:id="rId1"/>
    <p:sldLayoutId id="2147486516" r:id="rId2"/>
    <p:sldLayoutId id="2147486517" r:id="rId3"/>
    <p:sldLayoutId id="2147486520" r:id="rId4"/>
    <p:sldLayoutId id="2147486522" r:id="rId5"/>
  </p:sldLayoutIdLst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kern="1200">
          <a:solidFill>
            <a:schemeClr val="accent1"/>
          </a:solidFill>
          <a:latin typeface="+mj-lt"/>
          <a:ea typeface="ＭＳ Ｐゴシック" pitchFamily="34" charset="-128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Century Gothic" pitchFamily="34" charset="0"/>
          <a:ea typeface="ＭＳ Ｐゴシック" pitchFamily="34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Century Gothic" pitchFamily="34" charset="0"/>
          <a:ea typeface="ＭＳ Ｐゴシック" pitchFamily="34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Century Gothic" pitchFamily="34" charset="0"/>
          <a:ea typeface="ＭＳ Ｐゴシック" pitchFamily="34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Century Gothic" pitchFamily="34" charset="0"/>
          <a:ea typeface="ＭＳ Ｐゴシック" pitchFamily="34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Century Gothic" pitchFamily="34" charset="0"/>
          <a:ea typeface="ＭＳ Ｐゴシック" pitchFamily="34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Century Gothic" pitchFamily="34" charset="0"/>
          <a:ea typeface="ＭＳ Ｐゴシック" pitchFamily="34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Century Gothic" pitchFamily="34" charset="0"/>
          <a:ea typeface="ＭＳ Ｐゴシック" pitchFamily="34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Century Gothic" pitchFamily="34" charset="0"/>
          <a:ea typeface="ＭＳ Ｐゴシック" pitchFamily="34" charset="-128"/>
        </a:defRPr>
      </a:lvl9pPr>
    </p:titleStyle>
    <p:bodyStyle>
      <a:lvl1pPr marL="228600" indent="-228600" algn="l" rtl="0" eaLnBrk="1" fontAlgn="base" hangingPunct="1">
        <a:spcBef>
          <a:spcPts val="1800"/>
        </a:spcBef>
        <a:spcAft>
          <a:spcPct val="0"/>
        </a:spcAft>
        <a:buClr>
          <a:schemeClr val="accent1"/>
        </a:buClr>
        <a:buSzPct val="100000"/>
        <a:buFont typeface="Wingdings 2" pitchFamily="18" charset="2"/>
        <a:buChar char="¡"/>
        <a:defRPr sz="2000" kern="1200">
          <a:solidFill>
            <a:schemeClr val="tx2"/>
          </a:solidFill>
          <a:latin typeface="+mn-lt"/>
          <a:ea typeface="ＭＳ Ｐゴシック" pitchFamily="34" charset="-128"/>
          <a:cs typeface="+mn-cs"/>
        </a:defRPr>
      </a:lvl1pPr>
      <a:lvl2pPr marL="457200" indent="-228600" algn="l" rtl="0" eaLnBrk="1" fontAlgn="base" hangingPunct="1">
        <a:spcBef>
          <a:spcPts val="600"/>
        </a:spcBef>
        <a:spcAft>
          <a:spcPct val="0"/>
        </a:spcAft>
        <a:buClr>
          <a:srgbClr val="4D0000"/>
        </a:buClr>
        <a:buSzPct val="100000"/>
        <a:buFont typeface="Wingdings 2" pitchFamily="18" charset="2"/>
        <a:buChar char="¡"/>
        <a:defRPr kern="1200">
          <a:solidFill>
            <a:schemeClr val="tx2"/>
          </a:solidFill>
          <a:latin typeface="+mn-lt"/>
          <a:ea typeface="ＭＳ Ｐゴシック" pitchFamily="34" charset="-128"/>
          <a:cs typeface="+mn-cs"/>
        </a:defRPr>
      </a:lvl2pPr>
      <a:lvl3pPr marL="685800" indent="-228600" algn="l" rtl="0" eaLnBrk="1" fontAlgn="base" hangingPunct="1">
        <a:spcBef>
          <a:spcPts val="600"/>
        </a:spcBef>
        <a:spcAft>
          <a:spcPct val="0"/>
        </a:spcAft>
        <a:buClr>
          <a:schemeClr val="accent1"/>
        </a:buClr>
        <a:buSzPct val="100000"/>
        <a:buFont typeface="Wingdings 2" pitchFamily="18" charset="2"/>
        <a:buChar char="¡"/>
        <a:defRPr kern="1200">
          <a:solidFill>
            <a:schemeClr val="tx2"/>
          </a:solidFill>
          <a:latin typeface="+mn-lt"/>
          <a:ea typeface="ＭＳ Ｐゴシック" pitchFamily="34" charset="-128"/>
          <a:cs typeface="+mn-cs"/>
        </a:defRPr>
      </a:lvl3pPr>
      <a:lvl4pPr marL="914400" indent="-228600" algn="l" rtl="0" eaLnBrk="1" fontAlgn="base" hangingPunct="1">
        <a:spcBef>
          <a:spcPts val="600"/>
        </a:spcBef>
        <a:spcAft>
          <a:spcPct val="0"/>
        </a:spcAft>
        <a:buClr>
          <a:srgbClr val="4D0000"/>
        </a:buClr>
        <a:buSzPct val="100000"/>
        <a:buFont typeface="Wingdings 2" pitchFamily="18" charset="2"/>
        <a:buChar char="¡"/>
        <a:defRPr kern="1200">
          <a:solidFill>
            <a:schemeClr val="tx2"/>
          </a:solidFill>
          <a:latin typeface="+mn-lt"/>
          <a:ea typeface="ＭＳ Ｐゴシック" pitchFamily="34" charset="-128"/>
          <a:cs typeface="+mn-cs"/>
        </a:defRPr>
      </a:lvl4pPr>
      <a:lvl5pPr marL="1143000" indent="-228600" algn="l" rtl="0" eaLnBrk="1" fontAlgn="base" hangingPunct="1">
        <a:spcBef>
          <a:spcPts val="600"/>
        </a:spcBef>
        <a:spcAft>
          <a:spcPct val="0"/>
        </a:spcAft>
        <a:buClr>
          <a:schemeClr val="accent1"/>
        </a:buClr>
        <a:buSzPct val="100000"/>
        <a:buFont typeface="Wingdings 2" pitchFamily="18" charset="2"/>
        <a:buChar char="¡"/>
        <a:defRPr kern="1200">
          <a:solidFill>
            <a:schemeClr val="tx2"/>
          </a:solidFill>
          <a:latin typeface="+mn-lt"/>
          <a:ea typeface="ＭＳ Ｐゴシック" pitchFamily="34" charset="-128"/>
          <a:cs typeface="+mn-cs"/>
        </a:defRPr>
      </a:lvl5pPr>
      <a:lvl6pPr marL="1377950" indent="-228600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"/>
        <a:defRPr lang="en-US" sz="1800" kern="1200" dirty="0" smtClean="0">
          <a:solidFill>
            <a:schemeClr val="tx2"/>
          </a:solidFill>
          <a:latin typeface="+mn-lt"/>
          <a:ea typeface="+mn-ea"/>
          <a:cs typeface="+mn-cs"/>
        </a:defRPr>
      </a:lvl6pPr>
      <a:lvl7pPr marL="1603375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lang="en-US" sz="1800" kern="1200" dirty="0" smtClean="0">
          <a:solidFill>
            <a:schemeClr val="tx2"/>
          </a:solidFill>
          <a:latin typeface="+mn-lt"/>
          <a:ea typeface="+mn-ea"/>
          <a:cs typeface="+mn-cs"/>
        </a:defRPr>
      </a:lvl7pPr>
      <a:lvl8pPr marL="1830388" indent="-228600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"/>
        <a:defRPr lang="en-US" sz="1800" kern="1200" dirty="0" smtClean="0">
          <a:solidFill>
            <a:schemeClr val="tx2"/>
          </a:solidFill>
          <a:latin typeface="+mn-lt"/>
          <a:ea typeface="+mn-ea"/>
          <a:cs typeface="+mn-cs"/>
        </a:defRPr>
      </a:lvl8pPr>
      <a:lvl9pPr marL="205740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lang="en-US" sz="1800" kern="1200" dirty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omments" Target="../comments/commen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omments" Target="../comments/commen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Sheet1.xlsx"/><Relationship Id="rId4" Type="http://schemas.openxmlformats.org/officeDocument/2006/relationships/image" Target="../media/image8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cde.ca.gov/fg/aa/lo/documents/prop20memo.doc" TargetMode="External"/><Relationship Id="rId3" Type="http://schemas.openxmlformats.org/officeDocument/2006/relationships/comments" Target="../comments/commen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itle 1"/>
          <p:cNvSpPr>
            <a:spLocks noGrp="1"/>
          </p:cNvSpPr>
          <p:nvPr>
            <p:ph type="ctrTitle"/>
          </p:nvPr>
        </p:nvSpPr>
        <p:spPr bwMode="auto">
          <a:xfrm>
            <a:off x="3482975" y="2114550"/>
            <a:ext cx="5478144" cy="18383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compatLnSpc="1">
            <a:prstTxWarp prst="textNoShape">
              <a:avLst/>
            </a:prstTxWarp>
            <a:noAutofit/>
          </a:bodyPr>
          <a:lstStyle/>
          <a:p>
            <a:r>
              <a:rPr lang="en-US" altLang="en-US" sz="4000" dirty="0" smtClean="0">
                <a:ea typeface="ＭＳ Ｐゴシック" pitchFamily="34" charset="-128"/>
              </a:rPr>
              <a:t>Lottery (Prop 20)-New Campus Funding Proposal</a:t>
            </a:r>
          </a:p>
        </p:txBody>
      </p:sp>
      <p:sp>
        <p:nvSpPr>
          <p:cNvPr id="4098" name="Subtitle 2"/>
          <p:cNvSpPr>
            <a:spLocks noGrp="1"/>
          </p:cNvSpPr>
          <p:nvPr>
            <p:ph type="subTitle" idx="1"/>
          </p:nvPr>
        </p:nvSpPr>
        <p:spPr bwMode="auto">
          <a:xfrm>
            <a:off x="3482974" y="4246563"/>
            <a:ext cx="5478145" cy="9890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en-US" dirty="0" smtClean="0">
                <a:ea typeface="ＭＳ Ｐゴシック" pitchFamily="34" charset="-128"/>
              </a:rPr>
              <a:t>Planning and Resource Council (</a:t>
            </a:r>
            <a:r>
              <a:rPr lang="en-US" altLang="en-US" dirty="0" err="1" smtClean="0">
                <a:ea typeface="ＭＳ Ｐゴシック" pitchFamily="34" charset="-128"/>
              </a:rPr>
              <a:t>PaRC</a:t>
            </a:r>
            <a:r>
              <a:rPr lang="en-US" altLang="en-US" dirty="0" smtClean="0">
                <a:ea typeface="ＭＳ Ｐゴシック" pitchFamily="34" charset="-128"/>
              </a:rPr>
              <a:t>)</a:t>
            </a:r>
            <a:endParaRPr lang="en-US" altLang="en-US" dirty="0" smtClean="0">
              <a:ea typeface="ＭＳ Ｐゴシック" pitchFamily="34" charset="-128"/>
            </a:endParaRPr>
          </a:p>
          <a:p>
            <a:pPr>
              <a:spcBef>
                <a:spcPct val="0"/>
              </a:spcBef>
            </a:pPr>
            <a:r>
              <a:rPr lang="en-US" altLang="en-US" dirty="0" smtClean="0">
                <a:ea typeface="ＭＳ Ｐゴシック" pitchFamily="34" charset="-128"/>
              </a:rPr>
              <a:t>December </a:t>
            </a:r>
            <a:r>
              <a:rPr lang="en-US" altLang="en-US" dirty="0">
                <a:ea typeface="ＭＳ Ｐゴシック" pitchFamily="34" charset="-128"/>
              </a:rPr>
              <a:t>6</a:t>
            </a:r>
            <a:r>
              <a:rPr lang="en-US" altLang="en-US" dirty="0" smtClean="0">
                <a:ea typeface="ＭＳ Ｐゴシック" pitchFamily="34" charset="-128"/>
              </a:rPr>
              <a:t>, </a:t>
            </a:r>
            <a:r>
              <a:rPr lang="en-US" altLang="en-US" dirty="0" smtClean="0">
                <a:ea typeface="ＭＳ Ｐゴシック" pitchFamily="34" charset="-128"/>
              </a:rPr>
              <a:t>2017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482974" y="5438570"/>
            <a:ext cx="358136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latin typeface="+mn-lt"/>
              </a:rPr>
              <a:t>Bret Watson</a:t>
            </a:r>
          </a:p>
          <a:p>
            <a:r>
              <a:rPr lang="en-US" sz="1000" dirty="0" smtClean="0">
                <a:latin typeface="+mn-lt"/>
              </a:rPr>
              <a:t>Vice President, Finance and Administrative Services</a:t>
            </a:r>
          </a:p>
          <a:p>
            <a:endParaRPr lang="en-US" sz="1000" dirty="0">
              <a:latin typeface="+mn-lt"/>
            </a:endParaRPr>
          </a:p>
        </p:txBody>
      </p:sp>
      <p:pic>
        <p:nvPicPr>
          <p:cNvPr id="5" name="Picture 4" descr="Stack 0517_2clr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4338" y="258982"/>
            <a:ext cx="1896781" cy="126452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95617" y="339518"/>
            <a:ext cx="6767369" cy="655316"/>
          </a:xfrm>
        </p:spPr>
        <p:txBody>
          <a:bodyPr/>
          <a:lstStyle/>
          <a:p>
            <a:r>
              <a:rPr lang="en-US" dirty="0" smtClean="0"/>
              <a:t>Guidelines continued: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95617" y="1238250"/>
            <a:ext cx="6767369" cy="5121011"/>
          </a:xfrm>
        </p:spPr>
        <p:txBody>
          <a:bodyPr>
            <a:normAutofit/>
          </a:bodyPr>
          <a:lstStyle/>
          <a:p>
            <a:pPr lvl="2"/>
            <a:r>
              <a:rPr lang="en-US" sz="2400" i="1" dirty="0"/>
              <a:t>Education Code Section</a:t>
            </a:r>
            <a:r>
              <a:rPr lang="en-US" sz="2400" dirty="0"/>
              <a:t> 60010 (h) states, “Instructional Materials” means “all materials that are designed for </a:t>
            </a:r>
            <a:r>
              <a:rPr lang="en-US" sz="2400" b="1" dirty="0"/>
              <a:t>use by pupils and their teachers </a:t>
            </a:r>
            <a:r>
              <a:rPr lang="en-US" sz="2400" dirty="0"/>
              <a:t>as a learning resource and </a:t>
            </a:r>
            <a:r>
              <a:rPr lang="en-US" sz="2400" b="1" dirty="0"/>
              <a:t>help pupils to acquire facts, skills, or opinions or to develop cognitive processes</a:t>
            </a:r>
            <a:r>
              <a:rPr lang="en-US" sz="2400" dirty="0"/>
              <a:t>.  Instructional materials may be </a:t>
            </a:r>
            <a:r>
              <a:rPr lang="en-US" sz="2400" b="1" dirty="0">
                <a:solidFill>
                  <a:srgbClr val="0000FF"/>
                </a:solidFill>
              </a:rPr>
              <a:t>printed or non-printed</a:t>
            </a:r>
            <a:r>
              <a:rPr lang="en-US" sz="2400" dirty="0"/>
              <a:t>, and may include </a:t>
            </a:r>
            <a:r>
              <a:rPr lang="en-US" sz="2400" b="1" dirty="0">
                <a:solidFill>
                  <a:srgbClr val="0000FF"/>
                </a:solidFill>
              </a:rPr>
              <a:t>textbooks</a:t>
            </a:r>
            <a:r>
              <a:rPr lang="en-US" sz="2400" dirty="0"/>
              <a:t>, </a:t>
            </a:r>
            <a:r>
              <a:rPr lang="en-US" sz="2400" b="1" dirty="0">
                <a:solidFill>
                  <a:srgbClr val="0000FF"/>
                </a:solidFill>
              </a:rPr>
              <a:t>technology-based materials</a:t>
            </a:r>
            <a:r>
              <a:rPr lang="en-US" sz="2400" dirty="0"/>
              <a:t>, other </a:t>
            </a:r>
            <a:r>
              <a:rPr lang="en-US" sz="2400" b="1" dirty="0">
                <a:solidFill>
                  <a:srgbClr val="0000FF"/>
                </a:solidFill>
              </a:rPr>
              <a:t>educational materials</a:t>
            </a:r>
            <a:r>
              <a:rPr lang="en-US" sz="2400" dirty="0"/>
              <a:t>, and </a:t>
            </a:r>
            <a:r>
              <a:rPr lang="en-US" sz="2400" b="1" dirty="0">
                <a:solidFill>
                  <a:srgbClr val="0000FF"/>
                </a:solidFill>
              </a:rPr>
              <a:t>tests</a:t>
            </a:r>
            <a:r>
              <a:rPr lang="en-US" sz="2400" dirty="0"/>
              <a:t>.</a:t>
            </a:r>
            <a:r>
              <a:rPr lang="en-US" sz="2400" dirty="0" smtClean="0"/>
              <a:t>”</a:t>
            </a:r>
          </a:p>
          <a:p>
            <a:pPr lvl="2"/>
            <a:r>
              <a:rPr lang="en-US" sz="2400" dirty="0" smtClean="0"/>
              <a:t>60010 (m) Technology-based materials includes software, video and audio, tapes, disks, lesson plans, and data bases.</a:t>
            </a:r>
            <a:endParaRPr lang="en-US" sz="2400" dirty="0"/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0659390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Considerations when spending lottery funds: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Can use for printing, tests, </a:t>
            </a:r>
            <a:r>
              <a:rPr lang="en-US" dirty="0" smtClean="0"/>
              <a:t>educational </a:t>
            </a:r>
            <a:r>
              <a:rPr lang="en-US" dirty="0" smtClean="0"/>
              <a:t>materials, software, textbooks, etc.</a:t>
            </a:r>
          </a:p>
          <a:p>
            <a:r>
              <a:rPr lang="en-US" dirty="0" smtClean="0"/>
              <a:t>Equipment items &lt; $1,000, useful life &lt; 1 year.</a:t>
            </a:r>
          </a:p>
          <a:p>
            <a:r>
              <a:rPr lang="en-US" dirty="0" smtClean="0"/>
              <a:t>Can not be a gift of public funds.</a:t>
            </a:r>
          </a:p>
          <a:p>
            <a:r>
              <a:rPr lang="en-US" dirty="0" smtClean="0"/>
              <a:t>What would auditors, public, or media think?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3601557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Proposed </a:t>
            </a:r>
            <a:br>
              <a:rPr lang="en-US" dirty="0" smtClean="0"/>
            </a:br>
            <a:r>
              <a:rPr lang="en-US" dirty="0" smtClean="0"/>
              <a:t>Lottery Allocation Timeline</a:t>
            </a:r>
            <a:endParaRPr lang="en-US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91686293"/>
              </p:ext>
            </p:extLst>
          </p:nvPr>
        </p:nvGraphicFramePr>
        <p:xfrm>
          <a:off x="1712563" y="1881743"/>
          <a:ext cx="7284203" cy="357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87099"/>
                <a:gridCol w="1317355"/>
                <a:gridCol w="1565329"/>
                <a:gridCol w="1619573"/>
                <a:gridCol w="1394847"/>
              </a:tblGrid>
              <a:tr h="40425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/>
                        <a:t>11/27/17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12/4/17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12/6/17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513034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Allocation Determined</a:t>
                      </a:r>
                      <a:endParaRPr lang="en-US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Cabinet Review</a:t>
                      </a:r>
                      <a:endParaRPr lang="en-US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OPC</a:t>
                      </a:r>
                      <a:endParaRPr lang="en-US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 smtClean="0"/>
                        <a:t>PaRC</a:t>
                      </a:r>
                      <a:endParaRPr lang="en-US" sz="1600" b="1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 smtClean="0"/>
                        <a:t>Followup</a:t>
                      </a:r>
                      <a:endParaRPr lang="en-US" sz="1600" b="1" dirty="0"/>
                    </a:p>
                  </a:txBody>
                  <a:tcPr anchor="ctr"/>
                </a:tc>
              </a:tr>
              <a:tr h="2594183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200" dirty="0" smtClean="0"/>
                        <a:t>- Ongoing original</a:t>
                      </a:r>
                      <a:r>
                        <a:rPr lang="en-US" sz="1200" baseline="0" dirty="0" smtClean="0"/>
                        <a:t> budget of $216K allocated to instructional divisions</a:t>
                      </a:r>
                      <a:endParaRPr lang="en-US" sz="1200" dirty="0" smtClean="0"/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sz="1200" dirty="0" smtClean="0"/>
                    </a:p>
                    <a:p>
                      <a:pPr marL="0" indent="0">
                        <a:buFontTx/>
                        <a:buNone/>
                      </a:pPr>
                      <a:r>
                        <a:rPr lang="en-US" sz="1200" dirty="0" smtClean="0"/>
                        <a:t>- Additional funds of $384K based on formula and criteria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- Proposal</a:t>
                      </a:r>
                      <a:r>
                        <a:rPr lang="en-US" sz="1200" baseline="0" dirty="0" smtClean="0"/>
                        <a:t> presented at President’s Cabinet</a:t>
                      </a:r>
                      <a:br>
                        <a:rPr lang="en-US" sz="1200" baseline="0" dirty="0" smtClean="0"/>
                      </a:br>
                      <a:endParaRPr lang="en-US" sz="1200" baseline="0" dirty="0" smtClean="0"/>
                    </a:p>
                    <a:p>
                      <a:r>
                        <a:rPr lang="en-US" sz="1200" dirty="0" smtClean="0"/>
                        <a:t>- Cabinet reviews, approves</a:t>
                      </a:r>
                      <a:r>
                        <a:rPr lang="en-US" sz="1200" baseline="0" dirty="0" smtClean="0"/>
                        <a:t> proposal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Tx/>
                        <a:buChar char="-"/>
                      </a:pPr>
                      <a:r>
                        <a:rPr lang="en-US" sz="1200" dirty="0" smtClean="0"/>
                        <a:t>Proposal presented at OPC</a:t>
                      </a:r>
                      <a:br>
                        <a:rPr lang="en-US" sz="1200" dirty="0" smtClean="0"/>
                      </a:br>
                      <a:endParaRPr lang="en-US" sz="1200" dirty="0" smtClean="0"/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en-US" sz="1200" dirty="0" smtClean="0"/>
                        <a:t>OPC</a:t>
                      </a:r>
                      <a:r>
                        <a:rPr lang="en-US" sz="1200" baseline="0" dirty="0" smtClean="0"/>
                        <a:t> reviews, recommended</a:t>
                      </a:r>
                      <a:r>
                        <a:rPr lang="en-US" sz="1200" dirty="0" smtClean="0"/>
                        <a:t> as info item to </a:t>
                      </a:r>
                      <a:r>
                        <a:rPr lang="en-US" sz="1200" dirty="0" err="1" smtClean="0"/>
                        <a:t>PaRC</a:t>
                      </a:r>
                      <a:endParaRPr lang="en-US" sz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Tx/>
                        <a:buChar char="-"/>
                      </a:pPr>
                      <a:r>
                        <a:rPr lang="en-US" sz="1200" dirty="0" smtClean="0"/>
                        <a:t>2</a:t>
                      </a:r>
                      <a:r>
                        <a:rPr lang="en-US" sz="1200" baseline="0" dirty="0" smtClean="0"/>
                        <a:t> </a:t>
                      </a:r>
                      <a:r>
                        <a:rPr lang="en-US" sz="1200" dirty="0" smtClean="0"/>
                        <a:t>Readings</a:t>
                      </a:r>
                    </a:p>
                    <a:p>
                      <a:pPr marL="0" indent="0">
                        <a:buFontTx/>
                        <a:buNone/>
                      </a:pPr>
                      <a:endParaRPr lang="en-US" sz="1200" dirty="0" smtClean="0"/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en-US" sz="1200" dirty="0" smtClean="0"/>
                        <a:t>Proposal presented</a:t>
                      </a:r>
                      <a:r>
                        <a:rPr lang="en-US" sz="1200" baseline="0" dirty="0" smtClean="0"/>
                        <a:t> as an informational item &amp; recommended for approval</a:t>
                      </a:r>
                      <a:endParaRPr lang="en-US" sz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-Budget</a:t>
                      </a:r>
                      <a:r>
                        <a:rPr lang="en-US" sz="1200" baseline="0" dirty="0" smtClean="0"/>
                        <a:t> Revised</a:t>
                      </a:r>
                    </a:p>
                    <a:p>
                      <a:endParaRPr lang="en-US" sz="1200" baseline="0" dirty="0" smtClean="0"/>
                    </a:p>
                    <a:p>
                      <a:r>
                        <a:rPr lang="en-US" sz="1200" baseline="0" dirty="0" smtClean="0"/>
                        <a:t>-</a:t>
                      </a:r>
                      <a:r>
                        <a:rPr lang="en-US" sz="1100" baseline="0" dirty="0" smtClean="0"/>
                        <a:t>Communication with Deans</a:t>
                      </a:r>
                    </a:p>
                    <a:p>
                      <a:endParaRPr lang="en-US" sz="1100" baseline="0" dirty="0" smtClean="0"/>
                    </a:p>
                    <a:p>
                      <a:r>
                        <a:rPr lang="en-US" sz="1200" baseline="0" dirty="0" smtClean="0"/>
                        <a:t>-Education at Dean’s Meeting</a:t>
                      </a:r>
                    </a:p>
                    <a:p>
                      <a:endParaRPr lang="en-US" sz="1200" baseline="0" dirty="0" smtClean="0"/>
                    </a:p>
                    <a:p>
                      <a:r>
                        <a:rPr lang="en-US" sz="1200" baseline="0" dirty="0" smtClean="0"/>
                        <a:t>-Evaluate spending after 2018/19</a:t>
                      </a:r>
                    </a:p>
                    <a:p>
                      <a:endParaRPr lang="en-US" sz="12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69320139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04239" y="2153196"/>
            <a:ext cx="7186026" cy="424972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dirty="0" smtClean="0">
                <a:solidFill>
                  <a:srgbClr val="A61E2F"/>
                </a:solidFill>
              </a:rPr>
              <a:t>Feedback </a:t>
            </a:r>
          </a:p>
          <a:p>
            <a:pPr marL="0" indent="0" algn="ctr">
              <a:buNone/>
            </a:pPr>
            <a:r>
              <a:rPr lang="en-US" b="1" dirty="0" smtClean="0">
                <a:solidFill>
                  <a:srgbClr val="A61E2F"/>
                </a:solidFill>
              </a:rPr>
              <a:t>Appreciated!</a:t>
            </a:r>
            <a:endParaRPr lang="en-US" b="1" dirty="0">
              <a:solidFill>
                <a:srgbClr val="A61E2F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2157" y="5336459"/>
            <a:ext cx="3365057" cy="452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278416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95617" y="1905000"/>
            <a:ext cx="6935345" cy="4454261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Lottery funds received by campus each year based on FTES.</a:t>
            </a:r>
          </a:p>
          <a:p>
            <a:r>
              <a:rPr lang="en-US" dirty="0" smtClean="0"/>
              <a:t>Lottery revenues have increased over the last several years.</a:t>
            </a:r>
          </a:p>
          <a:p>
            <a:r>
              <a:rPr lang="en-US" dirty="0" smtClean="0"/>
              <a:t>Lottery expense </a:t>
            </a:r>
            <a:r>
              <a:rPr lang="en-US" dirty="0"/>
              <a:t>b</a:t>
            </a:r>
            <a:r>
              <a:rPr lang="en-US" dirty="0" smtClean="0"/>
              <a:t>udgets have stayed the same.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838467" y="339517"/>
            <a:ext cx="7610333" cy="1252667"/>
          </a:xfrm>
        </p:spPr>
        <p:txBody>
          <a:bodyPr/>
          <a:lstStyle/>
          <a:p>
            <a:r>
              <a:rPr lang="en-US" dirty="0" smtClean="0"/>
              <a:t>Background: </a:t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8836926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22"/>
          <p:cNvSpPr>
            <a:spLocks noGrp="1"/>
          </p:cNvSpPr>
          <p:nvPr>
            <p:ph type="title"/>
          </p:nvPr>
        </p:nvSpPr>
        <p:spPr>
          <a:xfrm>
            <a:off x="1895617" y="339517"/>
            <a:ext cx="6767369" cy="623931"/>
          </a:xfrm>
        </p:spPr>
        <p:txBody>
          <a:bodyPr/>
          <a:lstStyle/>
          <a:p>
            <a:r>
              <a:rPr lang="en-US" sz="3600" dirty="0" smtClean="0"/>
              <a:t>History of Lottery (Past 4 Years).</a:t>
            </a:r>
            <a:endParaRPr lang="en-US" sz="3600" dirty="0"/>
          </a:p>
        </p:txBody>
      </p:sp>
      <p:graphicFrame>
        <p:nvGraphicFramePr>
          <p:cNvPr id="25" name="Content Placeholder 2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09995340"/>
              </p:ext>
            </p:extLst>
          </p:nvPr>
        </p:nvGraphicFramePr>
        <p:xfrm>
          <a:off x="1895475" y="1905000"/>
          <a:ext cx="6767513" cy="4454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0718558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Content Placeholder 2"/>
          <p:cNvSpPr>
            <a:spLocks noGrp="1"/>
          </p:cNvSpPr>
          <p:nvPr>
            <p:ph idx="1"/>
          </p:nvPr>
        </p:nvSpPr>
        <p:spPr bwMode="auto">
          <a:xfrm>
            <a:off x="1895475" y="1905000"/>
            <a:ext cx="6767513" cy="44545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77500" lnSpcReduction="20000"/>
          </a:bodyPr>
          <a:lstStyle/>
          <a:p>
            <a:pPr>
              <a:buFont typeface="Wingdings" pitchFamily="2" charset="2"/>
              <a:buChar char="§"/>
            </a:pPr>
            <a:r>
              <a:rPr lang="en-US" altLang="en-US" dirty="0" smtClean="0">
                <a:latin typeface="Calibri" pitchFamily="34" charset="0"/>
              </a:rPr>
              <a:t>Increase Allocations for instructional </a:t>
            </a:r>
            <a:r>
              <a:rPr lang="en-US" altLang="en-US" dirty="0">
                <a:latin typeface="Calibri" pitchFamily="34" charset="0"/>
              </a:rPr>
              <a:t>d</a:t>
            </a:r>
            <a:r>
              <a:rPr lang="en-US" altLang="en-US" dirty="0" smtClean="0">
                <a:latin typeface="Calibri" pitchFamily="34" charset="0"/>
              </a:rPr>
              <a:t>ivisions:</a:t>
            </a:r>
          </a:p>
          <a:p>
            <a:pPr lvl="2">
              <a:buFont typeface="Wingdings" charset="2"/>
              <a:buChar char="Ø"/>
            </a:pPr>
            <a:r>
              <a:rPr lang="en-US" altLang="en-US" dirty="0" smtClean="0">
                <a:latin typeface="Calibri" pitchFamily="34" charset="0"/>
              </a:rPr>
              <a:t>Original Budget for 2017/18 is </a:t>
            </a:r>
            <a:r>
              <a:rPr lang="en-US" altLang="en-US" dirty="0" smtClean="0">
                <a:solidFill>
                  <a:srgbClr val="0000FF"/>
                </a:solidFill>
                <a:latin typeface="Calibri" pitchFamily="34" charset="0"/>
              </a:rPr>
              <a:t>$216,045.</a:t>
            </a:r>
          </a:p>
          <a:p>
            <a:pPr lvl="2">
              <a:buFont typeface="Wingdings" charset="2"/>
              <a:buChar char="Ø"/>
            </a:pPr>
            <a:r>
              <a:rPr lang="en-US" altLang="en-US" dirty="0" smtClean="0">
                <a:latin typeface="Calibri" pitchFamily="34" charset="0"/>
              </a:rPr>
              <a:t>Proposed Total budget is </a:t>
            </a:r>
            <a:r>
              <a:rPr lang="en-US" altLang="en-US" dirty="0" smtClean="0">
                <a:solidFill>
                  <a:srgbClr val="0000FF"/>
                </a:solidFill>
                <a:latin typeface="Calibri" pitchFamily="34" charset="0"/>
              </a:rPr>
              <a:t>$600,000.</a:t>
            </a:r>
          </a:p>
          <a:p>
            <a:pPr>
              <a:buFont typeface="Wingdings" pitchFamily="2" charset="2"/>
              <a:buChar char="§"/>
            </a:pPr>
            <a:r>
              <a:rPr lang="en-US" altLang="en-US" dirty="0" smtClean="0">
                <a:latin typeface="Calibri" pitchFamily="34" charset="0"/>
              </a:rPr>
              <a:t>Funds will be </a:t>
            </a:r>
            <a:r>
              <a:rPr lang="en-US" altLang="en-US" u="sng" dirty="0" smtClean="0">
                <a:latin typeface="Calibri" pitchFamily="34" charset="0"/>
              </a:rPr>
              <a:t>Ongoing</a:t>
            </a:r>
            <a:r>
              <a:rPr lang="en-US" altLang="en-US" dirty="0" smtClean="0">
                <a:latin typeface="Calibri" pitchFamily="34" charset="0"/>
              </a:rPr>
              <a:t>.</a:t>
            </a:r>
          </a:p>
          <a:p>
            <a:pPr>
              <a:buFont typeface="Wingdings" pitchFamily="2" charset="2"/>
              <a:buChar char="§"/>
            </a:pPr>
            <a:r>
              <a:rPr lang="en-US" altLang="en-US" dirty="0" smtClean="0">
                <a:latin typeface="Calibri" pitchFamily="34" charset="0"/>
              </a:rPr>
              <a:t>No Carryover.</a:t>
            </a:r>
          </a:p>
          <a:p>
            <a:pPr>
              <a:buFont typeface="Wingdings" pitchFamily="2" charset="2"/>
              <a:buChar char="§"/>
            </a:pPr>
            <a:r>
              <a:rPr lang="en-US" altLang="en-US" dirty="0" smtClean="0">
                <a:latin typeface="Calibri" pitchFamily="34" charset="0"/>
              </a:rPr>
              <a:t>Additional one-time requests are available.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838467" y="339517"/>
            <a:ext cx="7610333" cy="1252667"/>
          </a:xfrm>
        </p:spPr>
        <p:txBody>
          <a:bodyPr/>
          <a:lstStyle/>
          <a:p>
            <a:r>
              <a:rPr lang="en-US" dirty="0" smtClean="0"/>
              <a:t>Proposal</a:t>
            </a:r>
            <a:r>
              <a:rPr lang="en-US" dirty="0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550737724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8467" y="339518"/>
            <a:ext cx="7009199" cy="814066"/>
          </a:xfrm>
        </p:spPr>
        <p:txBody>
          <a:bodyPr/>
          <a:lstStyle/>
          <a:p>
            <a:r>
              <a:rPr lang="en-US" sz="3600" dirty="0" smtClean="0"/>
              <a:t>Proposed Lottery Funding Process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/>
              <a:t>Goals:</a:t>
            </a:r>
          </a:p>
          <a:p>
            <a:pPr lvl="1">
              <a:buClr>
                <a:srgbClr val="A61E2F"/>
              </a:buClr>
              <a:buSzPct val="31000"/>
              <a:buFont typeface="Wingdings" charset="2"/>
              <a:buChar char="u"/>
            </a:pPr>
            <a:r>
              <a:rPr lang="en-US" dirty="0" smtClean="0"/>
              <a:t>Enhance student learning.</a:t>
            </a:r>
          </a:p>
          <a:p>
            <a:pPr lvl="1">
              <a:buClr>
                <a:srgbClr val="A61E2F"/>
              </a:buClr>
              <a:buSzPct val="31000"/>
              <a:buFont typeface="Wingdings" charset="2"/>
              <a:buChar char="u"/>
            </a:pPr>
            <a:r>
              <a:rPr lang="en-US" dirty="0" smtClean="0"/>
              <a:t>Support Equity students.</a:t>
            </a:r>
          </a:p>
          <a:p>
            <a:pPr lvl="1">
              <a:buClr>
                <a:srgbClr val="A61E2F"/>
              </a:buClr>
              <a:buSzPct val="31000"/>
              <a:buFont typeface="Wingdings" charset="2"/>
              <a:buChar char="u"/>
            </a:pPr>
            <a:r>
              <a:rPr lang="en-US" dirty="0" smtClean="0"/>
              <a:t>Encourage spending of lottery funds.</a:t>
            </a:r>
          </a:p>
          <a:p>
            <a:pPr lvl="1">
              <a:buClr>
                <a:srgbClr val="A61E2F"/>
              </a:buClr>
              <a:buSzPct val="31000"/>
              <a:buFont typeface="Wingdings" charset="2"/>
              <a:buChar char="u"/>
            </a:pPr>
            <a:r>
              <a:rPr lang="en-US" dirty="0" smtClean="0"/>
              <a:t>Allow General Fund dollars to be used more effectively.</a:t>
            </a:r>
          </a:p>
          <a:p>
            <a:pPr lvl="1">
              <a:buClr>
                <a:srgbClr val="A61E2F"/>
              </a:buClr>
              <a:buSzPct val="31000"/>
              <a:buFont typeface="Wingdings" charset="2"/>
              <a:buChar char="u"/>
            </a:pPr>
            <a:r>
              <a:rPr lang="en-US" dirty="0" smtClean="0"/>
              <a:t>Provide Education on use of lottery funds.</a:t>
            </a:r>
          </a:p>
        </p:txBody>
      </p:sp>
    </p:spTree>
    <p:extLst>
      <p:ext uri="{BB962C8B-B14F-4D97-AF65-F5344CB8AC3E}">
        <p14:creationId xmlns:p14="http://schemas.microsoft.com/office/powerpoint/2010/main" val="173758759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3526259" y="1851214"/>
            <a:ext cx="3650990" cy="722376"/>
            <a:chOff x="3622452" y="1851214"/>
            <a:chExt cx="3650990" cy="722376"/>
          </a:xfrm>
        </p:grpSpPr>
        <p:pic>
          <p:nvPicPr>
            <p:cNvPr id="1039" name="Picture 6" descr="Image result for lottery california logo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06821" y="1851214"/>
              <a:ext cx="2366621" cy="7223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Box 4"/>
            <p:cNvSpPr txBox="1"/>
            <p:nvPr/>
          </p:nvSpPr>
          <p:spPr>
            <a:xfrm>
              <a:off x="3622452" y="1851214"/>
              <a:ext cx="3559183" cy="722376"/>
            </a:xfrm>
            <a:prstGeom prst="rect">
              <a:avLst/>
            </a:prstGeom>
            <a:gradFill flip="none" rotWithShape="1">
              <a:gsLst>
                <a:gs pos="44000">
                  <a:srgbClr val="FF9900"/>
                </a:gs>
                <a:gs pos="100000">
                  <a:schemeClr val="bg1">
                    <a:alpha val="0"/>
                  </a:schemeClr>
                </a:gs>
              </a:gsLst>
              <a:lin ang="0" scaled="1"/>
              <a:tileRect/>
            </a:gradFill>
            <a:ln w="25400" cap="rnd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4000" b="1" dirty="0" smtClean="0">
                  <a:solidFill>
                    <a:schemeClr val="tx2"/>
                  </a:solidFill>
                  <a:latin typeface="Calibri" pitchFamily="34" charset="0"/>
                  <a:cs typeface="Calibri"/>
                </a:rPr>
                <a:t>   Allocation</a:t>
              </a:r>
              <a:endParaRPr lang="en-US" sz="4000" b="1" dirty="0">
                <a:solidFill>
                  <a:schemeClr val="tx2"/>
                </a:solidFill>
                <a:latin typeface="Calibri" pitchFamily="34" charset="0"/>
                <a:cs typeface="Calibri"/>
              </a:endParaRPr>
            </a:p>
          </p:txBody>
        </p:sp>
      </p:grpSp>
      <p:sp>
        <p:nvSpPr>
          <p:cNvPr id="15" name="TextBox 14"/>
          <p:cNvSpPr txBox="1">
            <a:spLocks noChangeAspect="1"/>
          </p:cNvSpPr>
          <p:nvPr/>
        </p:nvSpPr>
        <p:spPr>
          <a:xfrm>
            <a:off x="1436794" y="3958848"/>
            <a:ext cx="1936700" cy="1508129"/>
          </a:xfrm>
          <a:prstGeom prst="rect">
            <a:avLst/>
          </a:prstGeom>
          <a:solidFill>
            <a:srgbClr val="F5B80B"/>
          </a:solidFill>
          <a:ln w="25400" cap="rnd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tx2"/>
                </a:solidFill>
                <a:latin typeface="Calibri" pitchFamily="34" charset="0"/>
                <a:cs typeface="Calibri"/>
              </a:rPr>
              <a:t>Established</a:t>
            </a:r>
          </a:p>
          <a:p>
            <a:pPr algn="ctr"/>
            <a:r>
              <a:rPr lang="en-US" sz="2800" b="1" dirty="0" smtClean="0">
                <a:solidFill>
                  <a:schemeClr val="tx2"/>
                </a:solidFill>
                <a:latin typeface="Calibri" pitchFamily="34" charset="0"/>
                <a:cs typeface="Calibri"/>
              </a:rPr>
              <a:t>Need</a:t>
            </a:r>
          </a:p>
          <a:p>
            <a:pPr algn="ctr"/>
            <a:endParaRPr lang="en-US" sz="1800" b="1" dirty="0" smtClean="0">
              <a:solidFill>
                <a:schemeClr val="tx2"/>
              </a:solidFill>
              <a:latin typeface="Calibri" pitchFamily="34" charset="0"/>
              <a:cs typeface="Calibri"/>
            </a:endParaRPr>
          </a:p>
          <a:p>
            <a:r>
              <a:rPr lang="en-US" sz="1800" b="1" dirty="0" smtClean="0">
                <a:solidFill>
                  <a:schemeClr val="tx2"/>
                </a:solidFill>
                <a:latin typeface="Calibri" pitchFamily="34" charset="0"/>
                <a:cs typeface="Calibri"/>
              </a:rPr>
              <a:t>- Prior spending</a:t>
            </a:r>
            <a:endParaRPr lang="en-US" sz="1800" b="1" dirty="0">
              <a:solidFill>
                <a:schemeClr val="tx2"/>
              </a:solidFill>
              <a:latin typeface="Calibri" pitchFamily="34" charset="0"/>
              <a:cs typeface="Calibri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526258" y="3958872"/>
            <a:ext cx="1869052" cy="1508105"/>
          </a:xfrm>
          <a:prstGeom prst="rect">
            <a:avLst/>
          </a:prstGeom>
          <a:solidFill>
            <a:srgbClr val="F5B80B"/>
          </a:solidFill>
          <a:ln w="25400" cap="rnd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tx2"/>
                </a:solidFill>
                <a:latin typeface="Calibri" pitchFamily="34" charset="0"/>
                <a:cs typeface="Calibri"/>
              </a:rPr>
              <a:t>Enrollment</a:t>
            </a:r>
          </a:p>
          <a:p>
            <a:pPr algn="ctr"/>
            <a:r>
              <a:rPr lang="en-US" sz="2800" b="1" dirty="0" smtClean="0">
                <a:solidFill>
                  <a:schemeClr val="tx2"/>
                </a:solidFill>
                <a:latin typeface="Calibri" pitchFamily="34" charset="0"/>
                <a:cs typeface="Calibri"/>
              </a:rPr>
              <a:t>History</a:t>
            </a:r>
          </a:p>
          <a:p>
            <a:endParaRPr lang="en-US" sz="1800" b="1" dirty="0" smtClean="0">
              <a:solidFill>
                <a:schemeClr val="tx2"/>
              </a:solidFill>
              <a:latin typeface="Calibri" pitchFamily="34" charset="0"/>
              <a:cs typeface="Calibri"/>
            </a:endParaRPr>
          </a:p>
          <a:p>
            <a:r>
              <a:rPr lang="en-US" sz="1800" b="1" dirty="0" smtClean="0">
                <a:solidFill>
                  <a:schemeClr val="tx2"/>
                </a:solidFill>
                <a:latin typeface="Calibri" pitchFamily="34" charset="0"/>
                <a:cs typeface="Calibri"/>
              </a:rPr>
              <a:t>- Prior year WSCH</a:t>
            </a:r>
            <a:endParaRPr lang="en-US" sz="1100" b="1" dirty="0" smtClean="0">
              <a:solidFill>
                <a:schemeClr val="tx2"/>
              </a:solidFill>
              <a:latin typeface="Calibri" pitchFamily="34" charset="0"/>
              <a:cs typeface="Calibri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561531" y="3958872"/>
            <a:ext cx="1524103" cy="1785104"/>
          </a:xfrm>
          <a:prstGeom prst="rect">
            <a:avLst/>
          </a:prstGeom>
          <a:solidFill>
            <a:srgbClr val="92D050"/>
          </a:solidFill>
          <a:ln w="25400" cap="rnd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tx2"/>
                </a:solidFill>
                <a:latin typeface="Calibri" pitchFamily="34" charset="0"/>
                <a:cs typeface="Calibri"/>
              </a:rPr>
              <a:t>Student</a:t>
            </a:r>
          </a:p>
          <a:p>
            <a:pPr algn="ctr"/>
            <a:r>
              <a:rPr lang="en-US" sz="2800" b="1" dirty="0" smtClean="0">
                <a:solidFill>
                  <a:schemeClr val="tx2"/>
                </a:solidFill>
                <a:latin typeface="Calibri" pitchFamily="34" charset="0"/>
                <a:cs typeface="Calibri"/>
              </a:rPr>
              <a:t>Access</a:t>
            </a:r>
            <a:br>
              <a:rPr lang="en-US" sz="2800" b="1" dirty="0" smtClean="0">
                <a:solidFill>
                  <a:schemeClr val="tx2"/>
                </a:solidFill>
                <a:latin typeface="Calibri" pitchFamily="34" charset="0"/>
                <a:cs typeface="Calibri"/>
              </a:rPr>
            </a:br>
            <a:endParaRPr lang="en-US" sz="1800" b="1" dirty="0" smtClean="0">
              <a:solidFill>
                <a:schemeClr val="tx2"/>
              </a:solidFill>
              <a:latin typeface="Calibri" pitchFamily="34" charset="0"/>
              <a:cs typeface="Calibri"/>
            </a:endParaRPr>
          </a:p>
          <a:p>
            <a:r>
              <a:rPr lang="en-US" sz="1800" b="1" dirty="0" smtClean="0">
                <a:solidFill>
                  <a:schemeClr val="tx2"/>
                </a:solidFill>
                <a:latin typeface="Calibri" pitchFamily="34" charset="0"/>
                <a:cs typeface="Calibri"/>
              </a:rPr>
              <a:t>- Enrollment of DI groups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236485" y="3958872"/>
            <a:ext cx="1810367" cy="1785104"/>
          </a:xfrm>
          <a:prstGeom prst="rect">
            <a:avLst/>
          </a:prstGeom>
          <a:solidFill>
            <a:srgbClr val="92D050"/>
          </a:solidFill>
          <a:ln w="25400" cap="rnd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tx2"/>
                </a:solidFill>
                <a:latin typeface="Calibri" pitchFamily="34" charset="0"/>
                <a:cs typeface="Calibri"/>
              </a:rPr>
              <a:t>Student</a:t>
            </a:r>
          </a:p>
          <a:p>
            <a:pPr algn="ctr"/>
            <a:r>
              <a:rPr lang="en-US" sz="2800" b="1" dirty="0" smtClean="0">
                <a:solidFill>
                  <a:schemeClr val="tx2"/>
                </a:solidFill>
                <a:latin typeface="Calibri" pitchFamily="34" charset="0"/>
                <a:cs typeface="Calibri"/>
              </a:rPr>
              <a:t>Outcomes</a:t>
            </a:r>
          </a:p>
          <a:p>
            <a:pPr algn="ctr"/>
            <a:endParaRPr lang="en-US" sz="1800" b="1" dirty="0">
              <a:solidFill>
                <a:schemeClr val="tx2"/>
              </a:solidFill>
              <a:latin typeface="Calibri" pitchFamily="34" charset="0"/>
              <a:cs typeface="Calibri"/>
            </a:endParaRPr>
          </a:p>
          <a:p>
            <a:r>
              <a:rPr lang="en-US" sz="1800" b="1" dirty="0" smtClean="0">
                <a:solidFill>
                  <a:schemeClr val="tx2"/>
                </a:solidFill>
                <a:latin typeface="Calibri" pitchFamily="34" charset="0"/>
                <a:cs typeface="Calibri"/>
              </a:rPr>
              <a:t>- Closing the achievement gap</a:t>
            </a:r>
            <a:endParaRPr lang="en-US" sz="1200" b="1" dirty="0" smtClean="0">
              <a:solidFill>
                <a:schemeClr val="tx2"/>
              </a:solidFill>
              <a:latin typeface="Calibri" pitchFamily="34" charset="0"/>
              <a:cs typeface="Calibri"/>
            </a:endParaRPr>
          </a:p>
        </p:txBody>
      </p:sp>
      <p:cxnSp>
        <p:nvCxnSpPr>
          <p:cNvPr id="11" name="Elbow Connector 10"/>
          <p:cNvCxnSpPr>
            <a:stCxn id="5" idx="2"/>
            <a:endCxn id="17" idx="0"/>
          </p:cNvCxnSpPr>
          <p:nvPr/>
        </p:nvCxnSpPr>
        <p:spPr>
          <a:xfrm rot="16200000" flipH="1">
            <a:off x="5122076" y="2757365"/>
            <a:ext cx="1385282" cy="1017732"/>
          </a:xfrm>
          <a:prstGeom prst="bentConnector3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Elbow Connector 21"/>
          <p:cNvCxnSpPr>
            <a:stCxn id="5" idx="2"/>
            <a:endCxn id="18" idx="0"/>
          </p:cNvCxnSpPr>
          <p:nvPr/>
        </p:nvCxnSpPr>
        <p:spPr>
          <a:xfrm rot="16200000" flipH="1">
            <a:off x="6031119" y="1848322"/>
            <a:ext cx="1385282" cy="2835818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Elbow Connector 26"/>
          <p:cNvCxnSpPr/>
          <p:nvPr/>
        </p:nvCxnSpPr>
        <p:spPr>
          <a:xfrm rot="5400000">
            <a:off x="4275134" y="2928129"/>
            <a:ext cx="1367788" cy="693650"/>
          </a:xfrm>
          <a:prstGeom prst="bentConnector3">
            <a:avLst>
              <a:gd name="adj1" fmla="val 49360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Elbow Connector 29"/>
          <p:cNvCxnSpPr>
            <a:stCxn id="5" idx="2"/>
            <a:endCxn id="15" idx="0"/>
          </p:cNvCxnSpPr>
          <p:nvPr/>
        </p:nvCxnSpPr>
        <p:spPr>
          <a:xfrm rot="5400000">
            <a:off x="3162869" y="1815866"/>
            <a:ext cx="1385258" cy="2900707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itle 1"/>
          <p:cNvSpPr>
            <a:spLocks noGrp="1"/>
          </p:cNvSpPr>
          <p:nvPr>
            <p:ph type="title"/>
          </p:nvPr>
        </p:nvSpPr>
        <p:spPr>
          <a:xfrm>
            <a:off x="1838467" y="339517"/>
            <a:ext cx="7610333" cy="1252667"/>
          </a:xfrm>
        </p:spPr>
        <p:txBody>
          <a:bodyPr/>
          <a:lstStyle/>
          <a:p>
            <a:r>
              <a:rPr lang="en-US" dirty="0" smtClean="0"/>
              <a:t>Proposed </a:t>
            </a:r>
            <a:br>
              <a:rPr lang="en-US" dirty="0" smtClean="0"/>
            </a:br>
            <a:r>
              <a:rPr lang="en-US" dirty="0" smtClean="0"/>
              <a:t>Considerations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8467" y="339517"/>
            <a:ext cx="7610333" cy="1252667"/>
          </a:xfrm>
        </p:spPr>
        <p:txBody>
          <a:bodyPr/>
          <a:lstStyle/>
          <a:p>
            <a:r>
              <a:rPr lang="en-US" dirty="0" smtClean="0"/>
              <a:t>Methodology: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95617" y="1905000"/>
            <a:ext cx="6910632" cy="4454261"/>
          </a:xfrm>
        </p:spPr>
        <p:txBody>
          <a:bodyPr>
            <a:normAutofit fontScale="40000" lnSpcReduction="20000"/>
          </a:bodyPr>
          <a:lstStyle/>
          <a:p>
            <a:pPr lvl="1"/>
            <a:r>
              <a:rPr lang="en-US" sz="4500" dirty="0" smtClean="0"/>
              <a:t>Original Allocation is maintained.</a:t>
            </a:r>
          </a:p>
          <a:p>
            <a:pPr marL="228600" lvl="1" indent="0">
              <a:buNone/>
            </a:pPr>
            <a:endParaRPr lang="en-US" sz="4500" dirty="0" smtClean="0"/>
          </a:p>
          <a:p>
            <a:pPr lvl="1"/>
            <a:r>
              <a:rPr lang="en-US" sz="4500" dirty="0"/>
              <a:t>Additional funding </a:t>
            </a:r>
            <a:r>
              <a:rPr lang="en-US" sz="4500" dirty="0" smtClean="0"/>
              <a:t>criteria:</a:t>
            </a:r>
            <a:endParaRPr lang="en-US" sz="4500" dirty="0"/>
          </a:p>
          <a:p>
            <a:pPr lvl="3">
              <a:buFont typeface="Wingdings" charset="2"/>
              <a:buChar char="Ø"/>
            </a:pPr>
            <a:r>
              <a:rPr lang="en-US" sz="4500" dirty="0"/>
              <a:t>1/3 </a:t>
            </a:r>
            <a:r>
              <a:rPr lang="en-US" sz="4500" dirty="0" smtClean="0"/>
              <a:t>- based </a:t>
            </a:r>
            <a:r>
              <a:rPr lang="en-US" sz="4500" dirty="0"/>
              <a:t>on 3 year history of spending.</a:t>
            </a:r>
          </a:p>
          <a:p>
            <a:pPr lvl="3">
              <a:buFont typeface="Wingdings" charset="2"/>
              <a:buChar char="Ø"/>
            </a:pPr>
            <a:r>
              <a:rPr lang="en-US" sz="4500" dirty="0"/>
              <a:t>1/</a:t>
            </a:r>
            <a:r>
              <a:rPr lang="en-US" sz="4500" dirty="0" smtClean="0"/>
              <a:t>3 - based </a:t>
            </a:r>
            <a:r>
              <a:rPr lang="en-US" sz="4500" dirty="0"/>
              <a:t>on 2016/17 WSCH (FTES) by </a:t>
            </a:r>
            <a:r>
              <a:rPr lang="en-US" sz="4500" dirty="0" smtClean="0"/>
              <a:t>division for both credit and non-credit FTES.</a:t>
            </a:r>
            <a:endParaRPr lang="en-US" sz="4500" dirty="0"/>
          </a:p>
          <a:p>
            <a:pPr lvl="3">
              <a:buFont typeface="Wingdings" charset="2"/>
              <a:buChar char="Ø"/>
            </a:pPr>
            <a:r>
              <a:rPr lang="en-US" sz="4500" dirty="0"/>
              <a:t>1/</a:t>
            </a:r>
            <a:r>
              <a:rPr lang="en-US" sz="4500" dirty="0" smtClean="0"/>
              <a:t>3 - based </a:t>
            </a:r>
            <a:r>
              <a:rPr lang="en-US" sz="4500" dirty="0"/>
              <a:t>on Equity (enrollments) for 2016/17 by division</a:t>
            </a:r>
            <a:r>
              <a:rPr lang="en-US" sz="4500" dirty="0" smtClean="0"/>
              <a:t>.</a:t>
            </a:r>
            <a:endParaRPr lang="en-US" sz="4500" dirty="0"/>
          </a:p>
          <a:p>
            <a:pPr marL="685800" lvl="3" indent="0">
              <a:buNone/>
            </a:pPr>
            <a:endParaRPr lang="en-US" sz="4500" dirty="0" smtClean="0"/>
          </a:p>
          <a:p>
            <a:pPr lvl="1"/>
            <a:r>
              <a:rPr lang="en-US" sz="4500" dirty="0" smtClean="0"/>
              <a:t>Information sources:</a:t>
            </a:r>
          </a:p>
          <a:p>
            <a:pPr lvl="3">
              <a:buFont typeface="Wingdings" charset="2"/>
              <a:buChar char="Ø"/>
            </a:pPr>
            <a:r>
              <a:rPr lang="en-US" sz="4500" dirty="0" smtClean="0">
                <a:solidFill>
                  <a:schemeClr val="tx1"/>
                </a:solidFill>
              </a:rPr>
              <a:t>History - Actual expenses from Banner Finance by division.</a:t>
            </a:r>
          </a:p>
          <a:p>
            <a:pPr lvl="3">
              <a:buFont typeface="Wingdings" charset="2"/>
              <a:buChar char="Ø"/>
            </a:pPr>
            <a:r>
              <a:rPr lang="en-US" sz="4500" dirty="0" smtClean="0">
                <a:solidFill>
                  <a:schemeClr val="tx1"/>
                </a:solidFill>
              </a:rPr>
              <a:t>WSCH (FTES) - Census enrollment information by division for Academic Year 2016/17.</a:t>
            </a:r>
          </a:p>
          <a:p>
            <a:pPr lvl="3">
              <a:buFont typeface="Wingdings" charset="2"/>
              <a:buChar char="Ø"/>
            </a:pPr>
            <a:r>
              <a:rPr lang="en-US" sz="4500" dirty="0" smtClean="0">
                <a:solidFill>
                  <a:schemeClr val="tx1"/>
                </a:solidFill>
              </a:rPr>
              <a:t>Equity - Student Equity enrollments for 2016/17 for disproportionate impacted student groups including African American, Latino/a, Filipino &amp; Pacific Islander, and low income.</a:t>
            </a:r>
            <a:endParaRPr lang="en-US" sz="4500" dirty="0">
              <a:solidFill>
                <a:schemeClr val="tx1"/>
              </a:solidFill>
            </a:endParaRPr>
          </a:p>
          <a:p>
            <a:pPr marL="457200" lvl="2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pPr lvl="2"/>
            <a:endParaRPr lang="en-US" dirty="0" smtClean="0">
              <a:solidFill>
                <a:srgbClr val="33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6108903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95617" y="232753"/>
            <a:ext cx="6767369" cy="739454"/>
          </a:xfrm>
        </p:spPr>
        <p:txBody>
          <a:bodyPr/>
          <a:lstStyle/>
          <a:p>
            <a:r>
              <a:rPr lang="en-US" dirty="0" smtClean="0"/>
              <a:t>Proposed Funding Amounts: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95617" y="4255949"/>
            <a:ext cx="6767369" cy="2103311"/>
          </a:xfrm>
        </p:spPr>
        <p:txBody>
          <a:bodyPr>
            <a:normAutofit fontScale="92500" lnSpcReduction="10000"/>
          </a:bodyPr>
          <a:lstStyle/>
          <a:p>
            <a:pPr>
              <a:buClr>
                <a:srgbClr val="82110B"/>
              </a:buClr>
              <a:buFont typeface="Wingdings" charset="2"/>
              <a:buChar char="Ø"/>
            </a:pPr>
            <a:r>
              <a:rPr lang="en-US" sz="2800" dirty="0" smtClean="0">
                <a:latin typeface="Arial" charset="0"/>
              </a:rPr>
              <a:t>Original allocation of $216,045 already distributed to divisions.</a:t>
            </a:r>
          </a:p>
          <a:p>
            <a:pPr>
              <a:buClr>
                <a:srgbClr val="82110B"/>
              </a:buClr>
              <a:buFont typeface="Wingdings" charset="2"/>
              <a:buChar char="Ø"/>
            </a:pPr>
            <a:r>
              <a:rPr lang="en-US" sz="2800" dirty="0" smtClean="0">
                <a:latin typeface="Arial" charset="0"/>
              </a:rPr>
              <a:t>Allocate an additional $384,000 or 278%.</a:t>
            </a:r>
            <a:endParaRPr lang="en-US" sz="2800" dirty="0">
              <a:latin typeface="Arial" charset="0"/>
            </a:endParaRPr>
          </a:p>
          <a:p>
            <a:pPr>
              <a:buClr>
                <a:srgbClr val="82110B"/>
              </a:buClr>
              <a:buFont typeface="Wingdings" charset="2"/>
              <a:buChar char="Ø"/>
            </a:pPr>
            <a:r>
              <a:rPr lang="en-US" sz="2800" dirty="0" smtClean="0">
                <a:latin typeface="Arial" charset="0"/>
              </a:rPr>
              <a:t>How to spend additional $$$?</a:t>
            </a:r>
            <a:endParaRPr lang="en-US" sz="2800" dirty="0">
              <a:latin typeface="Arial" charset="0"/>
            </a:endParaRPr>
          </a:p>
          <a:p>
            <a:endParaRPr lang="en-US" sz="2800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8246720"/>
              </p:ext>
            </p:extLst>
          </p:nvPr>
        </p:nvGraphicFramePr>
        <p:xfrm>
          <a:off x="1895617" y="1389512"/>
          <a:ext cx="6858000" cy="26044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1" name="Worksheet" r:id="rId3" imgW="10731500" imgH="2476500" progId="Excel.Sheet.12">
                  <p:embed/>
                </p:oleObj>
              </mc:Choice>
              <mc:Fallback>
                <p:oleObj name="Worksheet" r:id="rId3" imgW="10731500" imgH="24765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895617" y="1389512"/>
                        <a:ext cx="6858000" cy="260441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73407094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Guidelines: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200" dirty="0"/>
              <a:t>Per Prop 20, funds are “for the </a:t>
            </a:r>
            <a:r>
              <a:rPr lang="en-US" sz="2200" b="1" dirty="0"/>
              <a:t>purchase of instructional materials</a:t>
            </a:r>
            <a:r>
              <a:rPr lang="en-US" sz="2200" dirty="0"/>
              <a:t>” </a:t>
            </a:r>
            <a:r>
              <a:rPr lang="en-US" sz="2200" i="1" dirty="0">
                <a:hlinkClick r:id="rId2"/>
              </a:rPr>
              <a:t>www.cde.ca.gov/fg/aa/lo/documents/prop20memo.doc</a:t>
            </a:r>
            <a:r>
              <a:rPr lang="en-US" sz="2200" i="1" dirty="0"/>
              <a:t> </a:t>
            </a:r>
            <a:endParaRPr lang="en-US" sz="2200" i="1" dirty="0" smtClean="0"/>
          </a:p>
          <a:p>
            <a:r>
              <a:rPr lang="en-US" sz="2400" i="1" dirty="0" smtClean="0"/>
              <a:t>Education Code Section </a:t>
            </a:r>
            <a:r>
              <a:rPr lang="en-US" sz="2400" dirty="0" smtClean="0"/>
              <a:t>60010 (a) "</a:t>
            </a:r>
            <a:r>
              <a:rPr lang="en-US" sz="2400" dirty="0"/>
              <a:t>Basic instructional materials" means instructional </a:t>
            </a:r>
            <a:r>
              <a:rPr lang="en-US" sz="2400" dirty="0" smtClean="0"/>
              <a:t>materials that </a:t>
            </a:r>
            <a:r>
              <a:rPr lang="en-US" sz="2400" dirty="0"/>
              <a:t>are designed for use by pupils as a </a:t>
            </a:r>
            <a:r>
              <a:rPr lang="en-US" sz="2400" b="1" dirty="0"/>
              <a:t>principal learning </a:t>
            </a:r>
            <a:r>
              <a:rPr lang="en-US" sz="2400" b="1" dirty="0" smtClean="0"/>
              <a:t>resource </a:t>
            </a:r>
            <a:r>
              <a:rPr lang="en-US" sz="2400" dirty="0" smtClean="0"/>
              <a:t>and </a:t>
            </a:r>
            <a:r>
              <a:rPr lang="en-US" sz="2400" dirty="0"/>
              <a:t>that meet in organization and content the basic requirements </a:t>
            </a:r>
            <a:r>
              <a:rPr lang="en-US" sz="2400" dirty="0" smtClean="0"/>
              <a:t>of the </a:t>
            </a:r>
            <a:r>
              <a:rPr lang="en-US" sz="2400" b="1" dirty="0"/>
              <a:t>intended course</a:t>
            </a:r>
            <a:r>
              <a:rPr lang="en-US" sz="2400" dirty="0"/>
              <a:t>.</a:t>
            </a:r>
          </a:p>
          <a:p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4163045795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fh_main-template_fall15">
  <a:themeElements>
    <a:clrScheme name="Plaza">
      <a:dk1>
        <a:sysClr val="windowText" lastClr="000000"/>
      </a:dk1>
      <a:lt1>
        <a:sysClr val="window" lastClr="FFFFFF"/>
      </a:lt1>
      <a:dk2>
        <a:srgbClr val="333333"/>
      </a:dk2>
      <a:lt2>
        <a:srgbClr val="CCCCCC"/>
      </a:lt2>
      <a:accent1>
        <a:srgbClr val="990000"/>
      </a:accent1>
      <a:accent2>
        <a:srgbClr val="580101"/>
      </a:accent2>
      <a:accent3>
        <a:srgbClr val="E94A00"/>
      </a:accent3>
      <a:accent4>
        <a:srgbClr val="EB8F00"/>
      </a:accent4>
      <a:accent5>
        <a:srgbClr val="A4A4A4"/>
      </a:accent5>
      <a:accent6>
        <a:srgbClr val="666666"/>
      </a:accent6>
      <a:hlink>
        <a:srgbClr val="D01010"/>
      </a:hlink>
      <a:folHlink>
        <a:srgbClr val="E6682E"/>
      </a:folHlink>
    </a:clrScheme>
    <a:fontScheme name="Plaza">
      <a:maj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ajorFont>
      <a:min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inorFont>
    </a:fontScheme>
    <a:fmtScheme name="Plaza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60000"/>
                <a:satMod val="135000"/>
              </a:schemeClr>
            </a:gs>
            <a:gs pos="100000">
              <a:schemeClr val="phClr">
                <a:tint val="10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0000"/>
                <a:satMod val="120000"/>
              </a:schemeClr>
            </a:gs>
            <a:gs pos="35000">
              <a:schemeClr val="phClr">
                <a:shade val="100000"/>
                <a:satMod val="150000"/>
              </a:schemeClr>
            </a:gs>
            <a:gs pos="70000">
              <a:schemeClr val="phClr">
                <a:tint val="100000"/>
                <a:shade val="100000"/>
                <a:satMod val="200000"/>
                <a:greenMod val="100000"/>
              </a:schemeClr>
            </a:gs>
            <a:gs pos="100000">
              <a:schemeClr val="phClr">
                <a:tint val="100000"/>
                <a:shade val="100000"/>
                <a:satMod val="250000"/>
                <a:greenMod val="100000"/>
              </a:schemeClr>
            </a:gs>
          </a:gsLst>
          <a:lin ang="162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190500" dist="63500" dir="5400000">
              <a:srgbClr val="FFFFFF">
                <a:alpha val="65000"/>
              </a:srgbClr>
            </a:innerShdw>
          </a:effectLst>
          <a:scene3d>
            <a:camera prst="orthographicFront">
              <a:rot lat="0" lon="0" rev="0"/>
            </a:camera>
            <a:lightRig rig="twoPt" dir="r">
              <a:rot lat="0" lon="0" rev="6000000"/>
            </a:lightRig>
          </a:scene3d>
          <a:sp3d prstMaterial="matte">
            <a:bevelT w="0" h="0" prst="relaxedInset"/>
          </a:sp3d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88900" dist="38100" dir="6600000" sx="101000" sy="101000" rotWithShape="0">
              <a:srgbClr val="000000">
                <a:alpha val="50000"/>
              </a:srgbClr>
            </a:outerShdw>
          </a:effectLst>
          <a:scene3d>
            <a:camera prst="perspectiveFront" fov="3000000"/>
            <a:lightRig rig="morning" dir="tl">
              <a:rot lat="0" lon="0" rev="1800000"/>
            </a:lightRig>
          </a:scene3d>
          <a:sp3d contourW="38100" prstMaterial="softEdge">
            <a:bevelT w="25400" h="38100"/>
            <a:contourClr>
              <a:schemeClr val="phClr">
                <a:tint val="6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fh_main-template_fall15</Template>
  <TotalTime>23358</TotalTime>
  <Words>683</Words>
  <Application>Microsoft Macintosh PowerPoint</Application>
  <PresentationFormat>On-screen Show (4:3)</PresentationFormat>
  <Paragraphs>110</Paragraphs>
  <Slides>13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fh_main-template_fall15</vt:lpstr>
      <vt:lpstr>Worksheet</vt:lpstr>
      <vt:lpstr>Lottery (Prop 20)-New Campus Funding Proposal</vt:lpstr>
      <vt:lpstr>Background:  </vt:lpstr>
      <vt:lpstr>History of Lottery (Past 4 Years).</vt:lpstr>
      <vt:lpstr>Proposal:</vt:lpstr>
      <vt:lpstr>Proposed Lottery Funding Process </vt:lpstr>
      <vt:lpstr>Proposed  Considerations</vt:lpstr>
      <vt:lpstr>Methodology:</vt:lpstr>
      <vt:lpstr>Proposed Funding Amounts:</vt:lpstr>
      <vt:lpstr>Guidelines:</vt:lpstr>
      <vt:lpstr>Guidelines continued:</vt:lpstr>
      <vt:lpstr>Considerations when spending lottery funds:</vt:lpstr>
      <vt:lpstr>Proposed  Lottery Allocation Timeline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FHDA</dc:creator>
  <cp:lastModifiedBy>FHDA CCD</cp:lastModifiedBy>
  <cp:revision>120</cp:revision>
  <dcterms:created xsi:type="dcterms:W3CDTF">2016-11-16T21:24:22Z</dcterms:created>
  <dcterms:modified xsi:type="dcterms:W3CDTF">2017-12-05T00:36:44Z</dcterms:modified>
</cp:coreProperties>
</file>