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6502" r:id="rId1"/>
  </p:sldMasterIdLst>
  <p:notesMasterIdLst>
    <p:notesMasterId r:id="rId12"/>
  </p:notesMasterIdLst>
  <p:handoutMasterIdLst>
    <p:handoutMasterId r:id="rId13"/>
  </p:handoutMasterIdLst>
  <p:sldIdLst>
    <p:sldId id="256" r:id="rId2"/>
    <p:sldId id="332" r:id="rId3"/>
    <p:sldId id="307" r:id="rId4"/>
    <p:sldId id="317" r:id="rId5"/>
    <p:sldId id="326" r:id="rId6"/>
    <p:sldId id="325" r:id="rId7"/>
    <p:sldId id="329" r:id="rId8"/>
    <p:sldId id="330" r:id="rId9"/>
    <p:sldId id="333" r:id="rId10"/>
    <p:sldId id="331" r:id="rId1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827"/>
    <a:srgbClr val="8D1828"/>
    <a:srgbClr val="F6F1E7"/>
    <a:srgbClr val="623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03"/>
    <p:restoredTop sz="94008" autoAdjust="0"/>
  </p:normalViewPr>
  <p:slideViewPr>
    <p:cSldViewPr snapToGrid="0" snapToObjects="1">
      <p:cViewPr varScale="1">
        <p:scale>
          <a:sx n="123" d="100"/>
          <a:sy n="123" d="100"/>
        </p:scale>
        <p:origin x="15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D0AEE1-1FBE-4B86-8B47-0E0765CD4D2B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82BAB4-4C61-4AF7-90B7-7B1DA221A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23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F9DD32-E442-924F-86A2-D395954E91EA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E1E929-1C9B-2B4B-8D79-D44BE86FB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1E929-1C9B-2B4B-8D79-D44BE86FB07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0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0"/>
            <a:ext cx="9144000" cy="68998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0" y="5873809"/>
            <a:ext cx="1992058" cy="547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6410" y="1454046"/>
            <a:ext cx="8088059" cy="198147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411" y="3596075"/>
            <a:ext cx="8088058" cy="98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2800" b="0" i="0" kern="120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06056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333" y="2243667"/>
            <a:ext cx="8112653" cy="41155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A61E2F"/>
              </a:buClr>
              <a:buSzPct val="70000"/>
              <a:buFont typeface="Arial" charset="0"/>
              <a:buChar char="•"/>
              <a:defRPr sz="40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rgbClr val="A61E2F"/>
              </a:buClr>
              <a:buSzPct val="70000"/>
              <a:buFont typeface="Arial" charset="0"/>
              <a:buChar char="•"/>
              <a:defRPr sz="36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rgbClr val="A61E2F"/>
              </a:buClr>
              <a:buSzPct val="70000"/>
              <a:buFont typeface="Arial" charset="0"/>
              <a:buChar char="•"/>
              <a:defRPr sz="30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 marL="914400" indent="-228600">
              <a:buClr>
                <a:srgbClr val="A61E2F"/>
              </a:buClr>
              <a:buSzPct val="70000"/>
              <a:buFont typeface="Arial" charset="0"/>
              <a:buChar char="•"/>
              <a:defRPr sz="36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4pPr>
            <a:lvl5pPr marL="1143000" indent="-228600">
              <a:buClr>
                <a:srgbClr val="A61E2F"/>
              </a:buClr>
              <a:buSzPct val="70000"/>
              <a:buFont typeface="Arial" charset="0"/>
              <a:buChar char="•"/>
              <a:defRPr sz="25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1670759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0332" y="2235200"/>
            <a:ext cx="3841785" cy="42085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4826833" y="2235200"/>
            <a:ext cx="3836153" cy="42085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99611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207169"/>
            <a:ext cx="9144000" cy="689981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8013" y="657225"/>
            <a:ext cx="7956550" cy="4614863"/>
          </a:xfrm>
          <a:prstGeom prst="rect">
            <a:avLst/>
          </a:prstGeom>
          <a:solidFill>
            <a:srgbClr val="F6F1E7"/>
          </a:solidFill>
          <a:ln w="571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85774" y="5472113"/>
            <a:ext cx="8078789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56586" cy="34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63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0"/>
            <a:ext cx="9144000" cy="689981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972175" y="793226"/>
            <a:ext cx="2700005" cy="4335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56586" cy="345561"/>
          </a:xfrm>
          <a:prstGeom prst="rect">
            <a:avLst/>
          </a:prstGeom>
        </p:spPr>
      </p:pic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663575" y="792696"/>
            <a:ext cx="4836780" cy="5314421"/>
          </a:xfrm>
          <a:prstGeom prst="rect">
            <a:avLst/>
          </a:prstGeom>
          <a:solidFill>
            <a:srgbClr val="F6F1E7"/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50333" y="2863121"/>
            <a:ext cx="7323502" cy="3028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baseline="0"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Presenter’s Name</a:t>
            </a:r>
          </a:p>
          <a:p>
            <a:pPr lvl="0"/>
            <a:r>
              <a:rPr lang="en-US" dirty="0"/>
              <a:t>Presenter’s Title</a:t>
            </a:r>
          </a:p>
          <a:p>
            <a:pPr lvl="0"/>
            <a:r>
              <a:rPr lang="en-US" dirty="0" err="1"/>
              <a:t>presentersname@foothill.edu</a:t>
            </a:r>
            <a:endParaRPr lang="en-US" dirty="0"/>
          </a:p>
          <a:p>
            <a:pPr lvl="0"/>
            <a:r>
              <a:rPr lang="en-US" dirty="0"/>
              <a:t>650.949.0000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foothill.edu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 baseline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Thank You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470773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897"/>
            <a:ext cx="9144000" cy="55561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64061" cy="3480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96" b="26749"/>
          <a:stretch/>
        </p:blipFill>
        <p:spPr>
          <a:xfrm>
            <a:off x="0" y="0"/>
            <a:ext cx="9144000" cy="1828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30" r:id="rId1"/>
    <p:sldLayoutId id="2147486525" r:id="rId2"/>
    <p:sldLayoutId id="2147486526" r:id="rId3"/>
    <p:sldLayoutId id="2147486532" r:id="rId4"/>
    <p:sldLayoutId id="2147486533" r:id="rId5"/>
    <p:sldLayoutId id="2147486531" r:id="rId6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sz="20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411" y="865849"/>
            <a:ext cx="8088059" cy="2225309"/>
          </a:xfrm>
        </p:spPr>
        <p:txBody>
          <a:bodyPr/>
          <a:lstStyle/>
          <a:p>
            <a:r>
              <a:rPr lang="en-US" sz="4000" dirty="0">
                <a:solidFill>
                  <a:schemeClr val="accent2"/>
                </a:solidFill>
              </a:rPr>
              <a:t>Program Review Committee</a:t>
            </a:r>
            <a:br>
              <a:rPr lang="en-US" sz="4000" dirty="0">
                <a:solidFill>
                  <a:schemeClr val="accent2"/>
                </a:solidFill>
              </a:rPr>
            </a:br>
            <a:r>
              <a:rPr lang="en-US" sz="4000" dirty="0">
                <a:solidFill>
                  <a:schemeClr val="accent2"/>
                </a:solidFill>
              </a:rPr>
              <a:t>2017/2018</a:t>
            </a:r>
            <a:br>
              <a:rPr lang="en-US" sz="4000" dirty="0">
                <a:solidFill>
                  <a:schemeClr val="accent2"/>
                </a:solidFill>
              </a:rPr>
            </a:br>
            <a:r>
              <a:rPr lang="en-US" sz="4000" dirty="0">
                <a:solidFill>
                  <a:schemeClr val="accent2"/>
                </a:solidFill>
              </a:rPr>
              <a:t> Final Ranking Recommendations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412" y="3358195"/>
            <a:ext cx="8088058" cy="92249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88440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2057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Since We Last Met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PRC Has Met With:</a:t>
            </a:r>
          </a:p>
          <a:p>
            <a:pPr lvl="1"/>
            <a:r>
              <a:rPr lang="en-US" dirty="0"/>
              <a:t>Dental Hygiene</a:t>
            </a:r>
          </a:p>
          <a:p>
            <a:pPr lvl="1"/>
            <a:r>
              <a:rPr lang="en-US" dirty="0"/>
              <a:t>Rad Tech</a:t>
            </a:r>
          </a:p>
          <a:p>
            <a:pPr lvl="1"/>
            <a:r>
              <a:rPr lang="en-US" dirty="0"/>
              <a:t>Pharm Tech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Responded </a:t>
            </a:r>
            <a:r>
              <a:rPr lang="en-US"/>
              <a:t>to Counseling PR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27850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Questions, Conundrums, 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Fear &amp; Anxiety</a:t>
            </a:r>
          </a:p>
          <a:p>
            <a:r>
              <a:rPr lang="en-US" dirty="0"/>
              <a:t>Color Rankings Don’t Allow for Nuance</a:t>
            </a:r>
          </a:p>
          <a:p>
            <a:r>
              <a:rPr lang="en-US" dirty="0"/>
              <a:t>Data Not Parsed The Way Programs Want</a:t>
            </a:r>
          </a:p>
          <a:p>
            <a:r>
              <a:rPr lang="en-US" dirty="0"/>
              <a:t>Yellows Send Bad Signal to Accreditors</a:t>
            </a:r>
          </a:p>
          <a:p>
            <a:r>
              <a:rPr lang="en-US" dirty="0"/>
              <a:t>How to Address Annuals not Flagged by Dean</a:t>
            </a:r>
          </a:p>
          <a:p>
            <a:r>
              <a:rPr lang="en-US" dirty="0"/>
              <a:t>Not Enough Time for Plans to Bear Fruit</a:t>
            </a:r>
          </a:p>
        </p:txBody>
      </p:sp>
    </p:spTree>
    <p:extLst>
      <p:ext uri="{BB962C8B-B14F-4D97-AF65-F5344CB8AC3E}">
        <p14:creationId xmlns:p14="http://schemas.microsoft.com/office/powerpoint/2010/main" val="80131096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Questions, Conundrums, Concerns,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Data Doesn’t Tell Whole Story</a:t>
            </a:r>
          </a:p>
          <a:p>
            <a:r>
              <a:rPr lang="en-US" dirty="0"/>
              <a:t>All Programs Want Marketing</a:t>
            </a:r>
          </a:p>
          <a:p>
            <a:r>
              <a:rPr lang="en-US" dirty="0"/>
              <a:t>Equity Pitted Against Standards</a:t>
            </a:r>
          </a:p>
          <a:p>
            <a:r>
              <a:rPr lang="en-US" dirty="0"/>
              <a:t>College Needs A Viability Committee</a:t>
            </a:r>
          </a:p>
          <a:p>
            <a:r>
              <a:rPr lang="en-US" dirty="0"/>
              <a:t>College Should Analyze Cost per FTES</a:t>
            </a:r>
          </a:p>
        </p:txBody>
      </p:sp>
    </p:spTree>
    <p:extLst>
      <p:ext uri="{BB962C8B-B14F-4D97-AF65-F5344CB8AC3E}">
        <p14:creationId xmlns:p14="http://schemas.microsoft.com/office/powerpoint/2010/main" val="381401456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Enrollment Declines</a:t>
            </a:r>
          </a:p>
          <a:p>
            <a:r>
              <a:rPr lang="en-US" dirty="0"/>
              <a:t>Productivity Declines</a:t>
            </a:r>
          </a:p>
          <a:p>
            <a:r>
              <a:rPr lang="en-US" dirty="0"/>
              <a:t>Equity Issues</a:t>
            </a:r>
          </a:p>
        </p:txBody>
      </p:sp>
    </p:spTree>
    <p:extLst>
      <p:ext uri="{BB962C8B-B14F-4D97-AF65-F5344CB8AC3E}">
        <p14:creationId xmlns:p14="http://schemas.microsoft.com/office/powerpoint/2010/main" val="11890151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FD08DE9-3379-8448-84B7-4F56CA041E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91438"/>
              </p:ext>
            </p:extLst>
          </p:nvPr>
        </p:nvGraphicFramePr>
        <p:xfrm>
          <a:off x="550863" y="2243138"/>
          <a:ext cx="811212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6063">
                  <a:extLst>
                    <a:ext uri="{9D8B030D-6E8A-4147-A177-3AD203B41FA5}">
                      <a16:colId xmlns:a16="http://schemas.microsoft.com/office/drawing/2014/main" val="1755375932"/>
                    </a:ext>
                  </a:extLst>
                </a:gridCol>
                <a:gridCol w="4056063">
                  <a:extLst>
                    <a:ext uri="{9D8B030D-6E8A-4147-A177-3AD203B41FA5}">
                      <a16:colId xmlns:a16="http://schemas.microsoft.com/office/drawing/2014/main" val="15038408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Anthropology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Physics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410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Assessment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Psych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965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486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Business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Student Affairs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472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Philosophy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TLC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123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Counseling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Physics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8865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Yellow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FD08DE9-3379-8448-84B7-4F56CA041E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592618"/>
              </p:ext>
            </p:extLst>
          </p:nvPr>
        </p:nvGraphicFramePr>
        <p:xfrm>
          <a:off x="550863" y="2243138"/>
          <a:ext cx="811212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6063">
                  <a:extLst>
                    <a:ext uri="{9D8B030D-6E8A-4147-A177-3AD203B41FA5}">
                      <a16:colId xmlns:a16="http://schemas.microsoft.com/office/drawing/2014/main" val="1755375932"/>
                    </a:ext>
                  </a:extLst>
                </a:gridCol>
                <a:gridCol w="4056063">
                  <a:extLst>
                    <a:ext uri="{9D8B030D-6E8A-4147-A177-3AD203B41FA5}">
                      <a16:colId xmlns:a16="http://schemas.microsoft.com/office/drawing/2014/main" val="15038408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Chemistry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Athletic Injury 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410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Art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Personal Training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965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Dental Hygiene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Engineering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486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Resp</a:t>
                      </a:r>
                      <a:r>
                        <a:rPr lang="en-US" dirty="0"/>
                        <a:t> Therapy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Geography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472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Pharm Tech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123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Music Tech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Rad Tech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13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Athletic Injury Care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077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05341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FD08DE9-3379-8448-84B7-4F56CA041E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9134512"/>
              </p:ext>
            </p:extLst>
          </p:nvPr>
        </p:nvGraphicFramePr>
        <p:xfrm>
          <a:off x="550863" y="2243138"/>
          <a:ext cx="811212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6063">
                  <a:extLst>
                    <a:ext uri="{9D8B030D-6E8A-4147-A177-3AD203B41FA5}">
                      <a16:colId xmlns:a16="http://schemas.microsoft.com/office/drawing/2014/main" val="1755375932"/>
                    </a:ext>
                  </a:extLst>
                </a:gridCol>
                <a:gridCol w="4056063">
                  <a:extLst>
                    <a:ext uri="{9D8B030D-6E8A-4147-A177-3AD203B41FA5}">
                      <a16:colId xmlns:a16="http://schemas.microsoft.com/office/drawing/2014/main" val="15038408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410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Spanish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965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Nano Tech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486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472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123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20829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17" y="0"/>
            <a:ext cx="8112653" cy="1252667"/>
          </a:xfrm>
        </p:spPr>
        <p:txBody>
          <a:bodyPr/>
          <a:lstStyle/>
          <a:p>
            <a:r>
              <a:rPr lang="en-US" dirty="0"/>
              <a:t>VPI Ratings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57317" y="1435510"/>
          <a:ext cx="8760541" cy="51275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9728">
                  <a:extLst>
                    <a:ext uri="{9D8B030D-6E8A-4147-A177-3AD203B41FA5}">
                      <a16:colId xmlns:a16="http://schemas.microsoft.com/office/drawing/2014/main" val="1690301966"/>
                    </a:ext>
                  </a:extLst>
                </a:gridCol>
                <a:gridCol w="1140738">
                  <a:extLst>
                    <a:ext uri="{9D8B030D-6E8A-4147-A177-3AD203B41FA5}">
                      <a16:colId xmlns:a16="http://schemas.microsoft.com/office/drawing/2014/main" val="2347055956"/>
                    </a:ext>
                  </a:extLst>
                </a:gridCol>
                <a:gridCol w="3440075">
                  <a:extLst>
                    <a:ext uri="{9D8B030D-6E8A-4147-A177-3AD203B41FA5}">
                      <a16:colId xmlns:a16="http://schemas.microsoft.com/office/drawing/2014/main" val="3582703099"/>
                    </a:ext>
                  </a:extLst>
                </a:gridCol>
              </a:tblGrid>
              <a:tr h="471273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VICE PRESIDENT OF INSTRUCTION - RECOMMENDATIONS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898136"/>
                  </a:ext>
                </a:extLst>
              </a:tr>
              <a:tr h="230916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COMPREHENSIVE REVIEW RECOMMENDATIONS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115353"/>
                  </a:ext>
                </a:extLst>
              </a:tr>
              <a:tr h="1924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Program Name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Color Ranking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Review Recommendation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extLst>
                  <a:ext uri="{0D108BD9-81ED-4DB2-BD59-A6C34878D82A}">
                    <a16:rowId xmlns:a16="http://schemas.microsoft.com/office/drawing/2014/main" val="1431199111"/>
                  </a:ext>
                </a:extLst>
              </a:tr>
              <a:tr h="1924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Anthropology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GREEN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Proceed as Planned on Program Review Schedule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extLst>
                  <a:ext uri="{0D108BD9-81ED-4DB2-BD59-A6C34878D82A}">
                    <a16:rowId xmlns:a16="http://schemas.microsoft.com/office/drawing/2014/main" val="3418793267"/>
                  </a:ext>
                </a:extLst>
              </a:tr>
              <a:tr h="1924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Art History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GREEN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Proceed as Planned on Program Review Schedule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extLst>
                  <a:ext uri="{0D108BD9-81ED-4DB2-BD59-A6C34878D82A}">
                    <a16:rowId xmlns:a16="http://schemas.microsoft.com/office/drawing/2014/main" val="3982185885"/>
                  </a:ext>
                </a:extLst>
              </a:tr>
              <a:tr h="1924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Athletic Injury Care Program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YELLOW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Out-Of-Cycle In-Depth Review – Comprehensive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extLst>
                  <a:ext uri="{0D108BD9-81ED-4DB2-BD59-A6C34878D82A}">
                    <a16:rowId xmlns:a16="http://schemas.microsoft.com/office/drawing/2014/main" val="2499035975"/>
                  </a:ext>
                </a:extLst>
              </a:tr>
              <a:tr h="1924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Business Administration 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GREEN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Proceed as Planned on Program Review Schedule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extLst>
                  <a:ext uri="{0D108BD9-81ED-4DB2-BD59-A6C34878D82A}">
                    <a16:rowId xmlns:a16="http://schemas.microsoft.com/office/drawing/2014/main" val="3056555328"/>
                  </a:ext>
                </a:extLst>
              </a:tr>
              <a:tr h="1924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Chemistry Program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YELLOW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Out-Of-Cycle In-Depth Review – Comprehensive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extLst>
                  <a:ext uri="{0D108BD9-81ED-4DB2-BD59-A6C34878D82A}">
                    <a16:rowId xmlns:a16="http://schemas.microsoft.com/office/drawing/2014/main" val="1444346910"/>
                  </a:ext>
                </a:extLst>
              </a:tr>
              <a:tr h="1924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Dental Hygiene Program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GREEN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Proceed as Planned on Program Review Schedule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extLst>
                  <a:ext uri="{0D108BD9-81ED-4DB2-BD59-A6C34878D82A}">
                    <a16:rowId xmlns:a16="http://schemas.microsoft.com/office/drawing/2014/main" val="3571188383"/>
                  </a:ext>
                </a:extLst>
              </a:tr>
              <a:tr h="1924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Engineering Program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RED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Out-Of-Cycle In-Depth Review – Comprehensive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extLst>
                  <a:ext uri="{0D108BD9-81ED-4DB2-BD59-A6C34878D82A}">
                    <a16:rowId xmlns:a16="http://schemas.microsoft.com/office/drawing/2014/main" val="3352575489"/>
                  </a:ext>
                </a:extLst>
              </a:tr>
              <a:tr h="1924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Geography Information Systems Technology Program GIST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RED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Out-Of-Cycle In-Depth Review – Comprehensive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extLst>
                  <a:ext uri="{0D108BD9-81ED-4DB2-BD59-A6C34878D82A}">
                    <a16:rowId xmlns:a16="http://schemas.microsoft.com/office/drawing/2014/main" val="1755790614"/>
                  </a:ext>
                </a:extLst>
              </a:tr>
              <a:tr h="1924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Geography Program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RED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Out-Of-Cycle In-Depth Review – Comprehensive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extLst>
                  <a:ext uri="{0D108BD9-81ED-4DB2-BD59-A6C34878D82A}">
                    <a16:rowId xmlns:a16="http://schemas.microsoft.com/office/drawing/2014/main" val="1276774335"/>
                  </a:ext>
                </a:extLst>
              </a:tr>
              <a:tr h="1924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Library Program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GREEN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Proceed as Planned on Program Review Schedule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extLst>
                  <a:ext uri="{0D108BD9-81ED-4DB2-BD59-A6C34878D82A}">
                    <a16:rowId xmlns:a16="http://schemas.microsoft.com/office/drawing/2014/main" val="1605721487"/>
                  </a:ext>
                </a:extLst>
              </a:tr>
              <a:tr h="1924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Nano Technology Program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RED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Out-Of-Cycle In-Depth Review – Comprehensive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extLst>
                  <a:ext uri="{0D108BD9-81ED-4DB2-BD59-A6C34878D82A}">
                    <a16:rowId xmlns:a16="http://schemas.microsoft.com/office/drawing/2014/main" val="1716398502"/>
                  </a:ext>
                </a:extLst>
              </a:tr>
              <a:tr h="1924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Personal Trainer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YELLOW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Out-Of-Cycle In-Depth Review – Comprehensive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extLst>
                  <a:ext uri="{0D108BD9-81ED-4DB2-BD59-A6C34878D82A}">
                    <a16:rowId xmlns:a16="http://schemas.microsoft.com/office/drawing/2014/main" val="2509154045"/>
                  </a:ext>
                </a:extLst>
              </a:tr>
              <a:tr h="1924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Pharmacy Tech Program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RED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Out-Of-Cycle In-Depth Review – Comprehensive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extLst>
                  <a:ext uri="{0D108BD9-81ED-4DB2-BD59-A6C34878D82A}">
                    <a16:rowId xmlns:a16="http://schemas.microsoft.com/office/drawing/2014/main" val="2012755965"/>
                  </a:ext>
                </a:extLst>
              </a:tr>
              <a:tr h="1924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Philosophy Program 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GREEN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Proceed as Planned on Program Review Schedule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extLst>
                  <a:ext uri="{0D108BD9-81ED-4DB2-BD59-A6C34878D82A}">
                    <a16:rowId xmlns:a16="http://schemas.microsoft.com/office/drawing/2014/main" val="3549158208"/>
                  </a:ext>
                </a:extLst>
              </a:tr>
              <a:tr h="1924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Physics Program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GREEN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Proceed as Planned on Program Review Schedule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extLst>
                  <a:ext uri="{0D108BD9-81ED-4DB2-BD59-A6C34878D82A}">
                    <a16:rowId xmlns:a16="http://schemas.microsoft.com/office/drawing/2014/main" val="4236611106"/>
                  </a:ext>
                </a:extLst>
              </a:tr>
              <a:tr h="1924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Puente Program 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GREEN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Proceed as Planned on Program Review Schedule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extLst>
                  <a:ext uri="{0D108BD9-81ED-4DB2-BD59-A6C34878D82A}">
                    <a16:rowId xmlns:a16="http://schemas.microsoft.com/office/drawing/2014/main" val="467040634"/>
                  </a:ext>
                </a:extLst>
              </a:tr>
              <a:tr h="1924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Radiologic Technology Program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GREEN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Proceed as Planned on Program Review Schedule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extLst>
                  <a:ext uri="{0D108BD9-81ED-4DB2-BD59-A6C34878D82A}">
                    <a16:rowId xmlns:a16="http://schemas.microsoft.com/office/drawing/2014/main" val="252974974"/>
                  </a:ext>
                </a:extLst>
              </a:tr>
              <a:tr h="1924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Respiratory Therapy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GREEN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Proceed as Planned on Program Review Schedule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extLst>
                  <a:ext uri="{0D108BD9-81ED-4DB2-BD59-A6C34878D82A}">
                    <a16:rowId xmlns:a16="http://schemas.microsoft.com/office/drawing/2014/main" val="1138868694"/>
                  </a:ext>
                </a:extLst>
              </a:tr>
              <a:tr h="1924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Student Activities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GREEN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Proceed as Planned on Program Review Schedule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extLst>
                  <a:ext uri="{0D108BD9-81ED-4DB2-BD59-A6C34878D82A}">
                    <a16:rowId xmlns:a16="http://schemas.microsoft.com/office/drawing/2014/main" val="293732779"/>
                  </a:ext>
                </a:extLst>
              </a:tr>
              <a:tr h="1924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Testing and Assessment Center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GREEN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Proceed as Planned on Program Review Schedule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extLst>
                  <a:ext uri="{0D108BD9-81ED-4DB2-BD59-A6C34878D82A}">
                    <a16:rowId xmlns:a16="http://schemas.microsoft.com/office/drawing/2014/main" val="3872870931"/>
                  </a:ext>
                </a:extLst>
              </a:tr>
              <a:tr h="1924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Theater Arts Program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RED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Out-Of-Cycle In-Depth Review – Comprehensive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extLst>
                  <a:ext uri="{0D108BD9-81ED-4DB2-BD59-A6C34878D82A}">
                    <a16:rowId xmlns:a16="http://schemas.microsoft.com/office/drawing/2014/main" val="2242091538"/>
                  </a:ext>
                </a:extLst>
              </a:tr>
              <a:tr h="1924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The Teaching and Learning Center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GREEN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Proceed as Planned on Program Review Schedule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1" marR="64961" marT="0" marB="0" anchor="ctr"/>
                </a:tc>
                <a:extLst>
                  <a:ext uri="{0D108BD9-81ED-4DB2-BD59-A6C34878D82A}">
                    <a16:rowId xmlns:a16="http://schemas.microsoft.com/office/drawing/2014/main" val="3800220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61832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Academic Fall2015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B6303D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Academic Fall2015</Template>
  <TotalTime>5134</TotalTime>
  <Words>390</Words>
  <Application>Microsoft Macintosh PowerPoint</Application>
  <PresentationFormat>On-screen Show (4:3)</PresentationFormat>
  <Paragraphs>130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ＭＳ Ｐゴシック</vt:lpstr>
      <vt:lpstr>Arial</vt:lpstr>
      <vt:lpstr>Calibri</vt:lpstr>
      <vt:lpstr>Century Gothic</vt:lpstr>
      <vt:lpstr>Helvetica Neue</vt:lpstr>
      <vt:lpstr>Helvetica Neue Medium</vt:lpstr>
      <vt:lpstr>Times New Roman</vt:lpstr>
      <vt:lpstr>Wingdings 2</vt:lpstr>
      <vt:lpstr>Academic Fall2015</vt:lpstr>
      <vt:lpstr>Program Review Committee 2017/2018  Final Ranking Recommendations</vt:lpstr>
      <vt:lpstr>Since We Last Met…</vt:lpstr>
      <vt:lpstr>Questions, Conundrums, Concerns</vt:lpstr>
      <vt:lpstr>Questions, Conundrums, Concerns, cont.</vt:lpstr>
      <vt:lpstr>Major Issues</vt:lpstr>
      <vt:lpstr>Green</vt:lpstr>
      <vt:lpstr>Yellow</vt:lpstr>
      <vt:lpstr>Red</vt:lpstr>
      <vt:lpstr>VPI Ratings</vt:lpstr>
      <vt:lpstr>Questions &amp; Discussion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Robredo</dc:creator>
  <cp:lastModifiedBy>Paul Starer</cp:lastModifiedBy>
  <cp:revision>203</cp:revision>
  <cp:lastPrinted>2018-01-24T16:45:03Z</cp:lastPrinted>
  <dcterms:created xsi:type="dcterms:W3CDTF">2017-07-10T18:20:34Z</dcterms:created>
  <dcterms:modified xsi:type="dcterms:W3CDTF">2018-06-20T18:55:07Z</dcterms:modified>
</cp:coreProperties>
</file>