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8"/>
  </p:notesMasterIdLst>
  <p:sldIdLst>
    <p:sldId id="256" r:id="rId2"/>
    <p:sldId id="289" r:id="rId3"/>
    <p:sldId id="313" r:id="rId4"/>
    <p:sldId id="310" r:id="rId5"/>
    <p:sldId id="312" r:id="rId6"/>
    <p:sldId id="30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B6"/>
    <a:srgbClr val="C498D1"/>
    <a:srgbClr val="7B99D2"/>
    <a:srgbClr val="4A8EE6"/>
    <a:srgbClr val="AABF9B"/>
    <a:srgbClr val="718EC2"/>
    <a:srgbClr val="B6CCA6"/>
    <a:srgbClr val="CCE4BA"/>
    <a:srgbClr val="92B5F6"/>
    <a:srgbClr val="5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152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2197-2A62-4741-B0C8-CA71E254C045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1FA7-A63C-9941-A6BC-1EB922D1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Hiring.</a:t>
            </a:r>
          </a:p>
          <a:p>
            <a:r>
              <a:rPr lang="en-US" dirty="0"/>
              <a:t>-Evaluate</a:t>
            </a:r>
            <a:r>
              <a:rPr lang="en-US" baseline="0" dirty="0"/>
              <a:t> on a case by case basis the vacant positions.</a:t>
            </a:r>
          </a:p>
          <a:p>
            <a:r>
              <a:rPr lang="en-US" baseline="0" dirty="0"/>
              <a:t>-Full-time faculty want to be strategic.  Look at FON and hire some full-time faculty in order to maximize enrollment.</a:t>
            </a:r>
          </a:p>
          <a:p>
            <a:endParaRPr lang="en-US" baseline="0" dirty="0"/>
          </a:p>
          <a:p>
            <a:r>
              <a:rPr lang="en-US" baseline="0" dirty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Managed Hiring.</a:t>
            </a:r>
          </a:p>
          <a:p>
            <a:r>
              <a:rPr lang="en-US" dirty="0"/>
              <a:t>-Evaluate</a:t>
            </a:r>
            <a:r>
              <a:rPr lang="en-US" baseline="0" dirty="0"/>
              <a:t> on a case by case basis the vacant positions.</a:t>
            </a:r>
          </a:p>
          <a:p>
            <a:r>
              <a:rPr lang="en-US" baseline="0" dirty="0"/>
              <a:t>-Full-time faculty want to be strategic.  Look at FON and hire some full-time faculty in order to maximize enrollment.</a:t>
            </a:r>
          </a:p>
          <a:p>
            <a:endParaRPr lang="en-US" baseline="0" dirty="0"/>
          </a:p>
          <a:p>
            <a:r>
              <a:rPr lang="en-US" baseline="0" dirty="0"/>
              <a:t>Tightening of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2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The group agrees with the proposal as written…however, delaying difficult decisions does not reduce pain in the long run if enrollment/budget challenges continue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-Transparency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-Open, consistent and sustained communication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and opportunity for feedback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 for personal privacy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Reasonable timing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 probable news earlier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41FA7-A63C-9941-A6BC-1EB922D13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latin typeface="Arial" charset="0"/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308280" y="2114550"/>
            <a:ext cx="5835720" cy="1838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400" dirty="0">
                <a:ea typeface="ＭＳ Ｐゴシック" pitchFamily="34" charset="-128"/>
              </a:rPr>
              <a:t>8 Guiding Principles for Reductions - Year 3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565149" y="5616792"/>
            <a:ext cx="2344085" cy="557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err="1">
                <a:ea typeface="ＭＳ Ｐゴシック" pitchFamily="34" charset="-128"/>
              </a:rPr>
              <a:t>PaRC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ea typeface="ＭＳ Ｐゴシック" pitchFamily="34" charset="-128"/>
              </a:rPr>
              <a:t>May 16,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5149" y="3980889"/>
            <a:ext cx="4308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Bret Watson </a:t>
            </a:r>
          </a:p>
          <a:p>
            <a:r>
              <a:rPr lang="en-US" sz="2000" dirty="0">
                <a:latin typeface="+mn-lt"/>
              </a:rPr>
              <a:t>VP Finance &amp; Admin. Services</a:t>
            </a:r>
          </a:p>
        </p:txBody>
      </p:sp>
      <p:pic>
        <p:nvPicPr>
          <p:cNvPr id="4" name="Picture 3" descr="Stack 0517_2cl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38" y="89649"/>
            <a:ext cx="1896781" cy="12645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0"/>
            <a:ext cx="6767369" cy="1269999"/>
          </a:xfrm>
        </p:spPr>
        <p:txBody>
          <a:bodyPr/>
          <a:lstStyle/>
          <a:p>
            <a:r>
              <a:rPr lang="en-US" dirty="0"/>
              <a:t>Eight Proposed Guiding Principles for Reductions: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418166"/>
            <a:ext cx="6767369" cy="54398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1) Preserve Quality Education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Seek student input and feedback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Keep student perspective &amp; student success in mind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Support equity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Continue to be innovative 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Maintain our quality and excellence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Evaluate to provide continuous improvement</a:t>
            </a:r>
          </a:p>
          <a:p>
            <a:pPr marL="0" indent="0">
              <a:buNone/>
            </a:pPr>
            <a:r>
              <a:rPr lang="en-US" sz="5100" dirty="0"/>
              <a:t>2) Follow college’s core values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Specifically transparency &amp; forgiveness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Open communication with reasonable timing when sharing information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Kindness &amp; empathy</a:t>
            </a:r>
          </a:p>
        </p:txBody>
      </p:sp>
    </p:spTree>
    <p:extLst>
      <p:ext uri="{BB962C8B-B14F-4D97-AF65-F5344CB8AC3E}">
        <p14:creationId xmlns:p14="http://schemas.microsoft.com/office/powerpoint/2010/main" val="195604207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0"/>
            <a:ext cx="6767369" cy="965771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089061"/>
            <a:ext cx="6767369" cy="57689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3) Strategic Enrollment Growth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Alignment with the New Funding Formula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Evaluate both qualitatively and quantitatively</a:t>
            </a:r>
          </a:p>
          <a:p>
            <a:pPr lvl="2">
              <a:buFont typeface="Wingdings" charset="2"/>
              <a:buChar char="Ø"/>
            </a:pPr>
            <a:r>
              <a:rPr lang="en-US" sz="4200" dirty="0"/>
              <a:t>Serve students in an innovative way</a:t>
            </a:r>
            <a:endParaRPr lang="en-US" sz="5100" dirty="0"/>
          </a:p>
          <a:p>
            <a:pPr marL="0" indent="0">
              <a:buNone/>
            </a:pPr>
            <a:r>
              <a:rPr lang="en-US" sz="5100" dirty="0"/>
              <a:t>4) Cabinet Review/Approval</a:t>
            </a:r>
            <a:endParaRPr lang="en-US" sz="4400" dirty="0"/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All </a:t>
            </a:r>
            <a:r>
              <a:rPr lang="en-US" sz="4200" dirty="0" err="1">
                <a:solidFill>
                  <a:schemeClr val="tx1"/>
                </a:solidFill>
              </a:rPr>
              <a:t>hirings</a:t>
            </a:r>
            <a:r>
              <a:rPr lang="en-US" sz="4200" dirty="0">
                <a:solidFill>
                  <a:schemeClr val="tx1"/>
                </a:solidFill>
              </a:rPr>
              <a:t> to fill vacancies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Positions that are 11 &amp; 12-month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Evaluate Reassigned time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Review Overtime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Sabbaticals (planning/scheduling)</a:t>
            </a:r>
          </a:p>
          <a:p>
            <a:pPr lvl="2">
              <a:buFont typeface="Wingdings" charset="2"/>
              <a:buChar char="Ø"/>
            </a:pPr>
            <a:r>
              <a:rPr lang="en-US" sz="4200" dirty="0">
                <a:solidFill>
                  <a:schemeClr val="tx1"/>
                </a:solidFill>
              </a:rPr>
              <a:t>Conference &amp; travel for managers</a:t>
            </a:r>
          </a:p>
        </p:txBody>
      </p:sp>
    </p:spTree>
    <p:extLst>
      <p:ext uri="{BB962C8B-B14F-4D97-AF65-F5344CB8AC3E}">
        <p14:creationId xmlns:p14="http://schemas.microsoft.com/office/powerpoint/2010/main" val="36124953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608375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118513"/>
            <a:ext cx="6767369" cy="55066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5) Minimize the number of lay-offs &amp; their effects (when possible) while improving efficiency, being strategic in reorganization. 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May use different funding sources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Open, consistent and sustained communication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Respect for privacy and timing of notification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Cognizant of bumping-related issues</a:t>
            </a:r>
          </a:p>
          <a:p>
            <a:pPr lvl="2">
              <a:buFont typeface="Wingdings" charset="2"/>
              <a:buChar char="Ø"/>
            </a:pPr>
            <a:r>
              <a:rPr lang="en-US" sz="3400" dirty="0">
                <a:solidFill>
                  <a:schemeClr val="tx1"/>
                </a:solidFill>
              </a:rPr>
              <a:t>Person may do something different.</a:t>
            </a:r>
          </a:p>
          <a:p>
            <a:pPr marL="0" indent="0">
              <a:buNone/>
            </a:pPr>
            <a:r>
              <a:rPr lang="en-US" sz="3600" dirty="0"/>
              <a:t>6) Spending relates to strategic objectives.</a:t>
            </a:r>
          </a:p>
          <a:p>
            <a:pPr lvl="2">
              <a:buFont typeface="Wingdings" charset="2"/>
              <a:buChar char="Ø"/>
            </a:pPr>
            <a:r>
              <a:rPr lang="en-US" sz="3400" dirty="0"/>
              <a:t>Aligned with enrollment and productivity goals.</a:t>
            </a:r>
          </a:p>
          <a:p>
            <a:pPr lvl="2">
              <a:buFont typeface="Wingdings" charset="2"/>
              <a:buChar char="Ø"/>
            </a:pPr>
            <a:r>
              <a:rPr lang="en-US" sz="3200" dirty="0"/>
              <a:t>Staying within 1320 budget</a:t>
            </a:r>
          </a:p>
          <a:p>
            <a:pPr marL="457200" lvl="2" indent="0">
              <a:buNone/>
            </a:pPr>
            <a:endParaRPr lang="en-US" sz="2000" dirty="0"/>
          </a:p>
          <a:p>
            <a:pPr lvl="2">
              <a:buFont typeface="Wingdings" charset="2"/>
              <a:buChar char="Ø"/>
            </a:pPr>
            <a:endParaRPr lang="en-US" sz="2000" dirty="0"/>
          </a:p>
          <a:p>
            <a:pPr marL="4572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096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608375"/>
          </a:xfrm>
        </p:spPr>
        <p:txBody>
          <a:bodyPr/>
          <a:lstStyle/>
          <a:p>
            <a:r>
              <a:rPr lang="en-US" dirty="0"/>
              <a:t>Guiding Principles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1" y="1118514"/>
            <a:ext cx="7175500" cy="5612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7) </a:t>
            </a:r>
            <a:r>
              <a:rPr lang="en-US" dirty="0"/>
              <a:t>Shared </a:t>
            </a:r>
            <a:r>
              <a:rPr lang="en-US" dirty="0">
                <a:solidFill>
                  <a:schemeClr val="tx1"/>
                </a:solidFill>
              </a:rPr>
              <a:t>Impact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Faculty, classified and management units will be affected.</a:t>
            </a:r>
          </a:p>
          <a:p>
            <a:pPr marL="0" indent="0">
              <a:buNone/>
            </a:pPr>
            <a:r>
              <a:rPr lang="en-US" dirty="0"/>
              <a:t>8) Program Review/Elimination</a:t>
            </a:r>
            <a:r>
              <a:rPr lang="en-US" sz="3600" dirty="0"/>
              <a:t> 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Follow program review process/statutes/regulations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Analysis of impact of program/college/community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Transparency with clear rubric</a:t>
            </a:r>
          </a:p>
          <a:p>
            <a:pPr lvl="2">
              <a:buFont typeface="Wingdings" charset="2"/>
              <a:buChar char="Ø"/>
            </a:pPr>
            <a:r>
              <a:rPr lang="en-US" sz="3100" dirty="0"/>
              <a:t>Collaborate with De Anza to enhance offerings and maximize enrollment</a:t>
            </a:r>
            <a:endParaRPr lang="en-US" sz="2000" dirty="0"/>
          </a:p>
          <a:p>
            <a:pPr lvl="2">
              <a:buFont typeface="Wingdings" charset="2"/>
              <a:buChar char="Ø"/>
            </a:pPr>
            <a:endParaRPr lang="en-US" sz="2000" dirty="0"/>
          </a:p>
          <a:p>
            <a:pPr marL="4572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57541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493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85491</TotalTime>
  <Words>412</Words>
  <Application>Microsoft Macintosh PowerPoint</Application>
  <PresentationFormat>On-screen Show (4:3)</PresentationFormat>
  <Paragraphs>71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Century Gothic</vt:lpstr>
      <vt:lpstr>Wingdings</vt:lpstr>
      <vt:lpstr>Wingdings 2</vt:lpstr>
      <vt:lpstr>fh_main-template_fall15</vt:lpstr>
      <vt:lpstr>8 Guiding Principles for Reductions - Year 3</vt:lpstr>
      <vt:lpstr>Eight Proposed Guiding Principles for Reductions:</vt:lpstr>
      <vt:lpstr>Guiding Principles Continued…</vt:lpstr>
      <vt:lpstr>Guiding Principles Continued…</vt:lpstr>
      <vt:lpstr>Guiding Principles Continued…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Bret Watson</cp:lastModifiedBy>
  <cp:revision>435</cp:revision>
  <cp:lastPrinted>2017-09-08T17:41:15Z</cp:lastPrinted>
  <dcterms:created xsi:type="dcterms:W3CDTF">2016-11-16T21:24:22Z</dcterms:created>
  <dcterms:modified xsi:type="dcterms:W3CDTF">2018-05-14T22:48:27Z</dcterms:modified>
</cp:coreProperties>
</file>