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502" r:id="rId1"/>
  </p:sldMasterIdLst>
  <p:notesMasterIdLst>
    <p:notesMasterId r:id="rId15"/>
  </p:notesMasterIdLst>
  <p:handoutMasterIdLst>
    <p:handoutMasterId r:id="rId16"/>
  </p:handoutMasterIdLst>
  <p:sldIdLst>
    <p:sldId id="256" r:id="rId2"/>
    <p:sldId id="322" r:id="rId3"/>
    <p:sldId id="323" r:id="rId4"/>
    <p:sldId id="324" r:id="rId5"/>
    <p:sldId id="325" r:id="rId6"/>
    <p:sldId id="326" r:id="rId7"/>
    <p:sldId id="328" r:id="rId8"/>
    <p:sldId id="307" r:id="rId9"/>
    <p:sldId id="318" r:id="rId10"/>
    <p:sldId id="321" r:id="rId11"/>
    <p:sldId id="319" r:id="rId12"/>
    <p:sldId id="320" r:id="rId13"/>
    <p:sldId id="317" r:id="rId1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827"/>
    <a:srgbClr val="8D1828"/>
    <a:srgbClr val="F6F1E7"/>
    <a:srgbClr val="6235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3"/>
    <p:restoredTop sz="94008" autoAdjust="0"/>
  </p:normalViewPr>
  <p:slideViewPr>
    <p:cSldViewPr snapToGrid="0" snapToObjects="1">
      <p:cViewPr varScale="1">
        <p:scale>
          <a:sx n="123" d="100"/>
          <a:sy n="123" d="100"/>
        </p:scale>
        <p:origin x="152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8D0AEE1-1FBE-4B86-8B47-0E0765CD4D2B}" type="datetimeFigureOut">
              <a:rPr lang="en-US" smtClean="0"/>
              <a:t>5/15/18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82BAB4-4C61-4AF7-90B7-7B1DA221AF43}" type="slidenum">
              <a:rPr lang="en-US" smtClean="0"/>
              <a:t>‹#›</a:t>
            </a:fld>
            <a:endParaRPr lang="en-US"/>
          </a:p>
        </p:txBody>
      </p:sp>
    </p:spTree>
    <p:extLst>
      <p:ext uri="{BB962C8B-B14F-4D97-AF65-F5344CB8AC3E}">
        <p14:creationId xmlns:p14="http://schemas.microsoft.com/office/powerpoint/2010/main" val="3043623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F9DD32-E442-924F-86A2-D395954E91EA}" type="datetimeFigureOut">
              <a:rPr lang="en-US" smtClean="0"/>
              <a:t>5/15/18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E1E929-1C9B-2B4B-8D79-D44BE86FB07E}" type="slidenum">
              <a:rPr lang="en-US" smtClean="0"/>
              <a:t>‹#›</a:t>
            </a:fld>
            <a:endParaRPr lang="en-US"/>
          </a:p>
        </p:txBody>
      </p:sp>
    </p:spTree>
    <p:extLst>
      <p:ext uri="{BB962C8B-B14F-4D97-AF65-F5344CB8AC3E}">
        <p14:creationId xmlns:p14="http://schemas.microsoft.com/office/powerpoint/2010/main" val="15903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1E929-1C9B-2B4B-8D79-D44BE86FB07E}" type="slidenum">
              <a:rPr lang="en-US" smtClean="0"/>
              <a:t>1</a:t>
            </a:fld>
            <a:endParaRPr lang="en-US"/>
          </a:p>
        </p:txBody>
      </p:sp>
    </p:spTree>
    <p:extLst>
      <p:ext uri="{BB962C8B-B14F-4D97-AF65-F5344CB8AC3E}">
        <p14:creationId xmlns:p14="http://schemas.microsoft.com/office/powerpoint/2010/main" val="249070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410" y="5873809"/>
            <a:ext cx="1992058" cy="547815"/>
          </a:xfrm>
          <a:prstGeom prst="rect">
            <a:avLst/>
          </a:prstGeom>
        </p:spPr>
      </p:pic>
      <p:sp>
        <p:nvSpPr>
          <p:cNvPr id="2" name="Title 1"/>
          <p:cNvSpPr>
            <a:spLocks noGrp="1"/>
          </p:cNvSpPr>
          <p:nvPr>
            <p:ph type="ctrTitle" hasCustomPrompt="1"/>
          </p:nvPr>
        </p:nvSpPr>
        <p:spPr>
          <a:xfrm>
            <a:off x="556410" y="1454046"/>
            <a:ext cx="8088059" cy="198147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6000" b="1" i="0" kern="1200">
                <a:solidFill>
                  <a:schemeClr val="bg1"/>
                </a:solidFill>
                <a:latin typeface="Helvetica Neue" charset="0"/>
                <a:ea typeface="Helvetica Neue" charset="0"/>
                <a:cs typeface="Helvetica Neue" charset="0"/>
              </a:defRPr>
            </a:lvl1pPr>
          </a:lstStyle>
          <a:p>
            <a:r>
              <a:rPr lang="en-US" dirty="0"/>
              <a:t>Click to Edit Master Title Style</a:t>
            </a:r>
            <a:endParaRPr dirty="0"/>
          </a:p>
        </p:txBody>
      </p:sp>
      <p:sp>
        <p:nvSpPr>
          <p:cNvPr id="3" name="Subtitle 2"/>
          <p:cNvSpPr>
            <a:spLocks noGrp="1"/>
          </p:cNvSpPr>
          <p:nvPr>
            <p:ph type="subTitle" idx="1"/>
          </p:nvPr>
        </p:nvSpPr>
        <p:spPr>
          <a:xfrm>
            <a:off x="556411" y="3596075"/>
            <a:ext cx="8088058" cy="989782"/>
          </a:xfrm>
          <a:prstGeom prst="rect">
            <a:avLst/>
          </a:prstGeom>
        </p:spPr>
        <p:txBody>
          <a:bodyPr vert="horz" lIns="91440" tIns="45720" rIns="91440" bIns="45720" rtlCol="0">
            <a:normAutofit/>
          </a:bodyPr>
          <a:lstStyle>
            <a:lvl1pPr marL="0" indent="0" algn="ctr" defTabSz="914400" rtl="0" eaLnBrk="1" latinLnBrk="0" hangingPunct="1">
              <a:spcBef>
                <a:spcPts val="0"/>
              </a:spcBef>
              <a:buClr>
                <a:schemeClr val="accent1"/>
              </a:buClr>
              <a:buSzPct val="100000"/>
              <a:buFont typeface="Wingdings 2" pitchFamily="18" charset="2"/>
              <a:buNone/>
              <a:defRPr sz="2800" b="0" i="0" kern="1200">
                <a:solidFill>
                  <a:srgbClr val="F6F1E7"/>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Tree>
    <p:extLst>
      <p:ext uri="{BB962C8B-B14F-4D97-AF65-F5344CB8AC3E}">
        <p14:creationId xmlns:p14="http://schemas.microsoft.com/office/powerpoint/2010/main" val="1610605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3" name="Content Placeholder 2"/>
          <p:cNvSpPr>
            <a:spLocks noGrp="1"/>
          </p:cNvSpPr>
          <p:nvPr>
            <p:ph idx="1"/>
          </p:nvPr>
        </p:nvSpPr>
        <p:spPr>
          <a:xfrm>
            <a:off x="550333" y="2243667"/>
            <a:ext cx="8112653" cy="4115594"/>
          </a:xfrm>
          <a:prstGeom prst="rect">
            <a:avLst/>
          </a:prstGeom>
        </p:spPr>
        <p:txBody>
          <a:bodyPr>
            <a:normAutofit/>
          </a:bodyPr>
          <a:lstStyle>
            <a:lvl1pPr marL="228600" indent="-228600">
              <a:buClr>
                <a:srgbClr val="A61E2F"/>
              </a:buClr>
              <a:buSzPct val="70000"/>
              <a:buFont typeface="Arial" charset="0"/>
              <a:buChar char="•"/>
              <a:defRPr sz="4000" b="0" i="0">
                <a:solidFill>
                  <a:schemeClr val="tx1"/>
                </a:solidFill>
                <a:latin typeface="Helvetica Neue Medium" charset="0"/>
                <a:ea typeface="Helvetica Neue Medium" charset="0"/>
                <a:cs typeface="Helvetica Neue Medium" charset="0"/>
              </a:defRPr>
            </a:lvl1pPr>
            <a:lvl2pPr marL="4572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2pPr>
            <a:lvl3pPr marL="685800" indent="-228600">
              <a:buClr>
                <a:srgbClr val="A61E2F"/>
              </a:buClr>
              <a:buSzPct val="70000"/>
              <a:buFont typeface="Arial" charset="0"/>
              <a:buChar char="•"/>
              <a:defRPr sz="3000" b="0" i="0">
                <a:solidFill>
                  <a:schemeClr val="tx1"/>
                </a:solidFill>
                <a:latin typeface="Helvetica Neue Medium" charset="0"/>
                <a:ea typeface="Helvetica Neue Medium" charset="0"/>
                <a:cs typeface="Helvetica Neue Medium" charset="0"/>
              </a:defRPr>
            </a:lvl3pPr>
            <a:lvl4pPr marL="9144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4pPr>
            <a:lvl5pPr marL="1143000" indent="-228600">
              <a:buClr>
                <a:srgbClr val="A61E2F"/>
              </a:buClr>
              <a:buSzPct val="70000"/>
              <a:buFont typeface="Arial" charset="0"/>
              <a:buChar char="•"/>
              <a:defRPr sz="2500" b="0" i="0">
                <a:solidFill>
                  <a:schemeClr val="tx1"/>
                </a:solidFill>
                <a:latin typeface="Helvetica Neue Medium" charset="0"/>
                <a:ea typeface="Helvetica Neue Medium" charset="0"/>
                <a:cs typeface="Helvetica Neue Medium" charset="0"/>
              </a:defRPr>
            </a:lvl5pPr>
          </a:lstStyle>
          <a:p>
            <a:pPr lvl="0"/>
            <a:r>
              <a:rPr lang="en-US" dirty="0"/>
              <a:t>Click to edit Master text styles</a:t>
            </a:r>
          </a:p>
          <a:p>
            <a:pPr lvl="2"/>
            <a:r>
              <a:rPr lang="en-US" dirty="0"/>
              <a:t>Second level</a:t>
            </a:r>
          </a:p>
          <a:p>
            <a:pPr lvl="4"/>
            <a:r>
              <a:rPr lang="en-US" dirty="0"/>
              <a:t>Third level</a:t>
            </a:r>
          </a:p>
        </p:txBody>
      </p:sp>
    </p:spTree>
    <p:extLst>
      <p:ext uri="{BB962C8B-B14F-4D97-AF65-F5344CB8AC3E}">
        <p14:creationId xmlns:p14="http://schemas.microsoft.com/office/powerpoint/2010/main" val="61670759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550332" y="2235200"/>
            <a:ext cx="3841785"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7" name="Content Placeholder 2"/>
          <p:cNvSpPr>
            <a:spLocks noGrp="1"/>
          </p:cNvSpPr>
          <p:nvPr>
            <p:ph sz="half" idx="11"/>
          </p:nvPr>
        </p:nvSpPr>
        <p:spPr>
          <a:xfrm>
            <a:off x="4826833" y="2235200"/>
            <a:ext cx="3836153"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19961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207169"/>
            <a:ext cx="9144000" cy="6899814"/>
          </a:xfrm>
          <a:prstGeom prst="rect">
            <a:avLst/>
          </a:prstGeom>
        </p:spPr>
      </p:pic>
      <p:sp>
        <p:nvSpPr>
          <p:cNvPr id="6" name="Picture Placeholder 5"/>
          <p:cNvSpPr>
            <a:spLocks noGrp="1"/>
          </p:cNvSpPr>
          <p:nvPr>
            <p:ph type="pic" sz="quarter" idx="10"/>
          </p:nvPr>
        </p:nvSpPr>
        <p:spPr>
          <a:xfrm>
            <a:off x="608013" y="657225"/>
            <a:ext cx="7956550" cy="4614863"/>
          </a:xfrm>
          <a:prstGeom prst="rect">
            <a:avLst/>
          </a:prstGeom>
          <a:solidFill>
            <a:srgbClr val="F6F1E7"/>
          </a:solidFill>
          <a:ln w="57150">
            <a:solidFill>
              <a:schemeClr val="bg1"/>
            </a:solidFill>
          </a:ln>
          <a:effectLst>
            <a:outerShdw blurRad="50800" dist="25400" dir="2700000" algn="tl" rotWithShape="0">
              <a:prstClr val="black">
                <a:alpha val="24000"/>
              </a:prstClr>
            </a:outerShdw>
          </a:effectLst>
        </p:spPr>
        <p:txBody>
          <a:bodyPr/>
          <a:lstStyle/>
          <a:p>
            <a:endParaRPr lang="en-US"/>
          </a:p>
        </p:txBody>
      </p:sp>
      <p:sp>
        <p:nvSpPr>
          <p:cNvPr id="8" name="Text Placeholder 7"/>
          <p:cNvSpPr>
            <a:spLocks noGrp="1"/>
          </p:cNvSpPr>
          <p:nvPr>
            <p:ph type="body" sz="quarter" idx="11"/>
          </p:nvPr>
        </p:nvSpPr>
        <p:spPr>
          <a:xfrm>
            <a:off x="485774" y="5472113"/>
            <a:ext cx="8078789" cy="857250"/>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Tree>
    <p:extLst>
      <p:ext uri="{BB962C8B-B14F-4D97-AF65-F5344CB8AC3E}">
        <p14:creationId xmlns:p14="http://schemas.microsoft.com/office/powerpoint/2010/main" val="1437963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sp>
        <p:nvSpPr>
          <p:cNvPr id="8" name="Text Placeholder 7"/>
          <p:cNvSpPr>
            <a:spLocks noGrp="1"/>
          </p:cNvSpPr>
          <p:nvPr>
            <p:ph type="body" sz="quarter" idx="11"/>
          </p:nvPr>
        </p:nvSpPr>
        <p:spPr>
          <a:xfrm>
            <a:off x="5972175" y="793226"/>
            <a:ext cx="2700005" cy="4335462"/>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
        <p:nvSpPr>
          <p:cNvPr id="3" name="Chart Placeholder 2"/>
          <p:cNvSpPr>
            <a:spLocks noGrp="1"/>
          </p:cNvSpPr>
          <p:nvPr>
            <p:ph type="chart" sz="quarter" idx="12"/>
          </p:nvPr>
        </p:nvSpPr>
        <p:spPr>
          <a:xfrm>
            <a:off x="663575" y="792696"/>
            <a:ext cx="4836780" cy="5314421"/>
          </a:xfrm>
          <a:prstGeom prst="rect">
            <a:avLst/>
          </a:prstGeom>
          <a:solidFill>
            <a:srgbClr val="F6F1E7"/>
          </a:solidFill>
        </p:spPr>
        <p:txBody>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550333" y="2863121"/>
            <a:ext cx="7323502" cy="3028013"/>
          </a:xfrm>
          <a:prstGeom prst="rect">
            <a:avLst/>
          </a:prstGeom>
        </p:spPr>
        <p:txBody>
          <a:bodyPr/>
          <a:lstStyle>
            <a:lvl1pPr marL="0" indent="0">
              <a:buNone/>
              <a:defRPr sz="2000" b="0" i="0" baseline="0">
                <a:latin typeface="Helvetica Neue Medium" charset="0"/>
                <a:ea typeface="Helvetica Neue Medium" charset="0"/>
                <a:cs typeface="Helvetica Neue Medium"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Presenter’s Name</a:t>
            </a:r>
          </a:p>
          <a:p>
            <a:pPr lvl="0"/>
            <a:r>
              <a:rPr lang="en-US" dirty="0"/>
              <a:t>Presenter’s Title</a:t>
            </a:r>
          </a:p>
          <a:p>
            <a:pPr lvl="0"/>
            <a:r>
              <a:rPr lang="en-US" dirty="0" err="1"/>
              <a:t>presentersname@foothill.edu</a:t>
            </a:r>
            <a:endParaRPr lang="en-US" dirty="0"/>
          </a:p>
          <a:p>
            <a:pPr lvl="0"/>
            <a:r>
              <a:rPr lang="en-US" dirty="0"/>
              <a:t>650.949.0000</a:t>
            </a:r>
          </a:p>
          <a:p>
            <a:pPr lvl="0"/>
            <a:endParaRPr lang="en-US" dirty="0"/>
          </a:p>
          <a:p>
            <a:pPr lvl="0"/>
            <a:r>
              <a:rPr lang="en-US" dirty="0" err="1"/>
              <a:t>foothill.edu</a:t>
            </a:r>
            <a:endParaRPr lang="en-US" dirty="0"/>
          </a:p>
        </p:txBody>
      </p:sp>
      <p:sp>
        <p:nvSpPr>
          <p:cNvPr id="7" name="Title 1"/>
          <p:cNvSpPr>
            <a:spLocks noGrp="1"/>
          </p:cNvSpPr>
          <p:nvPr>
            <p:ph type="title" hasCustomPrompt="1"/>
          </p:nvPr>
        </p:nvSpPr>
        <p:spPr>
          <a:xfrm>
            <a:off x="550333" y="339517"/>
            <a:ext cx="8112653" cy="1252667"/>
          </a:xfrm>
          <a:prstGeom prst="rect">
            <a:avLst/>
          </a:prstGeom>
        </p:spPr>
        <p:txBody>
          <a:bodyPr anchor="ctr"/>
          <a:lstStyle>
            <a:lvl1pPr>
              <a:defRPr sz="4000" b="1" i="0" baseline="0">
                <a:solidFill>
                  <a:srgbClr val="F6F1E7"/>
                </a:solidFill>
                <a:latin typeface="Helvetica Neue" charset="0"/>
                <a:ea typeface="Helvetica Neue" charset="0"/>
                <a:cs typeface="Helvetica Neue" charset="0"/>
              </a:defRPr>
            </a:lvl1pPr>
          </a:lstStyle>
          <a:p>
            <a:r>
              <a:rPr lang="en-US" dirty="0"/>
              <a:t>Thank You</a:t>
            </a:r>
            <a:endParaRPr dirty="0"/>
          </a:p>
        </p:txBody>
      </p:sp>
    </p:spTree>
    <p:extLst>
      <p:ext uri="{BB962C8B-B14F-4D97-AF65-F5344CB8AC3E}">
        <p14:creationId xmlns:p14="http://schemas.microsoft.com/office/powerpoint/2010/main" val="427470773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301897"/>
            <a:ext cx="9144000" cy="5556103"/>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22763" y="6265334"/>
            <a:ext cx="1264061" cy="348038"/>
          </a:xfrm>
          <a:prstGeom prst="rect">
            <a:avLst/>
          </a:prstGeom>
        </p:spPr>
      </p:pic>
      <p:pic>
        <p:nvPicPr>
          <p:cNvPr id="3" name="Picture 2"/>
          <p:cNvPicPr>
            <a:picLocks noChangeAspect="1"/>
          </p:cNvPicPr>
          <p:nvPr userDrawn="1"/>
        </p:nvPicPr>
        <p:blipFill rotWithShape="1">
          <a:blip r:embed="rId10">
            <a:extLst>
              <a:ext uri="{28A0092B-C50C-407E-A947-70E740481C1C}">
                <a14:useLocalDpi xmlns:a14="http://schemas.microsoft.com/office/drawing/2010/main" val="0"/>
              </a:ext>
            </a:extLst>
          </a:blip>
          <a:srcRect t="37696" b="26749"/>
          <a:stretch/>
        </p:blipFill>
        <p:spPr>
          <a:xfrm>
            <a:off x="0" y="0"/>
            <a:ext cx="9144000" cy="1828800"/>
          </a:xfrm>
          <a:prstGeom prst="rect">
            <a:avLst/>
          </a:prstGeom>
        </p:spPr>
      </p:pic>
    </p:spTree>
  </p:cSld>
  <p:clrMap bg1="lt1" tx1="dk1" bg2="lt2" tx2="dk2" accent1="accent1" accent2="accent2" accent3="accent3" accent4="accent4" accent5="accent5" accent6="accent6" hlink="hlink" folHlink="folHlink"/>
  <p:sldLayoutIdLst>
    <p:sldLayoutId id="2147486530" r:id="rId1"/>
    <p:sldLayoutId id="2147486525" r:id="rId2"/>
    <p:sldLayoutId id="2147486526" r:id="rId3"/>
    <p:sldLayoutId id="2147486532" r:id="rId4"/>
    <p:sldLayoutId id="2147486533" r:id="rId5"/>
    <p:sldLayoutId id="2147486531" r:id="rId6"/>
  </p:sldLayoutIdLst>
  <p:transition spd="med">
    <p:fade/>
  </p:transition>
  <p:hf hdr="0" ftr="0"/>
  <p:txStyles>
    <p:titleStyle>
      <a:lvl1pPr algn="l" rtl="0" eaLnBrk="1" fontAlgn="base" hangingPunct="1">
        <a:spcBef>
          <a:spcPct val="0"/>
        </a:spcBef>
        <a:spcAft>
          <a:spcPct val="0"/>
        </a:spcAft>
        <a:defRPr sz="36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600" indent="-228600" algn="l" rtl="0" eaLnBrk="1" fontAlgn="base" hangingPunct="1">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9144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oothill.edu/staff/irs/Approved_GHB_120512.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foothill.edu/staff/irs/Approved_GHB_120512.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411" y="865849"/>
            <a:ext cx="8088059" cy="2225309"/>
          </a:xfrm>
        </p:spPr>
        <p:txBody>
          <a:bodyPr/>
          <a:lstStyle/>
          <a:p>
            <a:r>
              <a:rPr lang="en-US" sz="4000" dirty="0">
                <a:solidFill>
                  <a:schemeClr val="accent2"/>
                </a:solidFill>
              </a:rPr>
              <a:t>Foothill College </a:t>
            </a:r>
            <a:br>
              <a:rPr lang="en-US" sz="4000" dirty="0">
                <a:solidFill>
                  <a:schemeClr val="accent2"/>
                </a:solidFill>
              </a:rPr>
            </a:br>
            <a:r>
              <a:rPr lang="en-US" sz="4000" dirty="0">
                <a:solidFill>
                  <a:schemeClr val="accent2"/>
                </a:solidFill>
              </a:rPr>
              <a:t>Program Review &amp; Discontinuance</a:t>
            </a:r>
          </a:p>
        </p:txBody>
      </p:sp>
      <p:sp>
        <p:nvSpPr>
          <p:cNvPr id="3" name="Subtitle 2"/>
          <p:cNvSpPr>
            <a:spLocks noGrp="1"/>
          </p:cNvSpPr>
          <p:nvPr>
            <p:ph type="subTitle" idx="1"/>
          </p:nvPr>
        </p:nvSpPr>
        <p:spPr>
          <a:xfrm>
            <a:off x="556412" y="3358195"/>
            <a:ext cx="8088058" cy="922492"/>
          </a:xfrm>
        </p:spPr>
        <p:txBody>
          <a:bodyPr>
            <a:normAutofit/>
          </a:bodyPr>
          <a:lstStyle/>
          <a:p>
            <a:endParaRPr lang="en-US" dirty="0"/>
          </a:p>
          <a:p>
            <a:endParaRPr lang="en-US" dirty="0"/>
          </a:p>
        </p:txBody>
      </p:sp>
    </p:spTree>
    <p:extLst>
      <p:ext uri="{BB962C8B-B14F-4D97-AF65-F5344CB8AC3E}">
        <p14:creationId xmlns:p14="http://schemas.microsoft.com/office/powerpoint/2010/main" val="103308844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Suspension</a:t>
            </a:r>
            <a:br>
              <a:rPr lang="en-US" dirty="0"/>
            </a:br>
            <a:r>
              <a:rPr lang="en-US" sz="1800" dirty="0">
                <a:hlinkClick r:id="rId2"/>
              </a:rPr>
              <a:t>https://www.foothill.edu/staff/irs/Approved_GHB_120512.pdf</a:t>
            </a:r>
            <a:r>
              <a:rPr lang="en-US" sz="1800" dirty="0"/>
              <a:t>   p16</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a:t>If suspension is the final recommendation, all of the following will occur. </a:t>
            </a:r>
          </a:p>
          <a:p>
            <a:pPr marL="0" indent="0">
              <a:buNone/>
            </a:pPr>
            <a:r>
              <a:rPr lang="en-US" dirty="0"/>
              <a:t>a. The college will follow Board Policy 6015 to allow for students to complete their educational plans through limited offerings, course substitutions or other agreed upon options and adhere to the communication guidelines and timelines with De Anza, the district, and the collective bargaining units.</a:t>
            </a:r>
          </a:p>
          <a:p>
            <a:pPr marL="0" indent="0">
              <a:buNone/>
            </a:pPr>
            <a:r>
              <a:rPr lang="en-US" dirty="0"/>
              <a:t>b. During the year suspension, the program will be evaluated again by PRC and assigned a green, yellow or red. </a:t>
            </a:r>
            <a:r>
              <a:rPr lang="en-US" dirty="0" err="1"/>
              <a:t>PaRC</a:t>
            </a:r>
            <a:r>
              <a:rPr lang="en-US" dirty="0"/>
              <a:t> can then recommend reactivation of the program or to initiate the program discontinuance process. </a:t>
            </a:r>
          </a:p>
          <a:p>
            <a:pPr marL="0" indent="0">
              <a:buNone/>
            </a:pPr>
            <a:r>
              <a:rPr lang="en-US" dirty="0"/>
              <a:t>c. Program faculty and staff must collaborate with administrators to develop a remediation plan to address the area(s) of concern that explicitly identifies goals, benchmarks and timelines, and this plan must be accepted by PRC, </a:t>
            </a:r>
            <a:r>
              <a:rPr lang="en-US" dirty="0" err="1"/>
              <a:t>PaRC</a:t>
            </a:r>
            <a:r>
              <a:rPr lang="en-US" dirty="0"/>
              <a:t> and ultimately the president. </a:t>
            </a:r>
          </a:p>
          <a:p>
            <a:pPr marL="0" indent="0">
              <a:buNone/>
            </a:pPr>
            <a:r>
              <a:rPr lang="en-US" dirty="0"/>
              <a:t>d. The President will either accept </a:t>
            </a:r>
            <a:r>
              <a:rPr lang="en-US" dirty="0" err="1"/>
              <a:t>PaRC’s</a:t>
            </a:r>
            <a:r>
              <a:rPr lang="en-US" dirty="0"/>
              <a:t> recommendation, or explain his/her reasons for not accepting </a:t>
            </a:r>
            <a:r>
              <a:rPr lang="en-US" dirty="0" err="1"/>
              <a:t>PaRC’s</a:t>
            </a:r>
            <a:r>
              <a:rPr lang="en-US" dirty="0"/>
              <a:t> recommendation.</a:t>
            </a:r>
          </a:p>
        </p:txBody>
      </p:sp>
    </p:spTree>
    <p:extLst>
      <p:ext uri="{BB962C8B-B14F-4D97-AF65-F5344CB8AC3E}">
        <p14:creationId xmlns:p14="http://schemas.microsoft.com/office/powerpoint/2010/main" val="90168199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President’s Notification of Program Discontinuance</a:t>
            </a:r>
          </a:p>
        </p:txBody>
      </p:sp>
      <p:sp>
        <p:nvSpPr>
          <p:cNvPr id="3" name="Content Placeholder 2"/>
          <p:cNvSpPr>
            <a:spLocks noGrp="1"/>
          </p:cNvSpPr>
          <p:nvPr>
            <p:ph idx="1"/>
          </p:nvPr>
        </p:nvSpPr>
        <p:spPr/>
        <p:txBody>
          <a:bodyPr>
            <a:normAutofit fontScale="85000" lnSpcReduction="20000"/>
          </a:bodyPr>
          <a:lstStyle/>
          <a:p>
            <a:r>
              <a:rPr lang="en-US" dirty="0"/>
              <a:t>Sharing the timeline with those affected</a:t>
            </a:r>
          </a:p>
          <a:p>
            <a:r>
              <a:rPr lang="en-US" dirty="0"/>
              <a:t>Communicating to APM and CAC </a:t>
            </a:r>
          </a:p>
          <a:p>
            <a:r>
              <a:rPr lang="en-US" dirty="0"/>
              <a:t>Providing written formal notice to program faculty and staff, and appropriate bargaining units</a:t>
            </a:r>
          </a:p>
          <a:p>
            <a:r>
              <a:rPr lang="en-US" dirty="0"/>
              <a:t>Providing a plan for students to complete their educational plans …</a:t>
            </a:r>
          </a:p>
        </p:txBody>
      </p:sp>
    </p:spTree>
    <p:extLst>
      <p:ext uri="{BB962C8B-B14F-4D97-AF65-F5344CB8AC3E}">
        <p14:creationId xmlns:p14="http://schemas.microsoft.com/office/powerpoint/2010/main" val="290657636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Procedure (6015) Guidelines</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t>a.     Written formal notice sent to program faculty and staff, the Faculty Association, and Classified Unions. The timing of notification shall be in accordance with respective agreements. </a:t>
            </a:r>
          </a:p>
          <a:p>
            <a:pPr marL="0" indent="0">
              <a:buNone/>
            </a:pPr>
            <a:r>
              <a:rPr lang="en-US" dirty="0"/>
              <a:t>b.     College faculty, staff, and administrators will collaborate to develop a phase-out plan to be brought to APM and CAC for discussion and feedback. This phase-out plan will include provisions to ensure that:</a:t>
            </a:r>
          </a:p>
          <a:p>
            <a:pPr marL="228600" lvl="1" indent="0">
              <a:buNone/>
            </a:pPr>
            <a:r>
              <a:rPr lang="en-US" dirty="0" err="1"/>
              <a:t>i</a:t>
            </a:r>
            <a:r>
              <a:rPr lang="en-US" dirty="0"/>
              <a:t>.     there is timely and ongoing communication with affected faculty and staff</a:t>
            </a:r>
          </a:p>
          <a:p>
            <a:pPr marL="228600" lvl="1" indent="0">
              <a:buNone/>
            </a:pPr>
            <a:r>
              <a:rPr lang="en-US" dirty="0"/>
              <a:t>ii.     all students currently in the program have the opportunity to complete the program and are appropriately counseled, and</a:t>
            </a:r>
          </a:p>
          <a:p>
            <a:pPr marL="228600" lvl="1" indent="0">
              <a:buNone/>
            </a:pPr>
            <a:r>
              <a:rPr lang="en-US" dirty="0"/>
              <a:t>iii.     the bargaining units has have time to resolve contractual issues for faculty and staff in the affected program in accordance with their respective agreements</a:t>
            </a:r>
          </a:p>
          <a:p>
            <a:endParaRPr lang="en-US" dirty="0"/>
          </a:p>
        </p:txBody>
      </p:sp>
    </p:spTree>
    <p:extLst>
      <p:ext uri="{BB962C8B-B14F-4D97-AF65-F5344CB8AC3E}">
        <p14:creationId xmlns:p14="http://schemas.microsoft.com/office/powerpoint/2010/main" val="375492511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1401456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Review: Why Do We Do It?</a:t>
            </a:r>
          </a:p>
        </p:txBody>
      </p:sp>
      <p:sp>
        <p:nvSpPr>
          <p:cNvPr id="3" name="Content Placeholder 2"/>
          <p:cNvSpPr>
            <a:spLocks noGrp="1"/>
          </p:cNvSpPr>
          <p:nvPr>
            <p:ph idx="1"/>
          </p:nvPr>
        </p:nvSpPr>
        <p:spPr/>
        <p:txBody>
          <a:bodyPr>
            <a:normAutofit fontScale="62500" lnSpcReduction="20000"/>
          </a:bodyPr>
          <a:lstStyle/>
          <a:p>
            <a:r>
              <a:rPr lang="en-US" dirty="0"/>
              <a:t>An effective program review supports continuous quality improvement to enhance Student Learning Outcomes (SLOs) and, ultimately, increases student achievement rates. </a:t>
            </a:r>
          </a:p>
          <a:p>
            <a:r>
              <a:rPr lang="en-US" dirty="0"/>
              <a:t>Program review aims to be a sustainable process that reviews, discusses, and analyzes current practices. </a:t>
            </a:r>
          </a:p>
          <a:p>
            <a:r>
              <a:rPr lang="en-US" dirty="0"/>
              <a:t>The purpose is to encourage program reflection and to ensure that program planning is related to goals at the institutional and course levels. </a:t>
            </a:r>
          </a:p>
        </p:txBody>
      </p:sp>
    </p:spTree>
    <p:extLst>
      <p:ext uri="{BB962C8B-B14F-4D97-AF65-F5344CB8AC3E}">
        <p14:creationId xmlns:p14="http://schemas.microsoft.com/office/powerpoint/2010/main" val="375377398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Review: Why Do We REALLY Do It?</a:t>
            </a:r>
          </a:p>
        </p:txBody>
      </p:sp>
      <p:sp>
        <p:nvSpPr>
          <p:cNvPr id="3" name="Content Placeholder 2"/>
          <p:cNvSpPr>
            <a:spLocks noGrp="1"/>
          </p:cNvSpPr>
          <p:nvPr>
            <p:ph idx="1"/>
          </p:nvPr>
        </p:nvSpPr>
        <p:spPr/>
        <p:txBody>
          <a:bodyPr>
            <a:normAutofit/>
          </a:bodyPr>
          <a:lstStyle/>
          <a:p>
            <a:r>
              <a:rPr lang="en-US" dirty="0"/>
              <a:t>Compliance (accreditation)</a:t>
            </a:r>
          </a:p>
          <a:p>
            <a:r>
              <a:rPr lang="en-US" dirty="0"/>
              <a:t>Resource Allocation</a:t>
            </a:r>
          </a:p>
          <a:p>
            <a:r>
              <a:rPr lang="en-US" dirty="0"/>
              <a:t>Because we have to</a:t>
            </a:r>
          </a:p>
          <a:p>
            <a:r>
              <a:rPr lang="en-US" dirty="0"/>
              <a:t>Document a history of need and service</a:t>
            </a:r>
          </a:p>
        </p:txBody>
      </p:sp>
    </p:spTree>
    <p:extLst>
      <p:ext uri="{BB962C8B-B14F-4D97-AF65-F5344CB8AC3E}">
        <p14:creationId xmlns:p14="http://schemas.microsoft.com/office/powerpoint/2010/main" val="381339033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Does It?—What Constitutes a Program?</a:t>
            </a:r>
          </a:p>
        </p:txBody>
      </p:sp>
      <p:sp>
        <p:nvSpPr>
          <p:cNvPr id="3" name="Content Placeholder 2"/>
          <p:cNvSpPr>
            <a:spLocks noGrp="1"/>
          </p:cNvSpPr>
          <p:nvPr>
            <p:ph idx="1"/>
          </p:nvPr>
        </p:nvSpPr>
        <p:spPr/>
        <p:txBody>
          <a:bodyPr>
            <a:normAutofit/>
          </a:bodyPr>
          <a:lstStyle/>
          <a:p>
            <a:r>
              <a:rPr lang="en-US" dirty="0"/>
              <a:t>If you offer a degree and/or certificate</a:t>
            </a:r>
          </a:p>
          <a:p>
            <a:r>
              <a:rPr lang="en-US" dirty="0"/>
              <a:t>If you want resources</a:t>
            </a:r>
          </a:p>
        </p:txBody>
      </p:sp>
    </p:spTree>
    <p:extLst>
      <p:ext uri="{BB962C8B-B14F-4D97-AF65-F5344CB8AC3E}">
        <p14:creationId xmlns:p14="http://schemas.microsoft.com/office/powerpoint/2010/main" val="406908409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Reads It (comprehensive)?</a:t>
            </a:r>
          </a:p>
        </p:txBody>
      </p:sp>
      <p:sp>
        <p:nvSpPr>
          <p:cNvPr id="3" name="Content Placeholder 2"/>
          <p:cNvSpPr>
            <a:spLocks noGrp="1"/>
          </p:cNvSpPr>
          <p:nvPr>
            <p:ph idx="1"/>
          </p:nvPr>
        </p:nvSpPr>
        <p:spPr/>
        <p:txBody>
          <a:bodyPr>
            <a:normAutofit/>
          </a:bodyPr>
          <a:lstStyle/>
          <a:p>
            <a:r>
              <a:rPr lang="en-US" dirty="0"/>
              <a:t>All program faculty and staff</a:t>
            </a:r>
          </a:p>
          <a:p>
            <a:r>
              <a:rPr lang="en-US" dirty="0"/>
              <a:t>Dean/Administrator </a:t>
            </a:r>
          </a:p>
          <a:p>
            <a:r>
              <a:rPr lang="en-US" dirty="0"/>
              <a:t>VP of Area</a:t>
            </a:r>
          </a:p>
          <a:p>
            <a:r>
              <a:rPr lang="en-US" dirty="0"/>
              <a:t>Program Review Committee</a:t>
            </a:r>
          </a:p>
          <a:p>
            <a:r>
              <a:rPr lang="en-US" dirty="0"/>
              <a:t>General Campus and Public</a:t>
            </a:r>
          </a:p>
        </p:txBody>
      </p:sp>
    </p:spTree>
    <p:extLst>
      <p:ext uri="{BB962C8B-B14F-4D97-AF65-F5344CB8AC3E}">
        <p14:creationId xmlns:p14="http://schemas.microsoft.com/office/powerpoint/2010/main" val="38098865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PRC Do?</a:t>
            </a:r>
          </a:p>
        </p:txBody>
      </p:sp>
      <p:sp>
        <p:nvSpPr>
          <p:cNvPr id="3" name="Content Placeholder 2"/>
          <p:cNvSpPr>
            <a:spLocks noGrp="1"/>
          </p:cNvSpPr>
          <p:nvPr>
            <p:ph idx="1"/>
          </p:nvPr>
        </p:nvSpPr>
        <p:spPr/>
        <p:txBody>
          <a:bodyPr>
            <a:normAutofit fontScale="77500" lnSpcReduction="20000"/>
          </a:bodyPr>
          <a:lstStyle/>
          <a:p>
            <a:r>
              <a:rPr lang="en-US" dirty="0"/>
              <a:t>Review all comprehensives</a:t>
            </a:r>
          </a:p>
          <a:p>
            <a:r>
              <a:rPr lang="en-US" dirty="0"/>
              <a:t>Note commendations</a:t>
            </a:r>
          </a:p>
          <a:p>
            <a:r>
              <a:rPr lang="en-US" dirty="0"/>
              <a:t>Note concerns/make recommendations</a:t>
            </a:r>
          </a:p>
          <a:p>
            <a:r>
              <a:rPr lang="en-US" dirty="0"/>
              <a:t>Rank: Green, Yellow, Red</a:t>
            </a:r>
          </a:p>
          <a:p>
            <a:r>
              <a:rPr lang="en-US" dirty="0"/>
              <a:t>Notify program faculty</a:t>
            </a:r>
          </a:p>
          <a:p>
            <a:r>
              <a:rPr lang="en-US" dirty="0"/>
              <a:t>Present Rankings to </a:t>
            </a:r>
            <a:r>
              <a:rPr lang="en-US" dirty="0" err="1"/>
              <a:t>PaRC</a:t>
            </a:r>
            <a:r>
              <a:rPr lang="en-US" dirty="0"/>
              <a:t> &amp; President</a:t>
            </a:r>
          </a:p>
        </p:txBody>
      </p:sp>
    </p:spTree>
    <p:extLst>
      <p:ext uri="{BB962C8B-B14F-4D97-AF65-F5344CB8AC3E}">
        <p14:creationId xmlns:p14="http://schemas.microsoft.com/office/powerpoint/2010/main" val="11890151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Rankings Mean?</a:t>
            </a:r>
          </a:p>
        </p:txBody>
      </p:sp>
      <p:sp>
        <p:nvSpPr>
          <p:cNvPr id="3" name="Content Placeholder 2"/>
          <p:cNvSpPr>
            <a:spLocks noGrp="1"/>
          </p:cNvSpPr>
          <p:nvPr>
            <p:ph idx="1"/>
          </p:nvPr>
        </p:nvSpPr>
        <p:spPr/>
        <p:txBody>
          <a:bodyPr>
            <a:normAutofit fontScale="62500" lnSpcReduction="20000"/>
          </a:bodyPr>
          <a:lstStyle/>
          <a:p>
            <a:r>
              <a:rPr lang="en-US" b="1" dirty="0"/>
              <a:t>GREEN</a:t>
            </a:r>
            <a:r>
              <a:rPr lang="en-US" dirty="0"/>
              <a:t> — Program is </a:t>
            </a:r>
            <a:r>
              <a:rPr lang="en-US" b="1" dirty="0"/>
              <a:t>recommended to continue in the regular program review cycle</a:t>
            </a:r>
            <a:r>
              <a:rPr lang="en-US" dirty="0"/>
              <a:t>. </a:t>
            </a:r>
          </a:p>
          <a:p>
            <a:r>
              <a:rPr lang="en-US" b="1" dirty="0"/>
              <a:t>YELLOW</a:t>
            </a:r>
            <a:r>
              <a:rPr lang="en-US" dirty="0"/>
              <a:t> — Trend analysis </a:t>
            </a:r>
            <a:r>
              <a:rPr lang="en-US" b="1" dirty="0"/>
              <a:t>indicates the program is not meeting targets and/or indicators identified within the program review documen</a:t>
            </a:r>
            <a:r>
              <a:rPr lang="en-US" dirty="0"/>
              <a:t>t, or that the program review document is incomplete. </a:t>
            </a:r>
          </a:p>
          <a:p>
            <a:r>
              <a:rPr lang="en-US" b="1" dirty="0"/>
              <a:t>RED</a:t>
            </a:r>
            <a:r>
              <a:rPr lang="en-US" dirty="0"/>
              <a:t> </a:t>
            </a:r>
            <a:r>
              <a:rPr lang="en-US" b="1" dirty="0"/>
              <a:t>— </a:t>
            </a:r>
            <a:r>
              <a:rPr lang="en-US" dirty="0"/>
              <a:t>Trend analysis </a:t>
            </a:r>
            <a:r>
              <a:rPr lang="en-US" b="1" dirty="0"/>
              <a:t>indicates a notable and persistent decline in viability</a:t>
            </a:r>
            <a:r>
              <a:rPr lang="en-US" dirty="0"/>
              <a:t>, an abrupt change to one or more of the targets and/or indicators, or that a program previously categorized as YELLOW has not successful implemented its remediation plan. </a:t>
            </a:r>
          </a:p>
        </p:txBody>
      </p:sp>
    </p:spTree>
    <p:extLst>
      <p:ext uri="{BB962C8B-B14F-4D97-AF65-F5344CB8AC3E}">
        <p14:creationId xmlns:p14="http://schemas.microsoft.com/office/powerpoint/2010/main" val="314748308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Discontinuance</a:t>
            </a:r>
          </a:p>
        </p:txBody>
      </p:sp>
      <p:sp>
        <p:nvSpPr>
          <p:cNvPr id="3" name="Content Placeholder 2"/>
          <p:cNvSpPr>
            <a:spLocks noGrp="1"/>
          </p:cNvSpPr>
          <p:nvPr>
            <p:ph idx="1"/>
          </p:nvPr>
        </p:nvSpPr>
        <p:spPr/>
        <p:txBody>
          <a:bodyPr>
            <a:normAutofit fontScale="77500" lnSpcReduction="20000"/>
          </a:bodyPr>
          <a:lstStyle/>
          <a:p>
            <a:r>
              <a:rPr lang="en-US" dirty="0"/>
              <a:t>Based on PRC’s recommendation:</a:t>
            </a:r>
          </a:p>
          <a:p>
            <a:r>
              <a:rPr lang="en-US" b="1" dirty="0" err="1"/>
              <a:t>PaRC</a:t>
            </a:r>
            <a:r>
              <a:rPr lang="en-US" b="1" dirty="0"/>
              <a:t> may then recommend program remediation, suspension or discontinuance to the College President.  The College President will either accept </a:t>
            </a:r>
            <a:r>
              <a:rPr lang="en-US" b="1" dirty="0" err="1"/>
              <a:t>PaRC's</a:t>
            </a:r>
            <a:r>
              <a:rPr lang="en-US" b="1" dirty="0"/>
              <a:t> recommendation(s), or explain his/her reason for not accepting </a:t>
            </a:r>
            <a:r>
              <a:rPr lang="en-US" b="1" dirty="0" err="1"/>
              <a:t>PaRC's</a:t>
            </a:r>
            <a:r>
              <a:rPr lang="en-US" b="1" dirty="0"/>
              <a:t> recommendation(s).</a:t>
            </a:r>
            <a:r>
              <a:rPr lang="en-US" dirty="0"/>
              <a:t> </a:t>
            </a:r>
          </a:p>
          <a:p>
            <a:r>
              <a:rPr lang="en-US" dirty="0"/>
              <a:t>https://foothill.edu/gov/prc/</a:t>
            </a:r>
          </a:p>
        </p:txBody>
      </p:sp>
    </p:spTree>
    <p:extLst>
      <p:ext uri="{BB962C8B-B14F-4D97-AF65-F5344CB8AC3E}">
        <p14:creationId xmlns:p14="http://schemas.microsoft.com/office/powerpoint/2010/main" val="80131096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Remediation </a:t>
            </a:r>
            <a:br>
              <a:rPr lang="en-US" dirty="0"/>
            </a:br>
            <a:r>
              <a:rPr lang="en-US" sz="1800" dirty="0">
                <a:hlinkClick r:id="rId2"/>
              </a:rPr>
              <a:t>https://www.foothill.edu/staff/irs/Approved_GHB_120512.pdf</a:t>
            </a:r>
            <a:r>
              <a:rPr lang="en-US" sz="1800" dirty="0"/>
              <a:t>   p16</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a:t>If remediation is the final recommendation after the program review has been evaluated, all of the following will occur:</a:t>
            </a:r>
          </a:p>
          <a:p>
            <a:r>
              <a:rPr lang="en-US" dirty="0"/>
              <a:t>a. Program faculty and staff must collaborate with administrators to develop a remediation plan to address the area(s) of concern that explicitly identifies goals, benchmarks and timelines, and this plan must be accepted by PRC, </a:t>
            </a:r>
            <a:r>
              <a:rPr lang="en-US" dirty="0" err="1"/>
              <a:t>PaRC</a:t>
            </a:r>
            <a:r>
              <a:rPr lang="en-US" dirty="0"/>
              <a:t> and ultimately the president. </a:t>
            </a:r>
          </a:p>
          <a:p>
            <a:r>
              <a:rPr lang="en-US" dirty="0"/>
              <a:t>b. The next program review must address implementation efforts and progress and will be reviewed by the PRC and ultimately </a:t>
            </a:r>
            <a:r>
              <a:rPr lang="en-US" dirty="0" err="1"/>
              <a:t>PaRC</a:t>
            </a:r>
            <a:r>
              <a:rPr lang="en-US" dirty="0"/>
              <a:t>. Programs on remediation that do not meet stated benchmark goals by the next cycle may be brought back to </a:t>
            </a:r>
            <a:r>
              <a:rPr lang="en-US" dirty="0" err="1"/>
              <a:t>PaRC</a:t>
            </a:r>
            <a:r>
              <a:rPr lang="en-US" dirty="0"/>
              <a:t> as a continued Yellow, or may be identified as Red in the next cycle. </a:t>
            </a:r>
          </a:p>
          <a:p>
            <a:r>
              <a:rPr lang="en-US" dirty="0"/>
              <a:t>c. If </a:t>
            </a:r>
            <a:r>
              <a:rPr lang="en-US" dirty="0" err="1"/>
              <a:t>PaRC</a:t>
            </a:r>
            <a:r>
              <a:rPr lang="en-US" dirty="0"/>
              <a:t> affirms that a program is on continued yellow or red status, they may recommend to the president to extend the remediation plan for one more year, suspend the program for a year or to initiate the program discontinuance process.</a:t>
            </a:r>
          </a:p>
          <a:p>
            <a:r>
              <a:rPr lang="en-US" dirty="0"/>
              <a:t>d. The President will either accept </a:t>
            </a:r>
            <a:r>
              <a:rPr lang="en-US" dirty="0" err="1"/>
              <a:t>PaRC’s</a:t>
            </a:r>
            <a:r>
              <a:rPr lang="en-US" dirty="0"/>
              <a:t> recommendation, or explain his/her reasons for not accepting </a:t>
            </a:r>
            <a:r>
              <a:rPr lang="en-US" dirty="0" err="1"/>
              <a:t>PaRC’s</a:t>
            </a:r>
            <a:r>
              <a:rPr lang="en-US" dirty="0"/>
              <a:t> recommendation.</a:t>
            </a:r>
          </a:p>
          <a:p>
            <a:endParaRPr lang="en-US" dirty="0"/>
          </a:p>
        </p:txBody>
      </p:sp>
    </p:spTree>
    <p:extLst>
      <p:ext uri="{BB962C8B-B14F-4D97-AF65-F5344CB8AC3E}">
        <p14:creationId xmlns:p14="http://schemas.microsoft.com/office/powerpoint/2010/main" val="4136667002"/>
      </p:ext>
    </p:extLst>
  </p:cSld>
  <p:clrMapOvr>
    <a:masterClrMapping/>
  </p:clrMapOvr>
  <p:transition spd="med">
    <p:fade/>
  </p:transition>
</p:sld>
</file>

<file path=ppt/theme/theme1.xml><?xml version="1.0" encoding="utf-8"?>
<a:theme xmlns:a="http://schemas.openxmlformats.org/drawingml/2006/main" name="Academic Fall2015">
  <a:themeElements>
    <a:clrScheme name="Custom 1">
      <a:dk1>
        <a:srgbClr val="000000"/>
      </a:dk1>
      <a:lt1>
        <a:srgbClr val="FFFFFF"/>
      </a:lt1>
      <a:dk2>
        <a:srgbClr val="505046"/>
      </a:dk2>
      <a:lt2>
        <a:srgbClr val="EEECE1"/>
      </a:lt2>
      <a:accent1>
        <a:srgbClr val="B6303D"/>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Academic Fall2015</Template>
  <TotalTime>4477</TotalTime>
  <Words>759</Words>
  <Application>Microsoft Macintosh PowerPoint</Application>
  <PresentationFormat>On-screen Show (4:3)</PresentationFormat>
  <Paragraphs>59</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Arial</vt:lpstr>
      <vt:lpstr>Calibri</vt:lpstr>
      <vt:lpstr>Century Gothic</vt:lpstr>
      <vt:lpstr>Helvetica Neue</vt:lpstr>
      <vt:lpstr>Helvetica Neue Medium</vt:lpstr>
      <vt:lpstr>Wingdings 2</vt:lpstr>
      <vt:lpstr>Academic Fall2015</vt:lpstr>
      <vt:lpstr>Foothill College  Program Review &amp; Discontinuance</vt:lpstr>
      <vt:lpstr>Program Review: Why Do We Do It?</vt:lpstr>
      <vt:lpstr>Program Review: Why Do We REALLY Do It?</vt:lpstr>
      <vt:lpstr>Who Does It?—What Constitutes a Program?</vt:lpstr>
      <vt:lpstr>Who Reads It (comprehensive)?</vt:lpstr>
      <vt:lpstr>What Does PRC Do?</vt:lpstr>
      <vt:lpstr>What Do Rankings Mean?</vt:lpstr>
      <vt:lpstr>Program Discontinuance</vt:lpstr>
      <vt:lpstr>Program Remediation  https://www.foothill.edu/staff/irs/Approved_GHB_120512.pdf   p16</vt:lpstr>
      <vt:lpstr>Program Suspension https://www.foothill.edu/staff/irs/Approved_GHB_120512.pdf   p16</vt:lpstr>
      <vt:lpstr>President’s Notification of Program Discontinuance</vt:lpstr>
      <vt:lpstr>Administrative Procedure (6015) Guidelines</vt:lpstr>
      <vt:lpstr>Questions?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Robredo</dc:creator>
  <cp:lastModifiedBy>Paul Starer</cp:lastModifiedBy>
  <cp:revision>184</cp:revision>
  <cp:lastPrinted>2018-01-24T16:45:03Z</cp:lastPrinted>
  <dcterms:created xsi:type="dcterms:W3CDTF">2017-07-10T18:20:34Z</dcterms:created>
  <dcterms:modified xsi:type="dcterms:W3CDTF">2018-05-16T16:19:23Z</dcterms:modified>
</cp:coreProperties>
</file>