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  <p:sldMasterId id="2147483675" r:id="rId2"/>
  </p:sldMasterIdLst>
  <p:notesMasterIdLst>
    <p:notesMasterId r:id="rId8"/>
  </p:notesMasterIdLst>
  <p:sldIdLst>
    <p:sldId id="256" r:id="rId3"/>
    <p:sldId id="262" r:id="rId4"/>
    <p:sldId id="257" r:id="rId5"/>
    <p:sldId id="258" r:id="rId6"/>
    <p:sldId id="260" r:id="rId7"/>
  </p:sldIdLst>
  <p:sldSz cx="9144000" cy="5143500" type="screen16x9"/>
  <p:notesSz cx="6858000" cy="9144000"/>
  <p:embeddedFontLst>
    <p:embeddedFont>
      <p:font typeface="Raleway" panose="020B0503030101060003" pitchFamily="34" charset="77"/>
      <p:regular r:id="rId9"/>
      <p:bold r:id="rId10"/>
      <p:italic r:id="rId11"/>
      <p:boldItalic r:id="rId12"/>
    </p:embeddedFont>
    <p:embeddedFont>
      <p:font typeface="Lato" panose="020F0502020204030203" pitchFamily="34" charset="77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>
      <p:cViewPr varScale="1">
        <p:scale>
          <a:sx n="160" d="100"/>
          <a:sy n="160" d="100"/>
        </p:scale>
        <p:origin x="24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3.fntdata"/><Relationship Id="rId5" Type="http://schemas.openxmlformats.org/officeDocument/2006/relationships/slide" Target="slides/slide3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Accountability, institutional eff alignment to E2SG will need to be added to proposals</a:t>
            </a:r>
          </a:p>
          <a:p>
            <a:pPr lvl="0"/>
            <a:r>
              <a:rPr lang="en-US" dirty="0"/>
              <a:t>Form is coming</a:t>
            </a:r>
          </a:p>
          <a:p>
            <a:pPr lvl="0"/>
            <a:r>
              <a:rPr lang="en-US" dirty="0"/>
              <a:t>There are current proposals</a:t>
            </a:r>
          </a:p>
          <a:p>
            <a:pPr lvl="0"/>
            <a:r>
              <a:rPr lang="en-US" dirty="0"/>
              <a:t>2-3 weeks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Font typeface="Lato"/>
              <a:buNone/>
              <a:defRPr sz="4800"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809A"/>
              </a:buClr>
              <a:buSzPts val="2800"/>
              <a:buFont typeface="Raleway"/>
              <a:buNone/>
              <a:defRPr sz="2800">
                <a:solidFill>
                  <a:srgbClr val="48809A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8" name="Shape 58" descr="BACCC_Logo_Color_Transparent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65396" y="3842663"/>
            <a:ext cx="1509900" cy="1122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Font typeface="Lato"/>
              <a:buNone/>
              <a:defRPr sz="4800"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809A"/>
              </a:buClr>
              <a:buSzPts val="2800"/>
              <a:buFont typeface="Raleway"/>
              <a:buNone/>
              <a:defRPr sz="2800">
                <a:solidFill>
                  <a:srgbClr val="48809A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pe 64" descr="BACCC_Logo_Color_Transparent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42900" y="214313"/>
            <a:ext cx="6343650" cy="471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Lato"/>
              <a:buNone/>
              <a:defRPr sz="3600"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Lato"/>
              <a:buNone/>
              <a:defRPr sz="3600"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1" name="Shape 71" descr="BACCC_Logo_Color_Transparent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982638" y="3165694"/>
            <a:ext cx="2384045" cy="1771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 rtl="0">
              <a:spcBef>
                <a:spcPts val="60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 rtl="0">
              <a:spcBef>
                <a:spcPts val="0"/>
              </a:spcBef>
              <a:spcAft>
                <a:spcPts val="160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6" name="Shape 76" descr="BACCC_Logo_Color_Transparent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14525" y="106800"/>
            <a:ext cx="1279970" cy="951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>
  <p:cSld name="TITLE_AND_BODY_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 rtl="0">
              <a:spcBef>
                <a:spcPts val="60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 rtl="0">
              <a:spcBef>
                <a:spcPts val="0"/>
              </a:spcBef>
              <a:spcAft>
                <a:spcPts val="160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  <a:defRPr sz="1400"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○"/>
              <a:defRPr sz="1200"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■"/>
              <a:defRPr sz="1200"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●"/>
              <a:defRPr sz="1200"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○"/>
              <a:defRPr sz="1200"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■"/>
              <a:defRPr sz="1200"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●"/>
              <a:defRPr sz="1200"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○"/>
              <a:defRPr sz="1200"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Font typeface="Raleway"/>
              <a:buChar char="■"/>
              <a:defRPr sz="1200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  <a:defRPr sz="1400"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○"/>
              <a:defRPr sz="1200"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■"/>
              <a:defRPr sz="1200"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●"/>
              <a:defRPr sz="1200"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○"/>
              <a:defRPr sz="1200"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■"/>
              <a:defRPr sz="1200"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●"/>
              <a:defRPr sz="1200"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○"/>
              <a:defRPr sz="1200"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Font typeface="Raleway"/>
              <a:buChar char="■"/>
              <a:defRPr sz="1200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None/>
              <a:defRPr sz="240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Font typeface="Raleway"/>
              <a:buChar char="●"/>
              <a:defRPr sz="1200"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○"/>
              <a:defRPr sz="1200"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■"/>
              <a:defRPr sz="1200"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●"/>
              <a:defRPr sz="1200"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○"/>
              <a:defRPr sz="1200"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■"/>
              <a:defRPr sz="1200"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●"/>
              <a:defRPr sz="1200"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Font typeface="Raleway"/>
              <a:buChar char="○"/>
              <a:defRPr sz="1200"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Font typeface="Raleway"/>
              <a:buChar char="■"/>
              <a:defRPr sz="1200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Font typeface="Lato"/>
              <a:buNone/>
              <a:defRPr sz="4800"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Font typeface="Lato"/>
              <a:buNone/>
              <a:defRPr sz="4200"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aleway"/>
              <a:buNone/>
              <a:defRPr sz="2100">
                <a:latin typeface="Raleway"/>
                <a:ea typeface="Raleway"/>
                <a:cs typeface="Raleway"/>
                <a:sym typeface="Ralew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2" name="Shape 102" descr="BACCC_Logo_Color_Transparent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46288" y="3553181"/>
            <a:ext cx="1862720" cy="1384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Font typeface="Lato"/>
              <a:buNone/>
              <a:defRPr sz="12000"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●"/>
              <a:defRPr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Font typeface="Raleway"/>
              <a:buChar char="○"/>
              <a:defRPr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Font typeface="Raleway"/>
              <a:buChar char="■"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55077"/>
              </a:buClr>
              <a:buSzPts val="2800"/>
              <a:buNone/>
              <a:defRPr sz="2800">
                <a:solidFill>
                  <a:srgbClr val="05507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D4E"/>
              </a:buClr>
              <a:buSzPts val="1800"/>
              <a:buChar char="●"/>
              <a:defRPr sz="1800">
                <a:solidFill>
                  <a:srgbClr val="4D4D4E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D4E"/>
              </a:buClr>
              <a:buSzPts val="1400"/>
              <a:buChar char="○"/>
              <a:defRPr>
                <a:solidFill>
                  <a:srgbClr val="4D4D4E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D4E"/>
              </a:buClr>
              <a:buSzPts val="1400"/>
              <a:buChar char="■"/>
              <a:defRPr>
                <a:solidFill>
                  <a:srgbClr val="4D4D4E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D4E"/>
              </a:buClr>
              <a:buSzPts val="1400"/>
              <a:buChar char="●"/>
              <a:defRPr>
                <a:solidFill>
                  <a:srgbClr val="4D4D4E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D4E"/>
              </a:buClr>
              <a:buSzPts val="1400"/>
              <a:buChar char="○"/>
              <a:defRPr>
                <a:solidFill>
                  <a:srgbClr val="4D4D4E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D4E"/>
              </a:buClr>
              <a:buSzPts val="1400"/>
              <a:buChar char="■"/>
              <a:defRPr>
                <a:solidFill>
                  <a:srgbClr val="4D4D4E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D4E"/>
              </a:buClr>
              <a:buSzPts val="1400"/>
              <a:buChar char="●"/>
              <a:defRPr>
                <a:solidFill>
                  <a:srgbClr val="4D4D4E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D4E"/>
              </a:buClr>
              <a:buSzPts val="1400"/>
              <a:buChar char="○"/>
              <a:defRPr>
                <a:solidFill>
                  <a:srgbClr val="4D4D4E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D4D4E"/>
              </a:buClr>
              <a:buSzPts val="1400"/>
              <a:buChar char="■"/>
              <a:defRPr>
                <a:solidFill>
                  <a:srgbClr val="4D4D4E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8809A"/>
                </a:solidFill>
              </a:rPr>
              <a:t>Workforce Workgroup</a:t>
            </a:r>
            <a:endParaRPr>
              <a:solidFill>
                <a:srgbClr val="48809A"/>
              </a:solidFill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to PaRC, May 16, 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56509-1E4A-3A49-A401-2A9C5661A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17/18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176F1-E588-6D4E-9300-9E0CB4A313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latin typeface="+mn-lt"/>
              </a:rPr>
              <a:t>Awarded: $298,790</a:t>
            </a:r>
          </a:p>
          <a:p>
            <a:pPr marL="114300" indent="0">
              <a:buNone/>
            </a:pPr>
            <a:endParaRPr lang="en-US" dirty="0">
              <a:latin typeface="+mn-lt"/>
            </a:endParaRPr>
          </a:p>
          <a:p>
            <a:pPr marL="114300" indent="0">
              <a:buNone/>
            </a:pPr>
            <a:r>
              <a:rPr lang="en-US" dirty="0">
                <a:latin typeface="+mn-lt"/>
              </a:rPr>
              <a:t>Spent: $285,856.93</a:t>
            </a:r>
          </a:p>
        </p:txBody>
      </p:sp>
    </p:spTree>
    <p:extLst>
      <p:ext uri="{BB962C8B-B14F-4D97-AF65-F5344CB8AC3E}">
        <p14:creationId xmlns:p14="http://schemas.microsoft.com/office/powerpoint/2010/main" val="55186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/>
              <a:t>SWP Timeline</a:t>
            </a:r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SWP grants are 30 month long grants.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Funding started in July 2016.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Round 1: July 2016- Dec 2018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Round 2: July 2017- Dec 2019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Round 3: July 2018- Dec 2020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"/>
              <a:t>Projects do not have to be tied to a specific round of funding but should have a start and end date.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8809A"/>
                </a:solidFill>
              </a:rPr>
              <a:t>Strong Workforce at Foothill</a:t>
            </a:r>
            <a:endParaRPr b="1">
              <a:solidFill>
                <a:srgbClr val="48809A"/>
              </a:solidFill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7591897" cy="33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Local</a:t>
            </a:r>
            <a:endParaRPr dirty="0"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Supporting campus wide projects, equipment that are focused on improving Foothill’s CTE programs</a:t>
            </a:r>
            <a:endParaRPr dirty="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16/17 has been allocated and will end December 2018. ($899,791)</a:t>
            </a:r>
            <a:endParaRPr dirty="0"/>
          </a:p>
          <a:p>
            <a:pPr lvl="0"/>
            <a:r>
              <a:rPr lang="en" dirty="0"/>
              <a:t>17/18 has not been allocated.  We were awarded </a:t>
            </a:r>
            <a:r>
              <a:rPr lang="en-US" dirty="0"/>
              <a:t>$1,299,626.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5">
                    <a:lumMod val="75000"/>
                  </a:schemeClr>
                </a:solidFill>
              </a:rPr>
              <a:t>Institutional Effectiveness and Accountability</a:t>
            </a:r>
            <a:endParaRPr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" dirty="0"/>
              <a:t>E</a:t>
            </a:r>
            <a:r>
              <a:rPr lang="en" baseline="30000" dirty="0"/>
              <a:t>2</a:t>
            </a:r>
            <a:r>
              <a:rPr lang="en" dirty="0"/>
              <a:t>SG</a:t>
            </a:r>
          </a:p>
          <a:p>
            <a:pPr lvl="1" indent="-342900">
              <a:spcBef>
                <a:spcPts val="0"/>
              </a:spcBef>
              <a:buSzPts val="1800"/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" dirty="0"/>
              <a:t>ow does proposal align with E2SG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" dirty="0"/>
              <a:t>New funding formula</a:t>
            </a:r>
          </a:p>
          <a:p>
            <a:pPr lvl="1" indent="-342900">
              <a:spcBef>
                <a:spcPts val="0"/>
              </a:spcBef>
              <a:buSzPts val="1800"/>
              <a:buFont typeface="Arial" panose="020B0604020202020204" pitchFamily="34" charset="0"/>
              <a:buChar char="•"/>
            </a:pPr>
            <a:r>
              <a:rPr lang="en" dirty="0"/>
              <a:t>Recruitment of low income students</a:t>
            </a:r>
          </a:p>
          <a:p>
            <a:pPr lvl="1" indent="-342900">
              <a:spcBef>
                <a:spcPts val="0"/>
              </a:spcBef>
              <a:buSzPts val="1800"/>
              <a:buFont typeface="Arial" panose="020B0604020202020204" pitchFamily="34" charset="0"/>
              <a:buChar char="•"/>
            </a:pPr>
            <a:r>
              <a:rPr lang="en" dirty="0"/>
              <a:t>Completion and retention rates</a:t>
            </a:r>
          </a:p>
          <a:p>
            <a:pPr lvl="1" indent="-342900">
              <a:spcBef>
                <a:spcPts val="0"/>
              </a:spcBef>
              <a:buSzPts val="1800"/>
              <a:buFont typeface="Arial" panose="020B0604020202020204" pitchFamily="34" charset="0"/>
              <a:buChar char="•"/>
            </a:pPr>
            <a:r>
              <a:rPr lang="en" dirty="0"/>
              <a:t>Improvement in various modalities such as online, </a:t>
            </a:r>
            <a:r>
              <a:rPr lang="en" dirty="0" err="1"/>
              <a:t>ftf</a:t>
            </a:r>
            <a:r>
              <a:rPr lang="en" dirty="0"/>
              <a:t> or hybrid</a:t>
            </a:r>
            <a:endParaRPr lang="en-US" dirty="0"/>
          </a:p>
          <a:p>
            <a:pPr lvl="0" rtl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" dirty="0"/>
              <a:t>Guided Pathways</a:t>
            </a:r>
            <a:endParaRPr dirty="0"/>
          </a:p>
          <a:p>
            <a:pPr lvl="1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" dirty="0"/>
              <a:t>How can we weave workforce relevant skills across all divisions and programs? </a:t>
            </a:r>
          </a:p>
          <a:p>
            <a:pPr marL="596900" lvl="1" indent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196</Words>
  <Application>Microsoft Macintosh PowerPoint</Application>
  <PresentationFormat>On-screen Show (16:9)</PresentationFormat>
  <Paragraphs>31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Raleway</vt:lpstr>
      <vt:lpstr>Lato</vt:lpstr>
      <vt:lpstr>Arial</vt:lpstr>
      <vt:lpstr>Simple Light</vt:lpstr>
      <vt:lpstr>Simple Light</vt:lpstr>
      <vt:lpstr>Workforce Workgroup</vt:lpstr>
      <vt:lpstr>Perkins 17/18</vt:lpstr>
      <vt:lpstr>SWP Timeline</vt:lpstr>
      <vt:lpstr>Strong Workforce at Foothill</vt:lpstr>
      <vt:lpstr>Institutional Effectiveness and Accountability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Workforce Workgroup</dc:title>
  <cp:lastModifiedBy>Microsoft Office User</cp:lastModifiedBy>
  <cp:revision>8</cp:revision>
  <dcterms:modified xsi:type="dcterms:W3CDTF">2018-05-16T05:28:43Z</dcterms:modified>
</cp:coreProperties>
</file>