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2" r:id="rId2"/>
    <p:sldId id="257" r:id="rId3"/>
    <p:sldId id="265" r:id="rId4"/>
    <p:sldId id="266" r:id="rId5"/>
    <p:sldId id="272" r:id="rId6"/>
    <p:sldId id="271" r:id="rId7"/>
    <p:sldId id="273" r:id="rId8"/>
    <p:sldId id="274" r:id="rId9"/>
    <p:sldId id="275" r:id="rId10"/>
    <p:sldId id="277" r:id="rId11"/>
    <p:sldId id="267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93"/>
    <p:restoredTop sz="74558"/>
  </p:normalViewPr>
  <p:slideViewPr>
    <p:cSldViewPr snapToGrid="0" snapToObjects="1">
      <p:cViewPr varScale="1">
        <p:scale>
          <a:sx n="94" d="100"/>
          <a:sy n="94" d="100"/>
        </p:scale>
        <p:origin x="20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6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B1D50-0E12-1741-89EC-CE1B6F1DE967}" type="datetimeFigureOut">
              <a:rPr lang="en-US" smtClean="0"/>
              <a:t>5/27/21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97FEF-8D01-D743-B1D3-E0979AAF8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657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Challenges</a:t>
            </a:r>
            <a:r>
              <a:rPr lang="en-US" baseline="0" dirty="0"/>
              <a:t> to success includes financial aid, academic support services, work/personal life, campus environment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97FEF-8D01-D743-B1D3-E0979AAF876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291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97FEF-8D01-D743-B1D3-E0979AAF876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8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386" y="5552420"/>
            <a:ext cx="2508209" cy="689757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98297" y="1341040"/>
            <a:ext cx="7928999" cy="180285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/>
          <a:lstStyle>
            <a:lvl1pPr>
              <a:defRPr sz="6000" b="1" i="0">
                <a:latin typeface="+mj-lt"/>
                <a:ea typeface="Brandon Text" charset="0"/>
                <a:cs typeface="Brandon Tex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4248364" y="5389466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800" dirty="0">
                <a:latin typeface="Helvetica Neue" charset="0"/>
                <a:ea typeface="Helvetica Neue" charset="0"/>
                <a:cs typeface="Helvetica Neue" charset="0"/>
              </a:rPr>
              <a:t>12345 El Monte Road</a:t>
            </a:r>
          </a:p>
          <a:p>
            <a:pPr algn="r"/>
            <a:r>
              <a:rPr lang="en-US" sz="1800" dirty="0">
                <a:latin typeface="Helvetica Neue" charset="0"/>
                <a:ea typeface="Helvetica Neue" charset="0"/>
                <a:cs typeface="Helvetica Neue" charset="0"/>
              </a:rPr>
              <a:t>Los Altos Hills, CA 94022</a:t>
            </a:r>
          </a:p>
          <a:p>
            <a:pPr algn="r"/>
            <a:r>
              <a:rPr lang="en-US" sz="2400" b="1" dirty="0">
                <a:solidFill>
                  <a:schemeClr val="accent2"/>
                </a:solidFill>
                <a:latin typeface="Helvetica Neue" charset="0"/>
                <a:ea typeface="Helvetica Neue" charset="0"/>
                <a:cs typeface="Helvetica Neue" charset="0"/>
              </a:rPr>
              <a:t>foothill.edu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507539" y="3154872"/>
            <a:ext cx="7910513" cy="1087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7188"/>
            <a:ext cx="7928999" cy="97045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latin typeface="+mj-lt"/>
                <a:ea typeface="Brandon Text" charset="0"/>
                <a:cs typeface="Brandon Tex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3176"/>
            <a:ext cx="8245011" cy="3705979"/>
          </a:xfrm>
          <a:prstGeom prst="rect">
            <a:avLst/>
          </a:prstGeom>
          <a:effectLst/>
        </p:spPr>
        <p:txBody>
          <a:bodyPr lIns="0" tIns="0" rIns="0" bIns="0">
            <a:normAutofit/>
          </a:bodyPr>
          <a:lstStyle>
            <a:lvl1pPr marL="257175" indent="-257175">
              <a:buClr>
                <a:schemeClr val="accent2"/>
              </a:buClr>
              <a:buSzPct val="100000"/>
              <a:buFont typeface="Arial" charset="0"/>
              <a:buChar char="•"/>
              <a:defRPr sz="3600">
                <a:latin typeface="+mn-lt"/>
                <a:ea typeface="Brandon Text" charset="0"/>
                <a:cs typeface="Brandon Text" charset="0"/>
              </a:defRPr>
            </a:lvl1pPr>
            <a:lvl2pPr marL="557213" indent="-214313">
              <a:buClr>
                <a:schemeClr val="accent2"/>
              </a:buClr>
              <a:buSzPct val="100000"/>
              <a:buFont typeface="Arial" charset="0"/>
              <a:buChar char="•"/>
              <a:defRPr sz="3600">
                <a:latin typeface="+mn-lt"/>
                <a:ea typeface="Brandon Text" charset="0"/>
                <a:cs typeface="Brandon Text" charset="0"/>
              </a:defRPr>
            </a:lvl2pPr>
            <a:lvl3pPr marL="857250" indent="-171450">
              <a:buClr>
                <a:schemeClr val="accent2"/>
              </a:buClr>
              <a:buSzPct val="100000"/>
              <a:buFont typeface="Arial" charset="0"/>
              <a:buChar char="•"/>
              <a:defRPr sz="2800">
                <a:latin typeface="+mn-lt"/>
                <a:ea typeface="Brandon Text" charset="0"/>
                <a:cs typeface="Brandon Text" charset="0"/>
              </a:defRPr>
            </a:lvl3pPr>
            <a:lvl4pPr marL="1200150" indent="-171450">
              <a:buClr>
                <a:schemeClr val="accent2"/>
              </a:buClr>
              <a:buSzPct val="100000"/>
              <a:buFont typeface="Arial" charset="0"/>
              <a:buChar char="•"/>
              <a:defRPr sz="2000">
                <a:latin typeface="+mn-lt"/>
                <a:ea typeface="Brandon Text" charset="0"/>
                <a:cs typeface="Brandon Text" charset="0"/>
              </a:defRPr>
            </a:lvl4pPr>
            <a:lvl5pPr marL="1543050" indent="-171450">
              <a:buClr>
                <a:schemeClr val="accent2"/>
              </a:buClr>
              <a:buSzPct val="100000"/>
              <a:buFont typeface="Arial" charset="0"/>
              <a:buChar char="•"/>
              <a:defRPr sz="2000">
                <a:latin typeface="+mn-lt"/>
                <a:ea typeface="Brandon Text" charset="0"/>
                <a:cs typeface="Brandon Text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814" y="6148582"/>
            <a:ext cx="1503865" cy="413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814" y="6148582"/>
            <a:ext cx="1503865" cy="413563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47188"/>
            <a:ext cx="7928999" cy="97045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latin typeface="+mj-lt"/>
                <a:ea typeface="Brandon Text" charset="0"/>
                <a:cs typeface="Brandon Tex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1" y="2486346"/>
            <a:ext cx="3868220" cy="3770616"/>
          </a:xfrm>
          <a:prstGeom prst="rect">
            <a:avLst/>
          </a:prstGeom>
          <a:effectLst/>
        </p:spPr>
        <p:txBody>
          <a:bodyPr lIns="0" tIns="0" rIns="0" bIns="0">
            <a:normAutofit/>
          </a:bodyPr>
          <a:lstStyle>
            <a:lvl1pPr marL="257175" indent="-257175">
              <a:buClr>
                <a:schemeClr val="accent2"/>
              </a:buClr>
              <a:buSzPct val="100000"/>
              <a:buFont typeface="Arial" charset="0"/>
              <a:buChar char="•"/>
              <a:defRPr sz="3600">
                <a:latin typeface="+mn-lt"/>
                <a:ea typeface="Helvetica Neue" charset="0"/>
                <a:cs typeface="Helvetica Neue" charset="0"/>
              </a:defRPr>
            </a:lvl1pPr>
            <a:lvl2pPr marL="557213" indent="-214313">
              <a:buClr>
                <a:schemeClr val="accent2"/>
              </a:buClr>
              <a:buSzPct val="100000"/>
              <a:buFont typeface="Arial" charset="0"/>
              <a:buChar char="•"/>
              <a:defRPr sz="3600">
                <a:latin typeface="+mn-lt"/>
                <a:ea typeface="Helvetica Neue" charset="0"/>
                <a:cs typeface="Helvetica Neue" charset="0"/>
              </a:defRPr>
            </a:lvl2pPr>
            <a:lvl3pPr marL="857250" indent="-171450">
              <a:buClr>
                <a:schemeClr val="accent2"/>
              </a:buClr>
              <a:buSzPct val="100000"/>
              <a:buFont typeface="Arial" charset="0"/>
              <a:buChar char="•"/>
              <a:defRPr sz="2800">
                <a:latin typeface="+mn-lt"/>
                <a:ea typeface="Helvetica Neue" charset="0"/>
                <a:cs typeface="Helvetica Neue" charset="0"/>
              </a:defRPr>
            </a:lvl3pPr>
            <a:lvl4pPr marL="1200150" indent="-171450">
              <a:buClr>
                <a:schemeClr val="accent2"/>
              </a:buClr>
              <a:buSzPct val="100000"/>
              <a:buFont typeface="Arial" charset="0"/>
              <a:buChar char="•"/>
              <a:defRPr sz="2000">
                <a:latin typeface="+mn-lt"/>
                <a:ea typeface="Helvetica Neue" charset="0"/>
                <a:cs typeface="Helvetica Neue" charset="0"/>
              </a:defRPr>
            </a:lvl4pPr>
            <a:lvl5pPr marL="1543050" indent="-171450">
              <a:buClr>
                <a:schemeClr val="accent2"/>
              </a:buClr>
              <a:buSzPct val="100000"/>
              <a:buFont typeface="Arial" charset="0"/>
              <a:buChar char="•"/>
              <a:defRPr sz="2000">
                <a:latin typeface="+mn-lt"/>
                <a:ea typeface="Helvetica Neue" charset="0"/>
                <a:cs typeface="Helvetica Neue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4708990" y="2486346"/>
            <a:ext cx="3868220" cy="3662236"/>
          </a:xfrm>
          <a:prstGeom prst="rect">
            <a:avLst/>
          </a:prstGeom>
          <a:effectLst/>
        </p:spPr>
        <p:txBody>
          <a:bodyPr lIns="0" tIns="0" rIns="0" bIns="0">
            <a:normAutofit/>
          </a:bodyPr>
          <a:lstStyle>
            <a:lvl1pPr marL="257175" indent="-257175">
              <a:buClr>
                <a:schemeClr val="accent2"/>
              </a:buClr>
              <a:buSzPct val="100000"/>
              <a:buFont typeface="Arial" charset="0"/>
              <a:buChar char="•"/>
              <a:defRPr sz="3600">
                <a:latin typeface="+mn-lt"/>
                <a:ea typeface="Brandon Text" charset="0"/>
                <a:cs typeface="Brandon Text" charset="0"/>
              </a:defRPr>
            </a:lvl1pPr>
            <a:lvl2pPr marL="557213" indent="-214313">
              <a:buClr>
                <a:schemeClr val="accent2"/>
              </a:buClr>
              <a:buSzPct val="100000"/>
              <a:buFont typeface="Arial" charset="0"/>
              <a:buChar char="•"/>
              <a:defRPr sz="3600">
                <a:latin typeface="+mn-lt"/>
                <a:ea typeface="Brandon Text" charset="0"/>
                <a:cs typeface="Brandon Text" charset="0"/>
              </a:defRPr>
            </a:lvl2pPr>
            <a:lvl3pPr marL="857250" indent="-171450">
              <a:buClr>
                <a:schemeClr val="accent2"/>
              </a:buClr>
              <a:buSzPct val="100000"/>
              <a:buFont typeface="Arial" charset="0"/>
              <a:buChar char="•"/>
              <a:defRPr sz="2800">
                <a:latin typeface="+mn-lt"/>
                <a:ea typeface="Brandon Text" charset="0"/>
                <a:cs typeface="Brandon Text" charset="0"/>
              </a:defRPr>
            </a:lvl3pPr>
            <a:lvl4pPr marL="1200150" indent="-171450">
              <a:buClr>
                <a:schemeClr val="accent2"/>
              </a:buClr>
              <a:buSzPct val="100000"/>
              <a:buFont typeface="Arial" charset="0"/>
              <a:buChar char="•"/>
              <a:defRPr sz="2000">
                <a:latin typeface="+mn-lt"/>
                <a:ea typeface="Brandon Text" charset="0"/>
                <a:cs typeface="Brandon Text" charset="0"/>
              </a:defRPr>
            </a:lvl4pPr>
            <a:lvl5pPr marL="1543050" indent="-171450">
              <a:buClr>
                <a:schemeClr val="accent2"/>
              </a:buClr>
              <a:buSzPct val="100000"/>
              <a:buFont typeface="Arial" charset="0"/>
              <a:buChar char="•"/>
              <a:defRPr sz="2000">
                <a:latin typeface="+mn-lt"/>
                <a:ea typeface="Brandon Text" charset="0"/>
                <a:cs typeface="Brandon Text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814" y="6148582"/>
            <a:ext cx="1503865" cy="413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4" y="446088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4" y="446088"/>
            <a:ext cx="2660650" cy="1618396"/>
          </a:xfrm>
          <a:prstGeom prst="rect">
            <a:avLst/>
          </a:prstGeom>
        </p:spPr>
        <p:txBody>
          <a:bodyPr anchor="ctr"/>
          <a:lstStyle>
            <a:lvl1pPr algn="l">
              <a:defRPr sz="15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4" y="2260739"/>
            <a:ext cx="2660650" cy="360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814" y="6148582"/>
            <a:ext cx="1503865" cy="413563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3641724" y="446088"/>
            <a:ext cx="4813907" cy="5414962"/>
          </a:xfrm>
          <a:prstGeom prst="rect">
            <a:avLst/>
          </a:prstGeom>
          <a:effectLst/>
        </p:spPr>
        <p:txBody>
          <a:bodyPr lIns="0" tIns="0" rIns="0" bIns="0">
            <a:normAutofit/>
          </a:bodyPr>
          <a:lstStyle>
            <a:lvl1pPr marL="257175" indent="-257175">
              <a:buClr>
                <a:schemeClr val="accent2"/>
              </a:buClr>
              <a:buSzPct val="100000"/>
              <a:buFont typeface="Arial" charset="0"/>
              <a:buChar char="•"/>
              <a:defRPr sz="3600">
                <a:latin typeface="+mn-lt"/>
                <a:ea typeface="Brandon Text" charset="0"/>
                <a:cs typeface="Brandon Text" charset="0"/>
              </a:defRPr>
            </a:lvl1pPr>
            <a:lvl2pPr marL="557213" indent="-214313">
              <a:buClr>
                <a:schemeClr val="accent2"/>
              </a:buClr>
              <a:buSzPct val="100000"/>
              <a:buFont typeface="Arial" charset="0"/>
              <a:buChar char="•"/>
              <a:defRPr sz="3600">
                <a:latin typeface="+mn-lt"/>
                <a:ea typeface="Brandon Text" charset="0"/>
                <a:cs typeface="Brandon Text" charset="0"/>
              </a:defRPr>
            </a:lvl2pPr>
            <a:lvl3pPr marL="857250" indent="-171450">
              <a:buClr>
                <a:schemeClr val="accent2"/>
              </a:buClr>
              <a:buSzPct val="100000"/>
              <a:buFont typeface="Arial" charset="0"/>
              <a:buChar char="•"/>
              <a:defRPr sz="2800">
                <a:latin typeface="+mn-lt"/>
                <a:ea typeface="Brandon Text" charset="0"/>
                <a:cs typeface="Brandon Text" charset="0"/>
              </a:defRPr>
            </a:lvl3pPr>
            <a:lvl4pPr marL="1200150" indent="-171450">
              <a:buClr>
                <a:schemeClr val="accent2"/>
              </a:buClr>
              <a:buSzPct val="100000"/>
              <a:buFont typeface="Arial" charset="0"/>
              <a:buChar char="•"/>
              <a:defRPr sz="2000">
                <a:latin typeface="+mn-lt"/>
                <a:ea typeface="Brandon Text" charset="0"/>
                <a:cs typeface="Brandon Text" charset="0"/>
              </a:defRPr>
            </a:lvl4pPr>
            <a:lvl5pPr marL="1543050" indent="-171450">
              <a:buClr>
                <a:schemeClr val="accent2"/>
              </a:buClr>
              <a:buSzPct val="100000"/>
              <a:buFont typeface="Arial" charset="0"/>
              <a:buChar char="•"/>
              <a:defRPr sz="2000">
                <a:latin typeface="+mn-lt"/>
                <a:ea typeface="Brandon Text" charset="0"/>
                <a:cs typeface="Brandon Text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468" y="5393933"/>
            <a:ext cx="7921064" cy="75464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-1"/>
            <a:ext cx="9144000" cy="5208999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814" y="6148582"/>
            <a:ext cx="1503865" cy="413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ock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73773" y="1081456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239" y="1238502"/>
            <a:ext cx="4420380" cy="2645912"/>
          </a:xfrm>
          <a:prstGeom prst="rect">
            <a:avLst/>
          </a:prstGeom>
        </p:spPr>
        <p:txBody>
          <a:bodyPr anchor="ctr"/>
          <a:lstStyle>
            <a:lvl1pPr algn="l">
              <a:defRPr sz="315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892" y="4477690"/>
            <a:ext cx="4418727" cy="71324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680982" y="1081457"/>
            <a:ext cx="2857501" cy="4075465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814" y="6148582"/>
            <a:ext cx="1503865" cy="413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45389" y="1022863"/>
            <a:ext cx="2740292" cy="1956643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 hasCustomPrompt="1"/>
          </p:nvPr>
        </p:nvSpPr>
        <p:spPr>
          <a:xfrm>
            <a:off x="1037611" y="1194164"/>
            <a:ext cx="2352861" cy="1497665"/>
          </a:xfrm>
          <a:prstGeom prst="rect">
            <a:avLst/>
          </a:prstGeom>
        </p:spPr>
        <p:txBody>
          <a:bodyPr anchor="ctr"/>
          <a:lstStyle>
            <a:lvl1pPr>
              <a:defRPr sz="3200" baseline="0"/>
            </a:lvl1pPr>
          </a:lstStyle>
          <a:p>
            <a:r>
              <a:rPr lang="en-US" dirty="0"/>
              <a:t>Thank You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814" y="6148582"/>
            <a:ext cx="1503865" cy="413563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846138" y="3400425"/>
            <a:ext cx="7321550" cy="2506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Presenter’s Name</a:t>
            </a:r>
          </a:p>
          <a:p>
            <a:pPr lvl="0"/>
            <a:r>
              <a:rPr lang="en-US" dirty="0"/>
              <a:t>Presenter’s Title</a:t>
            </a:r>
          </a:p>
          <a:p>
            <a:pPr lvl="0"/>
            <a:r>
              <a:rPr lang="en-US" dirty="0" err="1"/>
              <a:t>presentersname@foothill.edu</a:t>
            </a:r>
            <a:endParaRPr lang="en-US" dirty="0"/>
          </a:p>
          <a:p>
            <a:pPr lvl="0"/>
            <a:r>
              <a:rPr lang="en-US" dirty="0"/>
              <a:t>650.949.0000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foothill.edu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  <p:sldLayoutId id="2147483656" r:id="rId5"/>
    <p:sldLayoutId id="2147483657" r:id="rId6"/>
    <p:sldLayoutId id="2147483666" r:id="rId7"/>
    <p:sldLayoutId id="2147483661" r:id="rId8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3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8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27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rveymonkey.com/r/Preview/?sm=_2F8gYJIEcPdtXBlXTswbCkPeiuCfiQCkPChdek23gEYipdU_2BoI4gQYAXy96BmOlr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Return-to-Campus Surveys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Student Planning for Fall 2021</a:t>
            </a:r>
          </a:p>
        </p:txBody>
      </p:sp>
    </p:spTree>
    <p:extLst>
      <p:ext uri="{BB962C8B-B14F-4D97-AF65-F5344CB8AC3E}">
        <p14:creationId xmlns:p14="http://schemas.microsoft.com/office/powerpoint/2010/main" val="1304749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Planning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FH Student Planning Survey</a:t>
            </a:r>
            <a:r>
              <a:rPr lang="en-US" dirty="0"/>
              <a:t> </a:t>
            </a:r>
          </a:p>
          <a:p>
            <a:r>
              <a:rPr lang="en-US" dirty="0"/>
              <a:t>Survey focus</a:t>
            </a:r>
          </a:p>
          <a:p>
            <a:pPr lvl="1"/>
            <a:r>
              <a:rPr lang="en-US" dirty="0"/>
              <a:t>Modality preference</a:t>
            </a:r>
          </a:p>
          <a:p>
            <a:pPr lvl="1"/>
            <a:r>
              <a:rPr lang="en-US" dirty="0"/>
              <a:t>COVID-19 concerns</a:t>
            </a:r>
          </a:p>
          <a:p>
            <a:pPr lvl="1"/>
            <a:r>
              <a:rPr lang="en-US" dirty="0"/>
              <a:t>Vaccination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174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Return-to-Campus survey</a:t>
            </a:r>
          </a:p>
          <a:p>
            <a:pPr lvl="1"/>
            <a:r>
              <a:rPr lang="en-US" dirty="0"/>
              <a:t>Led by Student Services</a:t>
            </a:r>
          </a:p>
          <a:p>
            <a:pPr lvl="1"/>
            <a:r>
              <a:rPr lang="en-US" dirty="0"/>
              <a:t>Survey focus on prioritizing services to return in person, campus safety protocols</a:t>
            </a:r>
          </a:p>
          <a:p>
            <a:pPr lvl="1"/>
            <a:r>
              <a:rPr lang="en-US" dirty="0"/>
              <a:t>Administration after fall registration opens</a:t>
            </a:r>
          </a:p>
        </p:txBody>
      </p:sp>
    </p:spTree>
    <p:extLst>
      <p:ext uri="{BB962C8B-B14F-4D97-AF65-F5344CB8AC3E}">
        <p14:creationId xmlns:p14="http://schemas.microsoft.com/office/powerpoint/2010/main" val="1350511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Elaine Kuo</a:t>
            </a:r>
          </a:p>
          <a:p>
            <a:r>
              <a:rPr lang="en-US" i="1" dirty="0"/>
              <a:t>College Researcher</a:t>
            </a:r>
          </a:p>
          <a:p>
            <a:r>
              <a:rPr lang="en-US" dirty="0"/>
              <a:t>kuoelaine@fhda.edu</a:t>
            </a:r>
          </a:p>
          <a:p>
            <a:r>
              <a:rPr lang="en-US" dirty="0"/>
              <a:t>650.949.6198</a:t>
            </a:r>
          </a:p>
          <a:p>
            <a:endParaRPr lang="en-US" dirty="0"/>
          </a:p>
          <a:p>
            <a:r>
              <a:rPr lang="en-US" b="1" dirty="0">
                <a:solidFill>
                  <a:srgbClr val="FFC000"/>
                </a:solidFill>
              </a:rPr>
              <a:t>foothill.edu</a:t>
            </a:r>
          </a:p>
        </p:txBody>
      </p:sp>
    </p:spTree>
    <p:extLst>
      <p:ext uri="{BB962C8B-B14F-4D97-AF65-F5344CB8AC3E}">
        <p14:creationId xmlns:p14="http://schemas.microsoft.com/office/powerpoint/2010/main" val="446787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  <a:p>
            <a:r>
              <a:rPr lang="en-US" dirty="0"/>
              <a:t>What’s been done</a:t>
            </a:r>
          </a:p>
          <a:p>
            <a:r>
              <a:rPr lang="en-US" dirty="0"/>
              <a:t>What’s in planning</a:t>
            </a:r>
          </a:p>
          <a:p>
            <a:r>
              <a:rPr lang="en-US" dirty="0"/>
              <a:t>Feedback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363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Timeline: </a:t>
            </a:r>
            <a:br>
              <a:rPr lang="en-US" dirty="0"/>
            </a:br>
            <a:r>
              <a:rPr lang="en-US" dirty="0"/>
              <a:t>Return to Campus Surveys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2021</a:t>
            </a:r>
          </a:p>
          <a:p>
            <a:pPr lvl="1"/>
            <a:r>
              <a:rPr lang="en-US" dirty="0"/>
              <a:t>Spring students</a:t>
            </a:r>
          </a:p>
          <a:p>
            <a:r>
              <a:rPr lang="en-US" dirty="0"/>
              <a:t>July/August 2021</a:t>
            </a:r>
          </a:p>
          <a:p>
            <a:pPr lvl="1"/>
            <a:r>
              <a:rPr lang="en-US" dirty="0"/>
              <a:t>Fall students</a:t>
            </a:r>
          </a:p>
        </p:txBody>
      </p:sp>
    </p:spTree>
    <p:extLst>
      <p:ext uri="{BB962C8B-B14F-4D97-AF65-F5344CB8AC3E}">
        <p14:creationId xmlns:p14="http://schemas.microsoft.com/office/powerpoint/2010/main" val="717883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3176"/>
            <a:ext cx="8245011" cy="3705979"/>
          </a:xfrm>
        </p:spPr>
        <p:txBody>
          <a:bodyPr>
            <a:normAutofit fontScale="92500"/>
          </a:bodyPr>
          <a:lstStyle/>
          <a:p>
            <a:r>
              <a:rPr lang="en-US" dirty="0"/>
              <a:t>Revealing Institutional Strengths and Challenges (RISC) survey</a:t>
            </a:r>
          </a:p>
          <a:p>
            <a:pPr lvl="1"/>
            <a:r>
              <a:rPr lang="en-US" dirty="0"/>
              <a:t>National instrument</a:t>
            </a:r>
          </a:p>
          <a:p>
            <a:pPr lvl="1"/>
            <a:r>
              <a:rPr lang="en-US" dirty="0"/>
              <a:t>Student Services/Support Programs</a:t>
            </a:r>
          </a:p>
          <a:p>
            <a:pPr lvl="2"/>
            <a:r>
              <a:rPr lang="en-US" dirty="0"/>
              <a:t>Questions focus on student-office interactions, challenges to success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854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Revealing Institutional Strengths and Challenges (RISC)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for custom questions</a:t>
            </a:r>
          </a:p>
          <a:p>
            <a:pPr lvl="1"/>
            <a:r>
              <a:rPr lang="en-US" dirty="0"/>
              <a:t>Return-to-Campus related </a:t>
            </a:r>
          </a:p>
          <a:p>
            <a:pPr lvl="1"/>
            <a:r>
              <a:rPr lang="en-US" dirty="0"/>
              <a:t>Institutional Learning Outcomes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68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RISC Custom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Modality</a:t>
            </a:r>
          </a:p>
          <a:p>
            <a:pPr lvl="1"/>
            <a:r>
              <a:rPr lang="en-US" dirty="0"/>
              <a:t>If Foothill’s upcoming fall quarter classes are offered virtually and in person, which format would you most likely select?</a:t>
            </a:r>
          </a:p>
        </p:txBody>
      </p:sp>
    </p:spTree>
    <p:extLst>
      <p:ext uri="{BB962C8B-B14F-4D97-AF65-F5344CB8AC3E}">
        <p14:creationId xmlns:p14="http://schemas.microsoft.com/office/powerpoint/2010/main" val="2911592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RISC Custom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Services</a:t>
            </a:r>
          </a:p>
          <a:p>
            <a:pPr lvl="1"/>
            <a:r>
              <a:rPr lang="en-US" dirty="0"/>
              <a:t>If Foothill’s upcoming fall quarter classes are offered primarily online, what is your preferred way of interacting with student services offices?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95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RISC Custom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COVID-19 Related Policy</a:t>
            </a:r>
          </a:p>
          <a:p>
            <a:pPr lvl="1"/>
            <a:r>
              <a:rPr lang="en-US" dirty="0"/>
              <a:t>If you were to register for in person classes this upcoming fall quarter, which 3 policies would most likely increase your confidence that Foothill is focused on your personal health safety?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156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Planning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Districtwide effort</a:t>
            </a:r>
          </a:p>
          <a:p>
            <a:pPr lvl="1"/>
            <a:r>
              <a:rPr lang="en-US" dirty="0"/>
              <a:t>Surveys at both colleges</a:t>
            </a:r>
          </a:p>
          <a:p>
            <a:pPr lvl="1"/>
            <a:r>
              <a:rPr lang="en-US" dirty="0"/>
              <a:t>De Anza began administration week of May 17</a:t>
            </a:r>
          </a:p>
          <a:p>
            <a:pPr lvl="1"/>
            <a:r>
              <a:rPr lang="en-US" dirty="0"/>
              <a:t>Foothill began administration week of May 24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96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Foothill">
      <a:dk1>
        <a:srgbClr val="000000"/>
      </a:dk1>
      <a:lt1>
        <a:srgbClr val="FFFFFF"/>
      </a:lt1>
      <a:dk2>
        <a:srgbClr val="505046"/>
      </a:dk2>
      <a:lt2>
        <a:srgbClr val="EEECE1"/>
      </a:lt2>
      <a:accent1>
        <a:srgbClr val="B6303D"/>
      </a:accent1>
      <a:accent2>
        <a:srgbClr val="FFBD47"/>
      </a:accent2>
      <a:accent3>
        <a:srgbClr val="613415"/>
      </a:accent3>
      <a:accent4>
        <a:srgbClr val="FF8427"/>
      </a:accent4>
      <a:accent5>
        <a:srgbClr val="F6F1E7"/>
      </a:accent5>
      <a:accent6>
        <a:srgbClr val="63A844"/>
      </a:accent6>
      <a:hlink>
        <a:srgbClr val="02A8E0"/>
      </a:hlink>
      <a:folHlink>
        <a:srgbClr val="666699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>
    <a:txDef>
      <a:spPr>
        <a:effectLst/>
      </a:spPr>
      <a:bodyPr anchor="t"/>
      <a:lstStyle>
        <a:defPPr>
          <a:defRPr sz="40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2457</TotalTime>
  <Words>268</Words>
  <Application>Microsoft Macintosh PowerPoint</Application>
  <PresentationFormat>On-screen Show (4:3)</PresentationFormat>
  <Paragraphs>143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Helvetica Neue</vt:lpstr>
      <vt:lpstr>Wingdings 2</vt:lpstr>
      <vt:lpstr>Quotable</vt:lpstr>
      <vt:lpstr>Return-to-Campus Surveys</vt:lpstr>
      <vt:lpstr>Overview</vt:lpstr>
      <vt:lpstr>Timeline:  Return to Campus Surveys</vt:lpstr>
      <vt:lpstr>May 2021</vt:lpstr>
      <vt:lpstr>Revealing Institutional Strengths and Challenges (RISC) survey</vt:lpstr>
      <vt:lpstr>RISC Custom Questions</vt:lpstr>
      <vt:lpstr>RISC Custom Questions</vt:lpstr>
      <vt:lpstr>RISC Custom Questions</vt:lpstr>
      <vt:lpstr>Student Planning Survey</vt:lpstr>
      <vt:lpstr>Student Planning Survey</vt:lpstr>
      <vt:lpstr>Summer 2021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Foothill College Logo</dc:title>
  <dc:creator>Jerry Robredo</dc:creator>
  <cp:lastModifiedBy>Paul Szponar</cp:lastModifiedBy>
  <cp:revision>85</cp:revision>
  <dcterms:created xsi:type="dcterms:W3CDTF">2017-05-11T17:24:11Z</dcterms:created>
  <dcterms:modified xsi:type="dcterms:W3CDTF">2021-05-27T22:30:01Z</dcterms:modified>
</cp:coreProperties>
</file>