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888" r:id="rId1"/>
  </p:sldMasterIdLst>
  <p:notesMasterIdLst>
    <p:notesMasterId r:id="rId27"/>
  </p:notesMasterIdLst>
  <p:sldIdLst>
    <p:sldId id="256" r:id="rId2"/>
    <p:sldId id="338" r:id="rId3"/>
    <p:sldId id="339" r:id="rId4"/>
    <p:sldId id="312" r:id="rId5"/>
    <p:sldId id="305" r:id="rId6"/>
    <p:sldId id="313" r:id="rId7"/>
    <p:sldId id="330" r:id="rId8"/>
    <p:sldId id="316" r:id="rId9"/>
    <p:sldId id="331" r:id="rId10"/>
    <p:sldId id="317" r:id="rId11"/>
    <p:sldId id="328" r:id="rId12"/>
    <p:sldId id="329" r:id="rId13"/>
    <p:sldId id="334" r:id="rId14"/>
    <p:sldId id="335" r:id="rId15"/>
    <p:sldId id="320" r:id="rId16"/>
    <p:sldId id="321" r:id="rId17"/>
    <p:sldId id="340" r:id="rId18"/>
    <p:sldId id="323" r:id="rId19"/>
    <p:sldId id="336" r:id="rId20"/>
    <p:sldId id="337" r:id="rId21"/>
    <p:sldId id="324" r:id="rId22"/>
    <p:sldId id="325" r:id="rId23"/>
    <p:sldId id="341" r:id="rId24"/>
    <p:sldId id="342" r:id="rId25"/>
    <p:sldId id="268"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arolyn Holcroft" initials="CCH"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6501" autoAdjust="0"/>
  </p:normalViewPr>
  <p:slideViewPr>
    <p:cSldViewPr>
      <p:cViewPr>
        <p:scale>
          <a:sx n="107" d="100"/>
          <a:sy n="107" d="100"/>
        </p:scale>
        <p:origin x="-888" y="624"/>
      </p:cViewPr>
      <p:guideLst>
        <p:guide orient="horz" pos="2160"/>
        <p:guide pos="2880"/>
      </p:guideLst>
    </p:cSldViewPr>
  </p:slideViewPr>
  <p:notesTextViewPr>
    <p:cViewPr>
      <p:scale>
        <a:sx n="1" d="1"/>
        <a:sy n="1" d="1"/>
      </p:scale>
      <p:origin x="0" y="0"/>
    </p:cViewPr>
  </p:notesTextViewPr>
  <p:notesViewPr>
    <p:cSldViewPr>
      <p:cViewPr varScale="1">
        <p:scale>
          <a:sx n="88" d="100"/>
          <a:sy n="88" d="100"/>
        </p:scale>
        <p:origin x="-3870" y="-12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notesMaster" Target="notesMasters/notesMaster1.xml"/><Relationship Id="rId28" Type="http://schemas.openxmlformats.org/officeDocument/2006/relationships/printerSettings" Target="printerSettings/printerSettings1.bin"/><Relationship Id="rId29" Type="http://schemas.openxmlformats.org/officeDocument/2006/relationships/commentAuthors" Target="commentAuthor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esProps" Target="presProps.xml"/><Relationship Id="rId31" Type="http://schemas.openxmlformats.org/officeDocument/2006/relationships/viewProps" Target="viewProps.xml"/><Relationship Id="rId32" Type="http://schemas.openxmlformats.org/officeDocument/2006/relationships/theme" Target="theme/theme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441420D-0317-4AF9-9F82-501D7C7F87BE}" type="doc">
      <dgm:prSet loTypeId="urn:microsoft.com/office/officeart/2005/8/layout/rings+Icon" loCatId="officeonline" qsTypeId="urn:microsoft.com/office/officeart/2005/8/quickstyle/simple1" qsCatId="simple" csTypeId="urn:microsoft.com/office/officeart/2005/8/colors/accent1_2" csCatId="accent1" phldr="1"/>
      <dgm:spPr/>
      <dgm:t>
        <a:bodyPr/>
        <a:lstStyle/>
        <a:p>
          <a:endParaRPr lang="en-US"/>
        </a:p>
      </dgm:t>
    </dgm:pt>
    <dgm:pt modelId="{1DDF8239-EFF1-4577-B39D-2FAA61FE0757}">
      <dgm:prSet phldrT="[Text]"/>
      <dgm:spPr/>
      <dgm:t>
        <a:bodyPr/>
        <a:lstStyle/>
        <a:p>
          <a:r>
            <a:rPr lang="en-US" dirty="0" smtClean="0">
              <a:solidFill>
                <a:schemeClr val="tx2"/>
              </a:solidFill>
            </a:rPr>
            <a:t>Access</a:t>
          </a:r>
          <a:endParaRPr lang="en-US" dirty="0">
            <a:solidFill>
              <a:schemeClr val="tx2"/>
            </a:solidFill>
          </a:endParaRPr>
        </a:p>
      </dgm:t>
    </dgm:pt>
    <dgm:pt modelId="{6CF32BD1-2AA0-4E68-87B1-238DC0959FD8}" type="parTrans" cxnId="{793ABC4F-A633-48A5-AE61-F628AF3256C5}">
      <dgm:prSet/>
      <dgm:spPr/>
      <dgm:t>
        <a:bodyPr/>
        <a:lstStyle/>
        <a:p>
          <a:endParaRPr lang="en-US"/>
        </a:p>
      </dgm:t>
    </dgm:pt>
    <dgm:pt modelId="{EEDE254D-0B6A-49ED-9DA5-0612D7B48907}" type="sibTrans" cxnId="{793ABC4F-A633-48A5-AE61-F628AF3256C5}">
      <dgm:prSet/>
      <dgm:spPr/>
      <dgm:t>
        <a:bodyPr/>
        <a:lstStyle/>
        <a:p>
          <a:endParaRPr lang="en-US"/>
        </a:p>
      </dgm:t>
    </dgm:pt>
    <dgm:pt modelId="{570AA4E1-AFDB-4BD8-8CD0-91929A776F52}">
      <dgm:prSet phldrT="[Text]"/>
      <dgm:spPr/>
      <dgm:t>
        <a:bodyPr/>
        <a:lstStyle/>
        <a:p>
          <a:r>
            <a:rPr lang="en-US" dirty="0" smtClean="0">
              <a:solidFill>
                <a:schemeClr val="tx2"/>
              </a:solidFill>
            </a:rPr>
            <a:t>ESL, Math, English Basic Skills Completion</a:t>
          </a:r>
          <a:endParaRPr lang="en-US" dirty="0">
            <a:solidFill>
              <a:schemeClr val="tx2"/>
            </a:solidFill>
          </a:endParaRPr>
        </a:p>
      </dgm:t>
    </dgm:pt>
    <dgm:pt modelId="{3EF34B77-04DD-432B-A0DE-C104A7358F82}" type="parTrans" cxnId="{34C43A2D-7CD5-4B36-9B82-577669BE584A}">
      <dgm:prSet/>
      <dgm:spPr/>
      <dgm:t>
        <a:bodyPr/>
        <a:lstStyle/>
        <a:p>
          <a:endParaRPr lang="en-US"/>
        </a:p>
      </dgm:t>
    </dgm:pt>
    <dgm:pt modelId="{EA90B9B7-C8D8-4AB9-B923-2AF4D6DC7087}" type="sibTrans" cxnId="{34C43A2D-7CD5-4B36-9B82-577669BE584A}">
      <dgm:prSet/>
      <dgm:spPr/>
      <dgm:t>
        <a:bodyPr/>
        <a:lstStyle/>
        <a:p>
          <a:endParaRPr lang="en-US"/>
        </a:p>
      </dgm:t>
    </dgm:pt>
    <dgm:pt modelId="{3D963E07-A0DF-4CBE-8262-87BA5B24BFCF}">
      <dgm:prSet phldrT="[Text]"/>
      <dgm:spPr/>
      <dgm:t>
        <a:bodyPr/>
        <a:lstStyle/>
        <a:p>
          <a:r>
            <a:rPr lang="en-US" dirty="0" smtClean="0">
              <a:solidFill>
                <a:schemeClr val="tx2"/>
              </a:solidFill>
            </a:rPr>
            <a:t>Course Success/ Completion</a:t>
          </a:r>
          <a:endParaRPr lang="en-US" dirty="0">
            <a:solidFill>
              <a:schemeClr val="tx2"/>
            </a:solidFill>
          </a:endParaRPr>
        </a:p>
      </dgm:t>
    </dgm:pt>
    <dgm:pt modelId="{0ABB1474-F72A-46B4-84C9-14E49284D01E}" type="parTrans" cxnId="{B653DFD7-458C-405E-8D6A-E8220C3D9794}">
      <dgm:prSet/>
      <dgm:spPr/>
      <dgm:t>
        <a:bodyPr/>
        <a:lstStyle/>
        <a:p>
          <a:endParaRPr lang="en-US"/>
        </a:p>
      </dgm:t>
    </dgm:pt>
    <dgm:pt modelId="{55608812-B0BC-4D35-8F6F-6DD74668C0D9}" type="sibTrans" cxnId="{B653DFD7-458C-405E-8D6A-E8220C3D9794}">
      <dgm:prSet/>
      <dgm:spPr/>
      <dgm:t>
        <a:bodyPr/>
        <a:lstStyle/>
        <a:p>
          <a:endParaRPr lang="en-US"/>
        </a:p>
      </dgm:t>
    </dgm:pt>
    <dgm:pt modelId="{5BE020F3-A324-405E-A421-55AFE53C88F6}">
      <dgm:prSet phldrT="[Text]"/>
      <dgm:spPr/>
      <dgm:t>
        <a:bodyPr/>
        <a:lstStyle/>
        <a:p>
          <a:r>
            <a:rPr lang="en-US" dirty="0" smtClean="0">
              <a:solidFill>
                <a:schemeClr val="tx2"/>
              </a:solidFill>
            </a:rPr>
            <a:t>Degree and Certificate Completion</a:t>
          </a:r>
          <a:endParaRPr lang="en-US" dirty="0">
            <a:solidFill>
              <a:schemeClr val="tx2"/>
            </a:solidFill>
          </a:endParaRPr>
        </a:p>
      </dgm:t>
    </dgm:pt>
    <dgm:pt modelId="{DD6C4CA6-DC6B-4238-9EC7-A89EB976F3C3}" type="parTrans" cxnId="{07CC2A55-80CF-46F9-BC0F-8B732B110569}">
      <dgm:prSet/>
      <dgm:spPr/>
      <dgm:t>
        <a:bodyPr/>
        <a:lstStyle/>
        <a:p>
          <a:endParaRPr lang="en-US"/>
        </a:p>
      </dgm:t>
    </dgm:pt>
    <dgm:pt modelId="{E226E098-0B38-46EF-91AC-A8B091E488A7}" type="sibTrans" cxnId="{07CC2A55-80CF-46F9-BC0F-8B732B110569}">
      <dgm:prSet/>
      <dgm:spPr/>
      <dgm:t>
        <a:bodyPr/>
        <a:lstStyle/>
        <a:p>
          <a:endParaRPr lang="en-US"/>
        </a:p>
      </dgm:t>
    </dgm:pt>
    <dgm:pt modelId="{31C04833-E50A-41F7-B599-BFE25D811A92}">
      <dgm:prSet phldrT="[Text]"/>
      <dgm:spPr/>
      <dgm:t>
        <a:bodyPr/>
        <a:lstStyle/>
        <a:p>
          <a:r>
            <a:rPr lang="en-US" dirty="0" smtClean="0">
              <a:solidFill>
                <a:schemeClr val="tx2"/>
              </a:solidFill>
            </a:rPr>
            <a:t>Transfer</a:t>
          </a:r>
          <a:endParaRPr lang="en-US" dirty="0">
            <a:solidFill>
              <a:schemeClr val="tx2"/>
            </a:solidFill>
          </a:endParaRPr>
        </a:p>
      </dgm:t>
    </dgm:pt>
    <dgm:pt modelId="{7239F91E-F0C2-4FC7-BF4B-B3D4749EE6EB}" type="parTrans" cxnId="{A40CFBC8-E119-4EB4-9901-3516DECD51C9}">
      <dgm:prSet/>
      <dgm:spPr/>
      <dgm:t>
        <a:bodyPr/>
        <a:lstStyle/>
        <a:p>
          <a:endParaRPr lang="en-US"/>
        </a:p>
      </dgm:t>
    </dgm:pt>
    <dgm:pt modelId="{26FA05AB-A39A-44D4-969A-006163F64BFA}" type="sibTrans" cxnId="{A40CFBC8-E119-4EB4-9901-3516DECD51C9}">
      <dgm:prSet/>
      <dgm:spPr/>
      <dgm:t>
        <a:bodyPr/>
        <a:lstStyle/>
        <a:p>
          <a:endParaRPr lang="en-US"/>
        </a:p>
      </dgm:t>
    </dgm:pt>
    <dgm:pt modelId="{0D524B50-CE38-41AA-A1A1-BB35C6F4BD8A}" type="pres">
      <dgm:prSet presAssocID="{C441420D-0317-4AF9-9F82-501D7C7F87BE}" presName="Name0" presStyleCnt="0">
        <dgm:presLayoutVars>
          <dgm:chMax val="7"/>
          <dgm:dir/>
          <dgm:resizeHandles val="exact"/>
        </dgm:presLayoutVars>
      </dgm:prSet>
      <dgm:spPr/>
      <dgm:t>
        <a:bodyPr/>
        <a:lstStyle/>
        <a:p>
          <a:endParaRPr lang="en-US"/>
        </a:p>
      </dgm:t>
    </dgm:pt>
    <dgm:pt modelId="{30F631CD-6776-4F61-9745-270377000980}" type="pres">
      <dgm:prSet presAssocID="{C441420D-0317-4AF9-9F82-501D7C7F87BE}" presName="ellipse1" presStyleLbl="vennNode1" presStyleIdx="0" presStyleCnt="5">
        <dgm:presLayoutVars>
          <dgm:bulletEnabled val="1"/>
        </dgm:presLayoutVars>
      </dgm:prSet>
      <dgm:spPr/>
      <dgm:t>
        <a:bodyPr/>
        <a:lstStyle/>
        <a:p>
          <a:endParaRPr lang="en-US"/>
        </a:p>
      </dgm:t>
    </dgm:pt>
    <dgm:pt modelId="{7DFC21D8-6F1B-42DE-B42E-5061F84FE78D}" type="pres">
      <dgm:prSet presAssocID="{C441420D-0317-4AF9-9F82-501D7C7F87BE}" presName="ellipse2" presStyleLbl="vennNode1" presStyleIdx="1" presStyleCnt="5">
        <dgm:presLayoutVars>
          <dgm:bulletEnabled val="1"/>
        </dgm:presLayoutVars>
      </dgm:prSet>
      <dgm:spPr/>
      <dgm:t>
        <a:bodyPr/>
        <a:lstStyle/>
        <a:p>
          <a:endParaRPr lang="en-US"/>
        </a:p>
      </dgm:t>
    </dgm:pt>
    <dgm:pt modelId="{DFEB91B9-D3FB-45A3-9AC9-EEAB150575F8}" type="pres">
      <dgm:prSet presAssocID="{C441420D-0317-4AF9-9F82-501D7C7F87BE}" presName="ellipse3" presStyleLbl="vennNode1" presStyleIdx="2" presStyleCnt="5">
        <dgm:presLayoutVars>
          <dgm:bulletEnabled val="1"/>
        </dgm:presLayoutVars>
      </dgm:prSet>
      <dgm:spPr/>
      <dgm:t>
        <a:bodyPr/>
        <a:lstStyle/>
        <a:p>
          <a:endParaRPr lang="en-US"/>
        </a:p>
      </dgm:t>
    </dgm:pt>
    <dgm:pt modelId="{A93224CB-0298-4A05-9933-DAFD90DE784F}" type="pres">
      <dgm:prSet presAssocID="{C441420D-0317-4AF9-9F82-501D7C7F87BE}" presName="ellipse4" presStyleLbl="vennNode1" presStyleIdx="3" presStyleCnt="5">
        <dgm:presLayoutVars>
          <dgm:bulletEnabled val="1"/>
        </dgm:presLayoutVars>
      </dgm:prSet>
      <dgm:spPr/>
      <dgm:t>
        <a:bodyPr/>
        <a:lstStyle/>
        <a:p>
          <a:endParaRPr lang="en-US"/>
        </a:p>
      </dgm:t>
    </dgm:pt>
    <dgm:pt modelId="{D4292D44-1F5E-4AF7-85F2-92A748D5AA3D}" type="pres">
      <dgm:prSet presAssocID="{C441420D-0317-4AF9-9F82-501D7C7F87BE}" presName="ellipse5" presStyleLbl="vennNode1" presStyleIdx="4" presStyleCnt="5">
        <dgm:presLayoutVars>
          <dgm:bulletEnabled val="1"/>
        </dgm:presLayoutVars>
      </dgm:prSet>
      <dgm:spPr/>
      <dgm:t>
        <a:bodyPr/>
        <a:lstStyle/>
        <a:p>
          <a:endParaRPr lang="en-US"/>
        </a:p>
      </dgm:t>
    </dgm:pt>
  </dgm:ptLst>
  <dgm:cxnLst>
    <dgm:cxn modelId="{B653DFD7-458C-405E-8D6A-E8220C3D9794}" srcId="{C441420D-0317-4AF9-9F82-501D7C7F87BE}" destId="{3D963E07-A0DF-4CBE-8262-87BA5B24BFCF}" srcOrd="2" destOrd="0" parTransId="{0ABB1474-F72A-46B4-84C9-14E49284D01E}" sibTransId="{55608812-B0BC-4D35-8F6F-6DD74668C0D9}"/>
    <dgm:cxn modelId="{A40CFBC8-E119-4EB4-9901-3516DECD51C9}" srcId="{C441420D-0317-4AF9-9F82-501D7C7F87BE}" destId="{31C04833-E50A-41F7-B599-BFE25D811A92}" srcOrd="4" destOrd="0" parTransId="{7239F91E-F0C2-4FC7-BF4B-B3D4749EE6EB}" sibTransId="{26FA05AB-A39A-44D4-969A-006163F64BFA}"/>
    <dgm:cxn modelId="{1CD08068-F0C6-4199-A906-34455C41E5B4}" type="presOf" srcId="{31C04833-E50A-41F7-B599-BFE25D811A92}" destId="{D4292D44-1F5E-4AF7-85F2-92A748D5AA3D}" srcOrd="0" destOrd="0" presId="urn:microsoft.com/office/officeart/2005/8/layout/rings+Icon"/>
    <dgm:cxn modelId="{34C43A2D-7CD5-4B36-9B82-577669BE584A}" srcId="{C441420D-0317-4AF9-9F82-501D7C7F87BE}" destId="{570AA4E1-AFDB-4BD8-8CD0-91929A776F52}" srcOrd="1" destOrd="0" parTransId="{3EF34B77-04DD-432B-A0DE-C104A7358F82}" sibTransId="{EA90B9B7-C8D8-4AB9-B923-2AF4D6DC7087}"/>
    <dgm:cxn modelId="{07CC2A55-80CF-46F9-BC0F-8B732B110569}" srcId="{C441420D-0317-4AF9-9F82-501D7C7F87BE}" destId="{5BE020F3-A324-405E-A421-55AFE53C88F6}" srcOrd="3" destOrd="0" parTransId="{DD6C4CA6-DC6B-4238-9EC7-A89EB976F3C3}" sibTransId="{E226E098-0B38-46EF-91AC-A8B091E488A7}"/>
    <dgm:cxn modelId="{F1BA12CD-49DF-4400-8967-5637824DFB79}" type="presOf" srcId="{5BE020F3-A324-405E-A421-55AFE53C88F6}" destId="{A93224CB-0298-4A05-9933-DAFD90DE784F}" srcOrd="0" destOrd="0" presId="urn:microsoft.com/office/officeart/2005/8/layout/rings+Icon"/>
    <dgm:cxn modelId="{F53F5D25-64EB-4AF5-B97A-633944DEAA17}" type="presOf" srcId="{1DDF8239-EFF1-4577-B39D-2FAA61FE0757}" destId="{30F631CD-6776-4F61-9745-270377000980}" srcOrd="0" destOrd="0" presId="urn:microsoft.com/office/officeart/2005/8/layout/rings+Icon"/>
    <dgm:cxn modelId="{5644EA3F-671C-4BF7-9A29-2503AF87FD62}" type="presOf" srcId="{3D963E07-A0DF-4CBE-8262-87BA5B24BFCF}" destId="{DFEB91B9-D3FB-45A3-9AC9-EEAB150575F8}" srcOrd="0" destOrd="0" presId="urn:microsoft.com/office/officeart/2005/8/layout/rings+Icon"/>
    <dgm:cxn modelId="{793ABC4F-A633-48A5-AE61-F628AF3256C5}" srcId="{C441420D-0317-4AF9-9F82-501D7C7F87BE}" destId="{1DDF8239-EFF1-4577-B39D-2FAA61FE0757}" srcOrd="0" destOrd="0" parTransId="{6CF32BD1-2AA0-4E68-87B1-238DC0959FD8}" sibTransId="{EEDE254D-0B6A-49ED-9DA5-0612D7B48907}"/>
    <dgm:cxn modelId="{2ADCE777-7AD9-4EDE-89A9-82EFCD2D0146}" type="presOf" srcId="{570AA4E1-AFDB-4BD8-8CD0-91929A776F52}" destId="{7DFC21D8-6F1B-42DE-B42E-5061F84FE78D}" srcOrd="0" destOrd="0" presId="urn:microsoft.com/office/officeart/2005/8/layout/rings+Icon"/>
    <dgm:cxn modelId="{A829D1FF-51F0-46D6-89F2-F4ECC55B3164}" type="presOf" srcId="{C441420D-0317-4AF9-9F82-501D7C7F87BE}" destId="{0D524B50-CE38-41AA-A1A1-BB35C6F4BD8A}" srcOrd="0" destOrd="0" presId="urn:microsoft.com/office/officeart/2005/8/layout/rings+Icon"/>
    <dgm:cxn modelId="{CD9DFF22-70E3-4F91-AE81-F1EC5CC37DBC}" type="presParOf" srcId="{0D524B50-CE38-41AA-A1A1-BB35C6F4BD8A}" destId="{30F631CD-6776-4F61-9745-270377000980}" srcOrd="0" destOrd="0" presId="urn:microsoft.com/office/officeart/2005/8/layout/rings+Icon"/>
    <dgm:cxn modelId="{D14B8AF5-4967-4975-BFA5-C5BE9C3C91B9}" type="presParOf" srcId="{0D524B50-CE38-41AA-A1A1-BB35C6F4BD8A}" destId="{7DFC21D8-6F1B-42DE-B42E-5061F84FE78D}" srcOrd="1" destOrd="0" presId="urn:microsoft.com/office/officeart/2005/8/layout/rings+Icon"/>
    <dgm:cxn modelId="{F29E1F0D-7C85-46E0-B9F8-3A42D71BC998}" type="presParOf" srcId="{0D524B50-CE38-41AA-A1A1-BB35C6F4BD8A}" destId="{DFEB91B9-D3FB-45A3-9AC9-EEAB150575F8}" srcOrd="2" destOrd="0" presId="urn:microsoft.com/office/officeart/2005/8/layout/rings+Icon"/>
    <dgm:cxn modelId="{6CF436DB-E6CC-458E-9D55-47C857C4F8DE}" type="presParOf" srcId="{0D524B50-CE38-41AA-A1A1-BB35C6F4BD8A}" destId="{A93224CB-0298-4A05-9933-DAFD90DE784F}" srcOrd="3" destOrd="0" presId="urn:microsoft.com/office/officeart/2005/8/layout/rings+Icon"/>
    <dgm:cxn modelId="{BC2423D6-C4D4-42AD-9180-152FA0C9F243}" type="presParOf" srcId="{0D524B50-CE38-41AA-A1A1-BB35C6F4BD8A}" destId="{D4292D44-1F5E-4AF7-85F2-92A748D5AA3D}" srcOrd="4" destOrd="0" presId="urn:microsoft.com/office/officeart/2005/8/layout/rings+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F631CD-6776-4F61-9745-270377000980}">
      <dsp:nvSpPr>
        <dsp:cNvPr id="0" name=""/>
        <dsp:cNvSpPr/>
      </dsp:nvSpPr>
      <dsp:spPr>
        <a:xfrm>
          <a:off x="0" y="87459"/>
          <a:ext cx="2866377" cy="2866370"/>
        </a:xfrm>
        <a:prstGeom prst="ellipse">
          <a:avLst/>
        </a:prstGeom>
        <a:solidFill>
          <a:schemeClr val="accent1">
            <a:alpha val="50000"/>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tx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solidFill>
                <a:schemeClr val="tx2"/>
              </a:solidFill>
            </a:rPr>
            <a:t>Access</a:t>
          </a:r>
          <a:endParaRPr lang="en-US" sz="2700" kern="1200" dirty="0">
            <a:solidFill>
              <a:schemeClr val="tx2"/>
            </a:solidFill>
          </a:endParaRPr>
        </a:p>
      </dsp:txBody>
      <dsp:txXfrm>
        <a:off x="419771" y="507229"/>
        <a:ext cx="2026835" cy="2026830"/>
      </dsp:txXfrm>
    </dsp:sp>
    <dsp:sp modelId="{7DFC21D8-6F1B-42DE-B42E-5061F84FE78D}">
      <dsp:nvSpPr>
        <dsp:cNvPr id="0" name=""/>
        <dsp:cNvSpPr/>
      </dsp:nvSpPr>
      <dsp:spPr>
        <a:xfrm>
          <a:off x="1473936" y="1999169"/>
          <a:ext cx="2866377" cy="2866370"/>
        </a:xfrm>
        <a:prstGeom prst="ellipse">
          <a:avLst/>
        </a:prstGeom>
        <a:solidFill>
          <a:schemeClr val="accent1">
            <a:alpha val="50000"/>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tx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solidFill>
                <a:schemeClr val="tx2"/>
              </a:solidFill>
            </a:rPr>
            <a:t>ESL, Math, English Basic Skills Completion</a:t>
          </a:r>
          <a:endParaRPr lang="en-US" sz="2700" kern="1200" dirty="0">
            <a:solidFill>
              <a:schemeClr val="tx2"/>
            </a:solidFill>
          </a:endParaRPr>
        </a:p>
      </dsp:txBody>
      <dsp:txXfrm>
        <a:off x="1893707" y="2418939"/>
        <a:ext cx="2026835" cy="2026830"/>
      </dsp:txXfrm>
    </dsp:sp>
    <dsp:sp modelId="{DFEB91B9-D3FB-45A3-9AC9-EEAB150575F8}">
      <dsp:nvSpPr>
        <dsp:cNvPr id="0" name=""/>
        <dsp:cNvSpPr/>
      </dsp:nvSpPr>
      <dsp:spPr>
        <a:xfrm>
          <a:off x="2948749" y="87459"/>
          <a:ext cx="2866377" cy="2866370"/>
        </a:xfrm>
        <a:prstGeom prst="ellipse">
          <a:avLst/>
        </a:prstGeom>
        <a:solidFill>
          <a:schemeClr val="accent1">
            <a:alpha val="50000"/>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tx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solidFill>
                <a:schemeClr val="tx2"/>
              </a:solidFill>
            </a:rPr>
            <a:t>Course Success/ Completion</a:t>
          </a:r>
          <a:endParaRPr lang="en-US" sz="2700" kern="1200" dirty="0">
            <a:solidFill>
              <a:schemeClr val="tx2"/>
            </a:solidFill>
          </a:endParaRPr>
        </a:p>
      </dsp:txBody>
      <dsp:txXfrm>
        <a:off x="3368520" y="507229"/>
        <a:ext cx="2026835" cy="2026830"/>
      </dsp:txXfrm>
    </dsp:sp>
    <dsp:sp modelId="{A93224CB-0298-4A05-9933-DAFD90DE784F}">
      <dsp:nvSpPr>
        <dsp:cNvPr id="0" name=""/>
        <dsp:cNvSpPr/>
      </dsp:nvSpPr>
      <dsp:spPr>
        <a:xfrm>
          <a:off x="4422686" y="1999169"/>
          <a:ext cx="2866377" cy="2866370"/>
        </a:xfrm>
        <a:prstGeom prst="ellipse">
          <a:avLst/>
        </a:prstGeom>
        <a:solidFill>
          <a:schemeClr val="accent1">
            <a:alpha val="50000"/>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tx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solidFill>
                <a:schemeClr val="tx2"/>
              </a:solidFill>
            </a:rPr>
            <a:t>Degree and Certificate Completion</a:t>
          </a:r>
          <a:endParaRPr lang="en-US" sz="2700" kern="1200" dirty="0">
            <a:solidFill>
              <a:schemeClr val="tx2"/>
            </a:solidFill>
          </a:endParaRPr>
        </a:p>
      </dsp:txBody>
      <dsp:txXfrm>
        <a:off x="4842457" y="2418939"/>
        <a:ext cx="2026835" cy="2026830"/>
      </dsp:txXfrm>
    </dsp:sp>
    <dsp:sp modelId="{D4292D44-1F5E-4AF7-85F2-92A748D5AA3D}">
      <dsp:nvSpPr>
        <dsp:cNvPr id="0" name=""/>
        <dsp:cNvSpPr/>
      </dsp:nvSpPr>
      <dsp:spPr>
        <a:xfrm>
          <a:off x="5896622" y="87459"/>
          <a:ext cx="2866377" cy="2866370"/>
        </a:xfrm>
        <a:prstGeom prst="ellipse">
          <a:avLst/>
        </a:prstGeom>
        <a:solidFill>
          <a:schemeClr val="accent1">
            <a:alpha val="50000"/>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tx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solidFill>
                <a:schemeClr val="tx2"/>
              </a:solidFill>
            </a:rPr>
            <a:t>Transfer</a:t>
          </a:r>
          <a:endParaRPr lang="en-US" sz="2700" kern="1200" dirty="0">
            <a:solidFill>
              <a:schemeClr val="tx2"/>
            </a:solidFill>
          </a:endParaRPr>
        </a:p>
      </dsp:txBody>
      <dsp:txXfrm>
        <a:off x="6316393" y="507229"/>
        <a:ext cx="2026835" cy="2026830"/>
      </dsp:txXfrm>
    </dsp:sp>
  </dsp:spTree>
</dsp:drawing>
</file>

<file path=ppt/diagrams/layout1.xml><?xml version="1.0" encoding="utf-8"?>
<dgm:layoutDef xmlns:dgm="http://schemas.openxmlformats.org/drawingml/2006/diagram" xmlns:a="http://schemas.openxmlformats.org/drawingml/2006/main" uniqueId="urn:microsoft.com/office/officeart/2005/8/layout/rings+Icon">
  <dgm:title val="Interconnected Rings"/>
  <dgm:desc val="Use to show overlapping or interconnected ideas or concepts. The first seven lines of Level 1 text correspond with a circle. Unused text does not appear, but remains available if you switch layouts.  "/>
  <dgm:catLst>
    <dgm:cat type="relationship" pri="32000"/>
    <dgm:cat type="officeonline" pri="6000"/>
  </dgm:catLst>
  <dgm:sampData useDef="1">
    <dgm:dataModel>
      <dgm:ptLst/>
      <dgm:bg/>
      <dgm:whole/>
    </dgm:dataModel>
  </dgm:sampData>
  <dgm:styleData>
    <dgm:dataModel>
      <dgm:ptLst>
        <dgm:pt modelId="0" type="doc"/>
        <dgm:pt modelId="10"/>
        <dgm:pt modelId="20"/>
      </dgm:ptLst>
      <dgm:cxnLst>
        <dgm:cxn modelId="30" srcId="0" destId="10" srcOrd="0" destOrd="0"/>
        <dgm:cxn modelId="40" srcId="0" destId="20" srcOrd="1" destOrd="0"/>
      </dgm:cxnLst>
      <dgm:bg/>
      <dgm:whole/>
    </dgm:dataModel>
  </dgm:styleData>
  <dgm:clrData>
    <dgm:dataModel>
      <dgm:ptLst>
        <dgm:pt modelId="0" type="doc"/>
        <dgm:pt modelId="10"/>
        <dgm:pt modelId="20"/>
        <dgm:pt modelId="30"/>
        <dgm:pt modelId="40"/>
      </dgm:ptLst>
      <dgm:cxnLst>
        <dgm:cxn modelId="50" srcId="0" destId="10" srcOrd="0" destOrd="0"/>
        <dgm:cxn modelId="60" srcId="0" destId="20" srcOrd="1" destOrd="0"/>
        <dgm:cxn modelId="70" srcId="0" destId="30" srcOrd="2" destOrd="0"/>
        <dgm:cxn modelId="80" srcId="0" destId="40" srcOrd="2" destOrd="0"/>
      </dgm:cxnLst>
      <dgm:bg/>
      <dgm:whole/>
    </dgm:dataModel>
  </dgm:clrData>
  <dgm:layoutNode name="Name0">
    <dgm:varLst>
      <dgm:chMax val="7"/>
      <dgm:dir/>
      <dgm:resizeHandles val="exact"/>
    </dgm:varLst>
    <dgm:choose name="Name1">
      <dgm:if name="Name2" axis="ch" ptType="node" func="cnt" op="lt" val="1">
        <dgm:alg type="composite"/>
        <dgm:shape xmlns:r="http://schemas.openxmlformats.org/officeDocument/2006/relationships" r:blip="">
          <dgm:adjLst/>
        </dgm:shape>
        <dgm:presOf/>
        <dgm:constrLst/>
        <dgm:ruleLst/>
      </dgm:if>
      <dgm:if name="Name3" axis="ch" ptType="node" func="cnt" op="equ" val="1">
        <dgm:alg type="composite">
          <dgm:param type="ar" val="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dgm:constr type="h" for="ch" forName="ellipse1" refType="h"/>
        </dgm:constrLst>
      </dgm:if>
      <dgm:if name="Name4" axis="ch" ptType="node" func="cnt" op="equ" val="2">
        <dgm:alg type="composite">
          <dgm:param type="ar" val="0.908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6602"/>
          <dgm:constr type="h" for="ch" forName="ellipse1" refType="h" fact="0.5999"/>
          <dgm:constr type="l" for="ch" forName="ellipse2" refType="w" fact="0.3398"/>
          <dgm:constr type="t" for="ch" forName="ellipse2" refType="h" fact="0.4001"/>
          <dgm:constr type="w" for="ch" forName="ellipse2" refType="w" fact="0.6602"/>
          <dgm:constr type="h" for="ch" forName="ellipse2" refType="h" fact="0.5999"/>
        </dgm:constrLst>
      </dgm:if>
      <dgm:if name="Name5" axis="ch" ptType="node" func="cnt" op="equ" val="3">
        <dgm:alg type="composite">
          <dgm:param type="ar" val="1.217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4929"/>
          <dgm:constr type="h" for="ch" forName="ellipse1" refType="h" fact="0.5999"/>
          <dgm:constr type="l" for="ch" forName="ellipse2" refType="w" fact="0.2537"/>
          <dgm:constr type="t" for="ch" forName="ellipse2" refType="h" fact="0.4001"/>
          <dgm:constr type="w" for="ch" forName="ellipse2" refType="w" fact="0.4929"/>
          <dgm:constr type="h" for="ch" forName="ellipse2" refType="h" fact="0.5999"/>
          <dgm:constr type="l" for="ch" forName="ellipse3" refType="w" fact="0.5071"/>
          <dgm:constr type="t" for="ch" forName="ellipse3" refType="h" fact="0"/>
          <dgm:constr type="w" for="ch" forName="ellipse3" refType="w" fact="0.4929"/>
          <dgm:constr type="h" for="ch" forName="ellipse3" refType="h" fact="0.5999"/>
        </dgm:constrLst>
      </dgm:if>
      <dgm:if name="Name6" axis="ch" ptType="node" func="cnt" op="equ" val="4">
        <dgm:alg type="composite">
          <dgm:param type="ar" val="1.5255"/>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932"/>
          <dgm:constr type="h" for="ch" forName="ellipse1" refType="h" fact="0.5999"/>
          <dgm:constr type="l" for="ch" forName="ellipse2" refType="w" fact="0.2023"/>
          <dgm:constr type="t" for="ch" forName="ellipse2" refType="h" fact="0.4001"/>
          <dgm:constr type="w" for="ch" forName="ellipse2" refType="w" fact="0.3932"/>
          <dgm:constr type="h" for="ch" forName="ellipse2" refType="h" fact="0.5999"/>
          <dgm:constr type="l" for="ch" forName="ellipse3" refType="w" fact="0.4045"/>
          <dgm:constr type="t" for="ch" forName="ellipse3" refType="h" fact="0"/>
          <dgm:constr type="w" for="ch" forName="ellipse3" refType="w" fact="0.3932"/>
          <dgm:constr type="h" for="ch" forName="ellipse3" refType="h" fact="0.5999"/>
          <dgm:constr type="l" for="ch" forName="ellipse4" refType="w" fact="0.6068"/>
          <dgm:constr type="t" for="ch" forName="ellipse4" refType="h" fact="0.4001"/>
          <dgm:constr type="w" for="ch" forName="ellipse4" refType="w" fact="0.3932"/>
          <dgm:constr type="h" for="ch" forName="ellipse4" refType="h" fact="0.5999"/>
        </dgm:constrLst>
      </dgm:if>
      <dgm:if name="Name7" axis="ch" ptType="node" func="cnt" op="equ" val="5">
        <dgm:alg type="composite">
          <dgm:param type="ar" val="1.834"/>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271"/>
          <dgm:constr type="h" for="ch" forName="ellipse1" refType="h" fact="0.5999"/>
          <dgm:constr type="l" for="ch" forName="ellipse2" refType="w" fact="0.1682"/>
          <dgm:constr type="t" for="ch" forName="ellipse2" refType="h" fact="0.4001"/>
          <dgm:constr type="w" for="ch" forName="ellipse2" refType="w" fact="0.3271"/>
          <dgm:constr type="h" for="ch" forName="ellipse2" refType="h" fact="0.5999"/>
          <dgm:constr type="l" for="ch" forName="ellipse3" refType="w" fact="0.3365"/>
          <dgm:constr type="t" for="ch" forName="ellipse3" refType="h" fact="0"/>
          <dgm:constr type="w" for="ch" forName="ellipse3" refType="w" fact="0.3271"/>
          <dgm:constr type="h" for="ch" forName="ellipse3" refType="h" fact="0.5999"/>
          <dgm:constr type="l" for="ch" forName="ellipse4" refType="w" fact="0.5047"/>
          <dgm:constr type="t" for="ch" forName="ellipse4" refType="h" fact="0.4001"/>
          <dgm:constr type="w" for="ch" forName="ellipse4" refType="w" fact="0.3271"/>
          <dgm:constr type="h" for="ch" forName="ellipse4" refType="h" fact="0.5999"/>
          <dgm:constr type="l" for="ch" forName="ellipse5" refType="w" fact="0.6729"/>
          <dgm:constr type="t" for="ch" forName="ellipse5" refType="h" fact="0"/>
          <dgm:constr type="w" for="ch" forName="ellipse5" refType="w" fact="0.3271"/>
          <dgm:constr type="h" for="ch" forName="ellipse5" refType="h" fact="0.5999"/>
        </dgm:constrLst>
      </dgm:if>
      <dgm:if name="Name8" axis="ch" ptType="node" func="cnt" op="equ" val="6">
        <dgm:alg type="composite">
          <dgm:param type="ar" val="2.1873"/>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78"/>
          <dgm:constr type="h" for="ch" forName="ellipse1" refType="h" fact="0.6081"/>
          <dgm:constr type="l" for="ch" forName="ellipse2" refType="w" fact="0.1444"/>
          <dgm:constr type="t" for="ch" forName="ellipse2" refType="h" fact="0.3919"/>
          <dgm:constr type="w" for="ch" forName="ellipse2" refType="w" fact="0.278"/>
          <dgm:constr type="h" for="ch" forName="ellipse2" refType="h" fact="0.6081"/>
          <dgm:constr type="l" for="ch" forName="ellipse3" refType="w" fact="0.2888"/>
          <dgm:constr type="t" for="ch" forName="ellipse3" refType="h" fact="0"/>
          <dgm:constr type="w" for="ch" forName="ellipse3" refType="w" fact="0.278"/>
          <dgm:constr type="h" for="ch" forName="ellipse3" refType="h" fact="0.6081"/>
          <dgm:constr type="l" for="ch" forName="ellipse4" refType="w" fact="0.4332"/>
          <dgm:constr type="t" for="ch" forName="ellipse4" refType="h" fact="0.3919"/>
          <dgm:constr type="w" for="ch" forName="ellipse4" refType="w" fact="0.278"/>
          <dgm:constr type="h" for="ch" forName="ellipse4" refType="h" fact="0.6081"/>
          <dgm:constr type="l" for="ch" forName="ellipse5" refType="w" fact="0.5776"/>
          <dgm:constr type="t" for="ch" forName="ellipse5" refType="h" fact="0"/>
          <dgm:constr type="w" for="ch" forName="ellipse5" refType="w" fact="0.278"/>
          <dgm:constr type="h" for="ch" forName="ellipse5" refType="h" fact="0.6081"/>
          <dgm:constr type="l" for="ch" forName="ellipse6" refType="w" fact="0.722"/>
          <dgm:constr type="t" for="ch" forName="ellipse6" refType="h" fact="0.3919"/>
          <dgm:constr type="w" for="ch" forName="ellipse6" refType="w" fact="0.278"/>
          <dgm:constr type="h" for="ch" forName="ellipse6" refType="h" fact="0.6081"/>
        </dgm:constrLst>
      </dgm:if>
      <dgm:else name="Name9">
        <dgm:alg type="composite">
          <dgm:param type="ar" val="2.346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455"/>
          <dgm:constr type="h" for="ch" forName="ellipse1" refType="h" fact="0.5761"/>
          <dgm:constr type="l" for="ch" forName="ellipse2" refType="w" fact="0.1257"/>
          <dgm:constr type="t" for="ch" forName="ellipse2" refType="h" fact="0.4239"/>
          <dgm:constr type="w" for="ch" forName="ellipse2" refType="w" fact="0.2455"/>
          <dgm:constr type="h" for="ch" forName="ellipse2" refType="h" fact="0.5761"/>
          <dgm:constr type="l" for="ch" forName="ellipse3" refType="w" fact="0.2515"/>
          <dgm:constr type="t" for="ch" forName="ellipse3" refType="h" fact="0"/>
          <dgm:constr type="w" for="ch" forName="ellipse3" refType="w" fact="0.2455"/>
          <dgm:constr type="h" for="ch" forName="ellipse3" refType="h" fact="0.5761"/>
          <dgm:constr type="l" for="ch" forName="ellipse4" refType="w" fact="0.3772"/>
          <dgm:constr type="t" for="ch" forName="ellipse4" refType="h" fact="0.4239"/>
          <dgm:constr type="w" for="ch" forName="ellipse4" refType="w" fact="0.2455"/>
          <dgm:constr type="h" for="ch" forName="ellipse4" refType="h" fact="0.5761"/>
          <dgm:constr type="l" for="ch" forName="ellipse5" refType="w" fact="0.503"/>
          <dgm:constr type="t" for="ch" forName="ellipse5" refType="h" fact="0"/>
          <dgm:constr type="w" for="ch" forName="ellipse5" refType="w" fact="0.2455"/>
          <dgm:constr type="h" for="ch" forName="ellipse5" refType="h" fact="0.5761"/>
          <dgm:constr type="l" for="ch" forName="ellipse6" refType="w" fact="0.6287"/>
          <dgm:constr type="t" for="ch" forName="ellipse6" refType="h" fact="0.4239"/>
          <dgm:constr type="w" for="ch" forName="ellipse6" refType="w" fact="0.2455"/>
          <dgm:constr type="h" for="ch" forName="ellipse6" refType="h" fact="0.5761"/>
          <dgm:constr type="l" for="ch" forName="ellipse7" refType="w" fact="0.7545"/>
          <dgm:constr type="t" for="ch" forName="ellipse7" refType="h" fact="0"/>
          <dgm:constr type="w" for="ch" forName="ellipse7" refType="w" fact="0.2455"/>
          <dgm:constr type="h" for="ch" forName="ellipse7" refType="h" fact="0.5761"/>
        </dgm:constrLst>
      </dgm:else>
    </dgm:choose>
    <dgm:choose name="Name10">
      <dgm:if name="Name11" axis="ch" ptType="node" func="cnt" op="gte" val="1">
        <dgm:layoutNode name="ellipse1" styleLbl="vennNode1">
          <dgm:varLst>
            <dgm:bulletEnabled val="1"/>
          </dgm:varLst>
          <dgm:alg type="tx"/>
          <dgm:shape xmlns:r="http://schemas.openxmlformats.org/officeDocument/2006/relationships" type="ellipse" r:blip="">
            <dgm:adjLst/>
          </dgm:shape>
          <dgm:choose name="Name12">
            <dgm:if name="Name13" func="var" arg="dir" op="equ" val="norm">
              <dgm:presOf axis="ch desOrSelf" ptType="node node" st="1 1" cnt="1 0"/>
            </dgm:if>
            <dgm:else name="Name14">
              <dgm:choose name="Name15">
                <dgm:if name="Name16" axis="ch" ptType="node" func="cnt" op="equ" val="1">
                  <dgm:presOf axis="ch desOrSelf" ptType="node node" st="1 1" cnt="1 0"/>
                </dgm:if>
                <dgm:if name="Name17" axis="ch" ptType="node" func="cnt" op="equ" val="2">
                  <dgm:presOf axis="ch desOrSelf" ptType="node node" st="2 1" cnt="1 0"/>
                </dgm:if>
                <dgm:if name="Name18" axis="ch" ptType="node" func="cnt" op="equ" val="3">
                  <dgm:presOf axis="ch desOrSelf" ptType="node node" st="3 1" cnt="1 0"/>
                </dgm:if>
                <dgm:if name="Name19" axis="ch" ptType="node" func="cnt" op="equ" val="4">
                  <dgm:presOf axis="ch desOrSelf" ptType="node node" st="4 1" cnt="1 0"/>
                </dgm:if>
                <dgm:if name="Name20" axis="ch" ptType="node" func="cnt" op="equ" val="5">
                  <dgm:presOf axis="ch desOrSelf" ptType="node node" st="5 1" cnt="1 0"/>
                </dgm:if>
                <dgm:if name="Name21" axis="ch" ptType="node" func="cnt" op="equ" val="6">
                  <dgm:presOf axis="ch desOrSelf" ptType="node node" st="6 1" cnt="1 0"/>
                </dgm:if>
                <dgm:if name="Name22" axis="ch" ptType="node" func="cnt" op="gte" val="7">
                  <dgm:presOf axis="ch desOrSelf" ptType="node node" st="7 1" cnt="1 0"/>
                </dgm:if>
                <dgm:else name="Name2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4"/>
    </dgm:choose>
    <dgm:choose name="Name25">
      <dgm:if name="Name26" axis="ch" ptType="node" func="cnt" op="gte" val="2">
        <dgm:layoutNode name="ellipse2" styleLbl="vennNode1">
          <dgm:varLst>
            <dgm:bulletEnabled val="1"/>
          </dgm:varLst>
          <dgm:alg type="tx"/>
          <dgm:choose name="Name27">
            <dgm:if name="Name28" func="var" arg="dir" op="equ" val="norm">
              <dgm:shape xmlns:r="http://schemas.openxmlformats.org/officeDocument/2006/relationships" type="ellipse" r:blip="">
                <dgm:adjLst/>
              </dgm:shape>
              <dgm:presOf axis="ch desOrSelf" ptType="node node" st="2 1" cnt="1 0"/>
            </dgm:if>
            <dgm:else name="Name29">
              <dgm:shape xmlns:r="http://schemas.openxmlformats.org/officeDocument/2006/relationships" type="ellipse" r:blip="" zOrderOff="-2">
                <dgm:adjLst/>
              </dgm:shape>
              <dgm:choose name="Name30">
                <dgm:if name="Name31" axis="ch" ptType="node" func="cnt" op="equ" val="2">
                  <dgm:presOf axis="ch desOrSelf" ptType="node node" st="1 1" cnt="1 0"/>
                </dgm:if>
                <dgm:if name="Name32" axis="ch" ptType="node" func="cnt" op="equ" val="3">
                  <dgm:presOf axis="ch desOrSelf" ptType="node node" st="2 1" cnt="1 0"/>
                </dgm:if>
                <dgm:if name="Name33" axis="ch" ptType="node" func="cnt" op="equ" val="4">
                  <dgm:presOf axis="ch desOrSelf" ptType="node node" st="3 1" cnt="1 0"/>
                </dgm:if>
                <dgm:if name="Name34" axis="ch" ptType="node" func="cnt" op="equ" val="5">
                  <dgm:presOf axis="ch desOrSelf" ptType="node node" st="4 1" cnt="1 0"/>
                </dgm:if>
                <dgm:if name="Name35" axis="ch" ptType="node" func="cnt" op="equ" val="6">
                  <dgm:presOf axis="ch desOrSelf" ptType="node node" st="5 1" cnt="1 0"/>
                </dgm:if>
                <dgm:if name="Name36" axis="ch" ptType="node" func="cnt" op="gte" val="7">
                  <dgm:presOf axis="ch desOrSelf" ptType="node node" st="6 1" cnt="1 0"/>
                </dgm:if>
                <dgm:else name="Name37"/>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8"/>
    </dgm:choose>
    <dgm:choose name="Name39">
      <dgm:if name="Name40" axis="ch" ptType="node" func="cnt" op="gte" val="3">
        <dgm:layoutNode name="ellipse3" styleLbl="vennNode1">
          <dgm:varLst>
            <dgm:bulletEnabled val="1"/>
          </dgm:varLst>
          <dgm:alg type="tx"/>
          <dgm:shape xmlns:r="http://schemas.openxmlformats.org/officeDocument/2006/relationships" type="ellipse" r:blip="">
            <dgm:adjLst/>
          </dgm:shape>
          <dgm:choose name="Name41">
            <dgm:if name="Name42" func="var" arg="dir" op="equ" val="norm">
              <dgm:shape xmlns:r="http://schemas.openxmlformats.org/officeDocument/2006/relationships" type="ellipse" r:blip="">
                <dgm:adjLst/>
              </dgm:shape>
              <dgm:presOf axis="ch desOrSelf" ptType="node node" st="3 1" cnt="1 0"/>
            </dgm:if>
            <dgm:else name="Name43">
              <dgm:shape xmlns:r="http://schemas.openxmlformats.org/officeDocument/2006/relationships" type="ellipse" r:blip="" zOrderOff="-4">
                <dgm:adjLst/>
              </dgm:shape>
              <dgm:choose name="Name44">
                <dgm:if name="Name45" axis="ch" ptType="node" func="cnt" op="equ" val="3">
                  <dgm:presOf axis="ch desOrSelf" ptType="node node" st="1 1" cnt="1 0"/>
                </dgm:if>
                <dgm:if name="Name46" axis="ch" ptType="node" func="cnt" op="equ" val="4">
                  <dgm:presOf axis="ch desOrSelf" ptType="node node" st="2 1" cnt="1 0"/>
                </dgm:if>
                <dgm:if name="Name47" axis="ch" ptType="node" func="cnt" op="equ" val="5">
                  <dgm:presOf axis="ch desOrSelf" ptType="node node" st="3 1" cnt="1 0"/>
                </dgm:if>
                <dgm:if name="Name48" axis="ch" ptType="node" func="cnt" op="equ" val="6">
                  <dgm:presOf axis="ch desOrSelf" ptType="node node" st="4 1" cnt="1 0"/>
                </dgm:if>
                <dgm:if name="Name49" axis="ch" ptType="node" func="cnt" op="gte" val="7">
                  <dgm:presOf axis="ch desOrSelf" ptType="node node" st="5 1" cnt="1 0"/>
                </dgm:if>
                <dgm:else name="Name50"/>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1"/>
    </dgm:choose>
    <dgm:choose name="Name52">
      <dgm:if name="Name53" axis="ch" ptType="node" func="cnt" op="gte" val="4">
        <dgm:layoutNode name="ellipse4" styleLbl="vennNode1">
          <dgm:varLst>
            <dgm:bulletEnabled val="1"/>
          </dgm:varLst>
          <dgm:alg type="tx"/>
          <dgm:choose name="Name54">
            <dgm:if name="Name55" func="var" arg="dir" op="equ" val="norm">
              <dgm:shape xmlns:r="http://schemas.openxmlformats.org/officeDocument/2006/relationships" type="ellipse" r:blip="">
                <dgm:adjLst/>
              </dgm:shape>
              <dgm:presOf axis="ch desOrSelf" ptType="node node" st="4 1" cnt="1 0"/>
            </dgm:if>
            <dgm:else name="Name56">
              <dgm:shape xmlns:r="http://schemas.openxmlformats.org/officeDocument/2006/relationships" type="ellipse" r:blip="" zOrderOff="-6">
                <dgm:adjLst/>
              </dgm:shape>
              <dgm:choose name="Name57">
                <dgm:if name="Name58" axis="ch" ptType="node" func="cnt" op="equ" val="4">
                  <dgm:presOf axis="ch desOrSelf" ptType="node node" st="1 1" cnt="1 0"/>
                </dgm:if>
                <dgm:if name="Name59" axis="ch" ptType="node" func="cnt" op="equ" val="5">
                  <dgm:presOf axis="ch desOrSelf" ptType="node node" st="2 1" cnt="1 0"/>
                </dgm:if>
                <dgm:if name="Name60" axis="ch" ptType="node" func="cnt" op="equ" val="6">
                  <dgm:presOf axis="ch desOrSelf" ptType="node node" st="3 1" cnt="1 0"/>
                </dgm:if>
                <dgm:if name="Name61" axis="ch" ptType="node" func="cnt" op="gte" val="7">
                  <dgm:presOf axis="ch desOrSelf" ptType="node node" st="4 1" cnt="1 0"/>
                </dgm:if>
                <dgm:else name="Name62"/>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3"/>
    </dgm:choose>
    <dgm:choose name="Name64">
      <dgm:if name="Name65" axis="ch" ptType="node" func="cnt" op="gte" val="5">
        <dgm:layoutNode name="ellipse5" styleLbl="vennNode1">
          <dgm:varLst>
            <dgm:bulletEnabled val="1"/>
          </dgm:varLst>
          <dgm:alg type="tx"/>
          <dgm:choose name="Name66">
            <dgm:if name="Name67" func="var" arg="dir" op="equ" val="norm">
              <dgm:shape xmlns:r="http://schemas.openxmlformats.org/officeDocument/2006/relationships" type="ellipse" r:blip="">
                <dgm:adjLst/>
              </dgm:shape>
              <dgm:presOf axis="ch desOrSelf" ptType="node node" st="5 1" cnt="1 0"/>
            </dgm:if>
            <dgm:else name="Name68">
              <dgm:shape xmlns:r="http://schemas.openxmlformats.org/officeDocument/2006/relationships" type="ellipse" r:blip="" zOrderOff="-8">
                <dgm:adjLst/>
              </dgm:shape>
              <dgm:choose name="Name69">
                <dgm:if name="Name70" axis="ch" ptType="node" func="cnt" op="equ" val="5">
                  <dgm:presOf axis="ch desOrSelf" ptType="node node" st="1 1" cnt="1 0"/>
                </dgm:if>
                <dgm:if name="Name71" axis="ch" ptType="node" func="cnt" op="equ" val="6">
                  <dgm:presOf axis="ch desOrSelf" ptType="node node" st="2 1" cnt="1 0"/>
                </dgm:if>
                <dgm:if name="Name72" axis="ch" ptType="node" func="cnt" op="gte" val="7">
                  <dgm:presOf axis="ch desOrSelf" ptType="node node" st="3 1" cnt="1 0"/>
                </dgm:if>
                <dgm:else name="Name7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4"/>
    </dgm:choose>
    <dgm:choose name="Name75">
      <dgm:if name="Name76" axis="ch" ptType="node" func="cnt" op="gte" val="6">
        <dgm:layoutNode name="ellipse6" styleLbl="vennNode1">
          <dgm:varLst>
            <dgm:bulletEnabled val="1"/>
          </dgm:varLst>
          <dgm:alg type="tx"/>
          <dgm:choose name="Name77">
            <dgm:if name="Name78" func="var" arg="dir" op="equ" val="norm">
              <dgm:shape xmlns:r="http://schemas.openxmlformats.org/officeDocument/2006/relationships" type="ellipse" r:blip="">
                <dgm:adjLst/>
              </dgm:shape>
              <dgm:presOf axis="ch desOrSelf" ptType="node node" st="6 1" cnt="1 0"/>
            </dgm:if>
            <dgm:else name="Name79">
              <dgm:shape xmlns:r="http://schemas.openxmlformats.org/officeDocument/2006/relationships" type="ellipse" r:blip="" zOrderOff="-10">
                <dgm:adjLst/>
              </dgm:shape>
              <dgm:choose name="Name80">
                <dgm:if name="Name81" axis="ch" ptType="node" func="cnt" op="equ" val="6">
                  <dgm:presOf axis="ch desOrSelf" ptType="node node" st="1 1" cnt="1 0"/>
                </dgm:if>
                <dgm:if name="Name82" axis="ch" ptType="node" func="cnt" op="gte" val="7">
                  <dgm:presOf axis="ch desOrSelf" ptType="node node" st="2 1" cnt="1 0"/>
                </dgm:if>
                <dgm:else name="Name8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choose name="Name85">
      <dgm:if name="Name86" axis="ch" ptType="node" func="cnt" op="gte" val="7">
        <dgm:layoutNode name="ellipse7" styleLbl="vennNode1">
          <dgm:varLst>
            <dgm:bulletEnabled val="1"/>
          </dgm:varLst>
          <dgm:alg type="tx"/>
          <dgm:choose name="Name87">
            <dgm:if name="Name88" func="var" arg="dir" op="equ" val="norm">
              <dgm:shape xmlns:r="http://schemas.openxmlformats.org/officeDocument/2006/relationships" type="ellipse" r:blip="">
                <dgm:adjLst/>
              </dgm:shape>
              <dgm:presOf axis="ch desOrSelf" ptType="node node" st="7 1" cnt="1 0"/>
            </dgm:if>
            <dgm:else name="Name89">
              <dgm:shape xmlns:r="http://schemas.openxmlformats.org/officeDocument/2006/relationships" type="ellipse" r:blip="" zOrderOff="-12">
                <dgm:adjLst/>
              </dgm:shape>
              <dgm:presOf axis="ch desOrSelf" ptType="node node" st="1 1" cnt="1 0"/>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9338C0A-BB35-4A23-8098-DC73C88C085A}" type="datetimeFigureOut">
              <a:rPr lang="en-US" smtClean="0"/>
              <a:pPr/>
              <a:t>6/3/16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0E75EB6-0F84-433C-B441-BC059CD8D462}" type="slidenum">
              <a:rPr lang="en-US" smtClean="0"/>
              <a:pPr/>
              <a:t>‹#›</a:t>
            </a:fld>
            <a:endParaRPr lang="en-US"/>
          </a:p>
        </p:txBody>
      </p:sp>
    </p:spTree>
    <p:extLst>
      <p:ext uri="{BB962C8B-B14F-4D97-AF65-F5344CB8AC3E}">
        <p14:creationId xmlns:p14="http://schemas.microsoft.com/office/powerpoint/2010/main" val="39376944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E75EB6-0F84-433C-B441-BC059CD8D462}" type="slidenum">
              <a:rPr lang="en-US" smtClean="0"/>
              <a:pPr/>
              <a:t>1</a:t>
            </a:fld>
            <a:endParaRPr lang="en-US"/>
          </a:p>
        </p:txBody>
      </p:sp>
    </p:spTree>
    <p:extLst>
      <p:ext uri="{BB962C8B-B14F-4D97-AF65-F5344CB8AC3E}">
        <p14:creationId xmlns:p14="http://schemas.microsoft.com/office/powerpoint/2010/main" val="31160610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898E9F7-54F9-460C-AAD8-21B3CDC96009}" type="slidenum">
              <a:rPr lang="en-US"/>
              <a:t>20</a:t>
            </a:fld>
            <a:endParaRPr lang="en-US"/>
          </a:p>
        </p:txBody>
      </p:sp>
    </p:spTree>
    <p:extLst>
      <p:ext uri="{BB962C8B-B14F-4D97-AF65-F5344CB8AC3E}">
        <p14:creationId xmlns:p14="http://schemas.microsoft.com/office/powerpoint/2010/main" val="28680407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98E9F7-54F9-460C-AAD8-21B3CDC96009}" type="slidenum">
              <a:rPr lang="en-US"/>
              <a:t>21</a:t>
            </a:fld>
            <a:endParaRPr lang="en-US"/>
          </a:p>
        </p:txBody>
      </p:sp>
    </p:spTree>
    <p:extLst>
      <p:ext uri="{BB962C8B-B14F-4D97-AF65-F5344CB8AC3E}">
        <p14:creationId xmlns:p14="http://schemas.microsoft.com/office/powerpoint/2010/main" val="34341290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98E9F7-54F9-460C-AAD8-21B3CDC96009}" type="slidenum">
              <a:rPr lang="en-US"/>
              <a:t>22</a:t>
            </a:fld>
            <a:endParaRPr lang="en-US"/>
          </a:p>
        </p:txBody>
      </p:sp>
    </p:spTree>
    <p:extLst>
      <p:ext uri="{BB962C8B-B14F-4D97-AF65-F5344CB8AC3E}">
        <p14:creationId xmlns:p14="http://schemas.microsoft.com/office/powerpoint/2010/main" val="33678734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98E9F7-54F9-460C-AAD8-21B3CDC96009}" type="slidenum">
              <a:rPr lang="en-US"/>
              <a:t>8</a:t>
            </a:fld>
            <a:endParaRPr lang="en-US"/>
          </a:p>
        </p:txBody>
      </p:sp>
    </p:spTree>
    <p:extLst>
      <p:ext uri="{BB962C8B-B14F-4D97-AF65-F5344CB8AC3E}">
        <p14:creationId xmlns:p14="http://schemas.microsoft.com/office/powerpoint/2010/main" val="37322067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98E9F7-54F9-460C-AAD8-21B3CDC96009}" type="slidenum">
              <a:rPr lang="en-US"/>
              <a:t>9</a:t>
            </a:fld>
            <a:endParaRPr lang="en-US"/>
          </a:p>
        </p:txBody>
      </p:sp>
    </p:spTree>
    <p:extLst>
      <p:ext uri="{BB962C8B-B14F-4D97-AF65-F5344CB8AC3E}">
        <p14:creationId xmlns:p14="http://schemas.microsoft.com/office/powerpoint/2010/main" val="37322067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sz="2400" dirty="0" smtClean="0">
                <a:solidFill>
                  <a:srgbClr val="000000"/>
                </a:solidFill>
                <a:latin typeface="Georgia" panose="02040502050405020303" pitchFamily="18" charset="0"/>
              </a:rPr>
              <a:t>Tutorial Center Assistant TEA : 85</a:t>
            </a:r>
            <a:r>
              <a:rPr lang="en-US" sz="2400" baseline="0" dirty="0" smtClean="0">
                <a:solidFill>
                  <a:srgbClr val="000000"/>
                </a:solidFill>
                <a:latin typeface="Georgia" panose="02040502050405020303" pitchFamily="18" charset="0"/>
              </a:rPr>
              <a:t> </a:t>
            </a:r>
            <a:r>
              <a:rPr lang="en-US" sz="2400" dirty="0" smtClean="0">
                <a:solidFill>
                  <a:srgbClr val="000000"/>
                </a:solidFill>
                <a:latin typeface="Georgia" panose="02040502050405020303" pitchFamily="18" charset="0"/>
              </a:rPr>
              <a:t>students per week in Fall, 85 per week in Winter, and 91 per week in Spring</a:t>
            </a:r>
          </a:p>
          <a:p>
            <a:endParaRPr lang="en-US" dirty="0"/>
          </a:p>
        </p:txBody>
      </p:sp>
      <p:sp>
        <p:nvSpPr>
          <p:cNvPr id="4" name="Slide Number Placeholder 3"/>
          <p:cNvSpPr>
            <a:spLocks noGrp="1"/>
          </p:cNvSpPr>
          <p:nvPr>
            <p:ph type="sldNum" sz="quarter" idx="10"/>
          </p:nvPr>
        </p:nvSpPr>
        <p:spPr/>
        <p:txBody>
          <a:bodyPr/>
          <a:lstStyle/>
          <a:p>
            <a:fld id="{1898E9F7-54F9-460C-AAD8-21B3CDC96009}" type="slidenum">
              <a:rPr lang="en-US"/>
              <a:t>10</a:t>
            </a:fld>
            <a:endParaRPr lang="en-US"/>
          </a:p>
        </p:txBody>
      </p:sp>
    </p:spTree>
    <p:extLst>
      <p:ext uri="{BB962C8B-B14F-4D97-AF65-F5344CB8AC3E}">
        <p14:creationId xmlns:p14="http://schemas.microsoft.com/office/powerpoint/2010/main" val="17536853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898E9F7-54F9-460C-AAD8-21B3CDC96009}" type="slidenum">
              <a:rPr lang="en-US"/>
              <a:t>15</a:t>
            </a:fld>
            <a:endParaRPr lang="en-US"/>
          </a:p>
        </p:txBody>
      </p:sp>
    </p:spTree>
    <p:extLst>
      <p:ext uri="{BB962C8B-B14F-4D97-AF65-F5344CB8AC3E}">
        <p14:creationId xmlns:p14="http://schemas.microsoft.com/office/powerpoint/2010/main" val="15487432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98E9F7-54F9-460C-AAD8-21B3CDC96009}" type="slidenum">
              <a:rPr lang="en-US"/>
              <a:t>16</a:t>
            </a:fld>
            <a:endParaRPr lang="en-US"/>
          </a:p>
        </p:txBody>
      </p:sp>
    </p:spTree>
    <p:extLst>
      <p:ext uri="{BB962C8B-B14F-4D97-AF65-F5344CB8AC3E}">
        <p14:creationId xmlns:p14="http://schemas.microsoft.com/office/powerpoint/2010/main" val="9144285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98E9F7-54F9-460C-AAD8-21B3CDC96009}" type="slidenum">
              <a:rPr lang="en-US"/>
              <a:t>17</a:t>
            </a:fld>
            <a:endParaRPr lang="en-US"/>
          </a:p>
        </p:txBody>
      </p:sp>
    </p:spTree>
    <p:extLst>
      <p:ext uri="{BB962C8B-B14F-4D97-AF65-F5344CB8AC3E}">
        <p14:creationId xmlns:p14="http://schemas.microsoft.com/office/powerpoint/2010/main" val="9144285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98E9F7-54F9-460C-AAD8-21B3CDC96009}" type="slidenum">
              <a:rPr lang="en-US"/>
              <a:t>18</a:t>
            </a:fld>
            <a:endParaRPr lang="en-US"/>
          </a:p>
        </p:txBody>
      </p:sp>
    </p:spTree>
    <p:extLst>
      <p:ext uri="{BB962C8B-B14F-4D97-AF65-F5344CB8AC3E}">
        <p14:creationId xmlns:p14="http://schemas.microsoft.com/office/powerpoint/2010/main" val="28680407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98E9F7-54F9-460C-AAD8-21B3CDC96009}" type="slidenum">
              <a:rPr lang="en-US"/>
              <a:t>19</a:t>
            </a:fld>
            <a:endParaRPr lang="en-US"/>
          </a:p>
        </p:txBody>
      </p:sp>
    </p:spTree>
    <p:extLst>
      <p:ext uri="{BB962C8B-B14F-4D97-AF65-F5344CB8AC3E}">
        <p14:creationId xmlns:p14="http://schemas.microsoft.com/office/powerpoint/2010/main" val="28680407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r>
              <a:rPr lang="en-US" smtClean="0"/>
              <a:t>5/10/2016</a:t>
            </a:r>
            <a:endParaRPr lang="en-US"/>
          </a:p>
        </p:txBody>
      </p:sp>
      <p:sp>
        <p:nvSpPr>
          <p:cNvPr id="17" name="Footer Placeholder 16"/>
          <p:cNvSpPr>
            <a:spLocks noGrp="1"/>
          </p:cNvSpPr>
          <p:nvPr>
            <p:ph type="ftr" sz="quarter" idx="11"/>
          </p:nvPr>
        </p:nvSpPr>
        <p:spPr/>
        <p:txBody>
          <a:bodyPr/>
          <a:lstStyle/>
          <a:p>
            <a:r>
              <a:rPr lang="en-US" smtClean="0"/>
              <a:t>Equity Plan Activities 2015-16</a:t>
            </a:r>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26220DD-ABF4-42D0-854A-60A52B612438}"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5/10/2016</a:t>
            </a:r>
            <a:endParaRPr lang="en-US"/>
          </a:p>
        </p:txBody>
      </p:sp>
      <p:sp>
        <p:nvSpPr>
          <p:cNvPr id="5" name="Footer Placeholder 4"/>
          <p:cNvSpPr>
            <a:spLocks noGrp="1"/>
          </p:cNvSpPr>
          <p:nvPr>
            <p:ph type="ftr" sz="quarter" idx="11"/>
          </p:nvPr>
        </p:nvSpPr>
        <p:spPr/>
        <p:txBody>
          <a:bodyPr/>
          <a:lstStyle/>
          <a:p>
            <a:r>
              <a:rPr lang="en-US" smtClean="0"/>
              <a:t>Equity Plan Activities 2015-16</a:t>
            </a:r>
            <a:endParaRPr lang="en-US"/>
          </a:p>
        </p:txBody>
      </p:sp>
      <p:sp>
        <p:nvSpPr>
          <p:cNvPr id="6" name="Slide Number Placeholder 5"/>
          <p:cNvSpPr>
            <a:spLocks noGrp="1"/>
          </p:cNvSpPr>
          <p:nvPr>
            <p:ph type="sldNum" sz="quarter" idx="12"/>
          </p:nvPr>
        </p:nvSpPr>
        <p:spPr/>
        <p:txBody>
          <a:bodyPr/>
          <a:lstStyle/>
          <a:p>
            <a:fld id="{526220DD-ABF4-42D0-854A-60A52B612438}"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526220DD-ABF4-42D0-854A-60A52B612438}"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5/10/2016</a:t>
            </a:r>
            <a:endParaRPr lang="en-US"/>
          </a:p>
        </p:txBody>
      </p:sp>
      <p:sp>
        <p:nvSpPr>
          <p:cNvPr id="5" name="Footer Placeholder 4"/>
          <p:cNvSpPr>
            <a:spLocks noGrp="1"/>
          </p:cNvSpPr>
          <p:nvPr>
            <p:ph type="ftr" sz="quarter" idx="11"/>
          </p:nvPr>
        </p:nvSpPr>
        <p:spPr/>
        <p:txBody>
          <a:bodyPr/>
          <a:lstStyle/>
          <a:p>
            <a:r>
              <a:rPr lang="en-US" smtClean="0"/>
              <a:t>Equity Plan Activities 2015-16</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r>
              <a:rPr lang="en-US" smtClean="0"/>
              <a:t>5/10/2016</a:t>
            </a:r>
            <a:endParaRPr lang="en-US"/>
          </a:p>
        </p:txBody>
      </p:sp>
      <p:sp>
        <p:nvSpPr>
          <p:cNvPr id="5" name="Footer Placeholder 4"/>
          <p:cNvSpPr>
            <a:spLocks noGrp="1"/>
          </p:cNvSpPr>
          <p:nvPr>
            <p:ph type="ftr" sz="quarter" idx="11"/>
          </p:nvPr>
        </p:nvSpPr>
        <p:spPr/>
        <p:txBody>
          <a:bodyPr/>
          <a:lstStyle/>
          <a:p>
            <a:r>
              <a:rPr lang="en-US" smtClean="0"/>
              <a:t>Equity Plan Activities 2015-16</a:t>
            </a:r>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526220DD-ABF4-42D0-854A-60A52B612438}"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r>
              <a:rPr lang="en-US" smtClean="0"/>
              <a:t>Equity Plan Activities 2015-16</a:t>
            </a:r>
            <a:endParaRPr lang="en-US"/>
          </a:p>
        </p:txBody>
      </p:sp>
      <p:sp>
        <p:nvSpPr>
          <p:cNvPr id="4" name="Date Placeholder 3"/>
          <p:cNvSpPr>
            <a:spLocks noGrp="1"/>
          </p:cNvSpPr>
          <p:nvPr>
            <p:ph type="dt" sz="half" idx="10"/>
          </p:nvPr>
        </p:nvSpPr>
        <p:spPr/>
        <p:txBody>
          <a:bodyPr/>
          <a:lstStyle/>
          <a:p>
            <a:r>
              <a:rPr lang="en-US" smtClean="0"/>
              <a:t>5/10/2016</a:t>
            </a:r>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26220DD-ABF4-42D0-854A-60A52B612438}"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r>
              <a:rPr lang="en-US" smtClean="0"/>
              <a:t>5/10/2016</a:t>
            </a:r>
            <a:endParaRPr lang="en-US"/>
          </a:p>
        </p:txBody>
      </p:sp>
      <p:sp>
        <p:nvSpPr>
          <p:cNvPr id="6" name="Footer Placeholder 5"/>
          <p:cNvSpPr>
            <a:spLocks noGrp="1"/>
          </p:cNvSpPr>
          <p:nvPr>
            <p:ph type="ftr" sz="quarter" idx="11"/>
          </p:nvPr>
        </p:nvSpPr>
        <p:spPr/>
        <p:txBody>
          <a:bodyPr/>
          <a:lstStyle/>
          <a:p>
            <a:r>
              <a:rPr lang="en-US" smtClean="0"/>
              <a:t>Equity Plan Activities 2015-16</a:t>
            </a:r>
            <a:endParaRPr lang="en-US"/>
          </a:p>
        </p:txBody>
      </p:sp>
      <p:sp>
        <p:nvSpPr>
          <p:cNvPr id="7" name="Slide Number Placeholder 6"/>
          <p:cNvSpPr>
            <a:spLocks noGrp="1"/>
          </p:cNvSpPr>
          <p:nvPr>
            <p:ph type="sldNum" sz="quarter" idx="12"/>
          </p:nvPr>
        </p:nvSpPr>
        <p:spPr/>
        <p:txBody>
          <a:bodyPr/>
          <a:lstStyle/>
          <a:p>
            <a:fld id="{526220DD-ABF4-42D0-854A-60A52B612438}"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r>
              <a:rPr lang="en-US" smtClean="0"/>
              <a:t>5/10/2016</a:t>
            </a:r>
            <a:endParaRPr lang="en-US"/>
          </a:p>
        </p:txBody>
      </p:sp>
      <p:sp>
        <p:nvSpPr>
          <p:cNvPr id="8" name="Footer Placeholder 7"/>
          <p:cNvSpPr>
            <a:spLocks noGrp="1"/>
          </p:cNvSpPr>
          <p:nvPr>
            <p:ph type="ftr" sz="quarter" idx="11"/>
          </p:nvPr>
        </p:nvSpPr>
        <p:spPr>
          <a:xfrm>
            <a:off x="304800" y="6409944"/>
            <a:ext cx="3581400" cy="365760"/>
          </a:xfrm>
        </p:spPr>
        <p:txBody>
          <a:bodyPr/>
          <a:lstStyle/>
          <a:p>
            <a:r>
              <a:rPr lang="en-US" smtClean="0"/>
              <a:t>Equity Plan Activities 2015-16</a:t>
            </a:r>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526220DD-ABF4-42D0-854A-60A52B612438}"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r>
              <a:rPr lang="en-US" smtClean="0"/>
              <a:t>5/10/2016</a:t>
            </a:r>
            <a:endParaRPr lang="en-US"/>
          </a:p>
        </p:txBody>
      </p:sp>
      <p:sp>
        <p:nvSpPr>
          <p:cNvPr id="4" name="Footer Placeholder 3"/>
          <p:cNvSpPr>
            <a:spLocks noGrp="1"/>
          </p:cNvSpPr>
          <p:nvPr>
            <p:ph type="ftr" sz="quarter" idx="11"/>
          </p:nvPr>
        </p:nvSpPr>
        <p:spPr/>
        <p:txBody>
          <a:bodyPr/>
          <a:lstStyle/>
          <a:p>
            <a:r>
              <a:rPr lang="en-US" smtClean="0"/>
              <a:t>Equity Plan Activities 2015-16</a:t>
            </a:r>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526220DD-ABF4-42D0-854A-60A52B61243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r>
              <a:rPr lang="en-US" smtClean="0"/>
              <a:t>5/10/2016</a:t>
            </a:r>
            <a:endParaRPr lang="en-US"/>
          </a:p>
        </p:txBody>
      </p:sp>
      <p:sp>
        <p:nvSpPr>
          <p:cNvPr id="3" name="Footer Placeholder 2"/>
          <p:cNvSpPr>
            <a:spLocks noGrp="1"/>
          </p:cNvSpPr>
          <p:nvPr>
            <p:ph type="ftr" sz="quarter" idx="11"/>
          </p:nvPr>
        </p:nvSpPr>
        <p:spPr/>
        <p:txBody>
          <a:bodyPr/>
          <a:lstStyle/>
          <a:p>
            <a:r>
              <a:rPr lang="en-US" smtClean="0"/>
              <a:t>Equity Plan Activities 2015-16</a:t>
            </a:r>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526220DD-ABF4-42D0-854A-60A52B61243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26220DD-ABF4-42D0-854A-60A52B612438}"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r>
              <a:rPr lang="en-US" smtClean="0"/>
              <a:t>5/10/2016</a:t>
            </a:r>
            <a:endParaRPr lang="en-US"/>
          </a:p>
        </p:txBody>
      </p:sp>
      <p:sp>
        <p:nvSpPr>
          <p:cNvPr id="6" name="Footer Placeholder 5"/>
          <p:cNvSpPr>
            <a:spLocks noGrp="1"/>
          </p:cNvSpPr>
          <p:nvPr>
            <p:ph type="ftr" sz="quarter" idx="11"/>
          </p:nvPr>
        </p:nvSpPr>
        <p:spPr>
          <a:xfrm>
            <a:off x="301752" y="6410848"/>
            <a:ext cx="3383280" cy="365760"/>
          </a:xfrm>
        </p:spPr>
        <p:txBody>
          <a:bodyPr/>
          <a:lstStyle/>
          <a:p>
            <a:r>
              <a:rPr lang="en-US" smtClean="0"/>
              <a:t>Equity Plan Activities 2015-16</a:t>
            </a: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526220DD-ABF4-42D0-854A-60A52B612438}"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r>
              <a:rPr lang="en-US" smtClean="0"/>
              <a:t>5/10/2016</a:t>
            </a:r>
            <a:endParaRPr lang="en-US"/>
          </a:p>
        </p:txBody>
      </p:sp>
      <p:sp>
        <p:nvSpPr>
          <p:cNvPr id="6" name="Footer Placeholder 5"/>
          <p:cNvSpPr>
            <a:spLocks noGrp="1"/>
          </p:cNvSpPr>
          <p:nvPr>
            <p:ph type="ftr" sz="quarter" idx="11"/>
          </p:nvPr>
        </p:nvSpPr>
        <p:spPr>
          <a:xfrm>
            <a:off x="301752" y="6410848"/>
            <a:ext cx="3584448" cy="365760"/>
          </a:xfrm>
        </p:spPr>
        <p:txBody>
          <a:bodyPr/>
          <a:lstStyle/>
          <a:p>
            <a:r>
              <a:rPr lang="en-US" smtClean="0"/>
              <a:t>Equity Plan Activities 2015-16</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r>
              <a:rPr lang="en-US" smtClean="0"/>
              <a:t>5/10/2016</a:t>
            </a:r>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r>
              <a:rPr lang="en-US" smtClean="0"/>
              <a:t>Equity Plan Activities 2015-16</a:t>
            </a:r>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26220DD-ABF4-42D0-854A-60A52B612438}"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hf hdr="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5486400"/>
            <a:ext cx="8686800" cy="838200"/>
          </a:xfrm>
        </p:spPr>
        <p:txBody>
          <a:bodyPr>
            <a:normAutofit fontScale="62500" lnSpcReduction="20000"/>
          </a:bodyPr>
          <a:lstStyle/>
          <a:p>
            <a:endParaRPr lang="en-US" dirty="0"/>
          </a:p>
          <a:p>
            <a:r>
              <a:rPr lang="en-US" sz="2800" dirty="0">
                <a:latin typeface="Georgia" panose="02040502050405020303" pitchFamily="18" charset="0"/>
              </a:rPr>
              <a:t>Kelaiah </a:t>
            </a:r>
            <a:r>
              <a:rPr lang="en-US" sz="2800" dirty="0" smtClean="0">
                <a:latin typeface="Georgia" panose="02040502050405020303" pitchFamily="18" charset="0"/>
              </a:rPr>
              <a:t>Harris, </a:t>
            </a:r>
            <a:r>
              <a:rPr lang="en-US" sz="2800" dirty="0" smtClean="0"/>
              <a:t>ANDREW </a:t>
            </a:r>
            <a:r>
              <a:rPr lang="en-US" sz="2800" dirty="0" err="1" smtClean="0"/>
              <a:t>Lamanque</a:t>
            </a:r>
            <a:r>
              <a:rPr lang="en-US" sz="2800" dirty="0" smtClean="0"/>
              <a:t>, </a:t>
            </a:r>
            <a:r>
              <a:rPr lang="en-US" sz="2800" dirty="0" smtClean="0">
                <a:latin typeface="Georgia" panose="02040502050405020303" pitchFamily="18" charset="0"/>
              </a:rPr>
              <a:t>Angel </a:t>
            </a:r>
            <a:r>
              <a:rPr lang="en-US" sz="2800" dirty="0" err="1" smtClean="0">
                <a:latin typeface="Georgia" panose="02040502050405020303" pitchFamily="18" charset="0"/>
              </a:rPr>
              <a:t>Tzeng</a:t>
            </a:r>
            <a:endParaRPr lang="en-US" sz="2800" dirty="0" smtClean="0"/>
          </a:p>
          <a:p>
            <a:r>
              <a:rPr lang="en-US" sz="2800" dirty="0" smtClean="0"/>
              <a:t>SEW, Spring 2015</a:t>
            </a:r>
            <a:endParaRPr lang="en-US" sz="2800" dirty="0"/>
          </a:p>
        </p:txBody>
      </p:sp>
      <p:sp>
        <p:nvSpPr>
          <p:cNvPr id="2" name="Title 1"/>
          <p:cNvSpPr>
            <a:spLocks noGrp="1"/>
          </p:cNvSpPr>
          <p:nvPr>
            <p:ph type="ctrTitle"/>
          </p:nvPr>
        </p:nvSpPr>
        <p:spPr>
          <a:xfrm>
            <a:off x="726356" y="533400"/>
            <a:ext cx="7772400" cy="1219200"/>
          </a:xfrm>
        </p:spPr>
        <p:txBody>
          <a:bodyPr>
            <a:normAutofit fontScale="90000"/>
          </a:bodyPr>
          <a:lstStyle/>
          <a:p>
            <a:r>
              <a:rPr lang="en-US" dirty="0" smtClean="0"/>
              <a:t>Update on 2015-16 Student Equity Plan Activities</a:t>
            </a:r>
            <a:endParaRPr lang="en-US" dirty="0"/>
          </a:p>
        </p:txBody>
      </p:sp>
      <p:pic>
        <p:nvPicPr>
          <p:cNvPr id="3076" name="Picture 4" descr="Foothill College — putting quality higher education within your reach"/>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98131" y="2819400"/>
            <a:ext cx="2228850" cy="666751"/>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Placeholder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69356" y="1676400"/>
            <a:ext cx="5486400" cy="3876260"/>
          </a:xfrm>
          <a:prstGeom prst="rect">
            <a:avLst/>
          </a:prstGeom>
        </p:spPr>
      </p:pic>
    </p:spTree>
    <p:extLst>
      <p:ext uri="{BB962C8B-B14F-4D97-AF65-F5344CB8AC3E}">
        <p14:creationId xmlns:p14="http://schemas.microsoft.com/office/powerpoint/2010/main" val="3127164456"/>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095" y="228600"/>
            <a:ext cx="9051324" cy="914400"/>
          </a:xfrm>
        </p:spPr>
        <p:txBody>
          <a:bodyPr>
            <a:normAutofit fontScale="90000"/>
          </a:bodyPr>
          <a:lstStyle/>
          <a:p>
            <a:pPr algn="ctr"/>
            <a:r>
              <a:rPr lang="en-US" sz="3200" b="1" dirty="0">
                <a:latin typeface="Georgia" panose="02040502050405020303" pitchFamily="18" charset="0"/>
              </a:rPr>
              <a:t>Course Completion:</a:t>
            </a:r>
            <a:r>
              <a:rPr lang="en-US" sz="3200" dirty="0">
                <a:latin typeface="Georgia" panose="02040502050405020303" pitchFamily="18" charset="0"/>
              </a:rPr>
              <a:t> </a:t>
            </a:r>
            <a:r>
              <a:rPr lang="en-US" sz="3200" dirty="0" smtClean="0">
                <a:latin typeface="Georgia" panose="02040502050405020303" pitchFamily="18" charset="0"/>
              </a:rPr>
              <a:t/>
            </a:r>
            <a:br>
              <a:rPr lang="en-US" sz="3200" dirty="0" smtClean="0">
                <a:latin typeface="Georgia" panose="02040502050405020303" pitchFamily="18" charset="0"/>
              </a:rPr>
            </a:br>
            <a:r>
              <a:rPr lang="en-US" sz="3200" dirty="0" smtClean="0">
                <a:latin typeface="Georgia" panose="02040502050405020303" pitchFamily="18" charset="0"/>
              </a:rPr>
              <a:t>Develop </a:t>
            </a:r>
            <a:r>
              <a:rPr lang="en-US" sz="3200" dirty="0">
                <a:latin typeface="Georgia" panose="02040502050405020303" pitchFamily="18" charset="0"/>
              </a:rPr>
              <a:t>a </a:t>
            </a:r>
            <a:r>
              <a:rPr lang="en-US" sz="3200" dirty="0" smtClean="0">
                <a:latin typeface="Georgia" panose="02040502050405020303" pitchFamily="18" charset="0"/>
              </a:rPr>
              <a:t>Mentoring </a:t>
            </a:r>
            <a:r>
              <a:rPr lang="en-US" sz="3200" dirty="0">
                <a:latin typeface="Georgia" panose="02040502050405020303" pitchFamily="18" charset="0"/>
              </a:rPr>
              <a:t>P</a:t>
            </a:r>
            <a:r>
              <a:rPr lang="en-US" sz="3200" dirty="0" smtClean="0">
                <a:latin typeface="Georgia" panose="02040502050405020303" pitchFamily="18" charset="0"/>
              </a:rPr>
              <a:t>rogram</a:t>
            </a:r>
            <a:endParaRPr lang="en-US" sz="3200" dirty="0">
              <a:latin typeface="Georgia" panose="02040502050405020303" pitchFamily="18" charset="0"/>
            </a:endParaRPr>
          </a:p>
        </p:txBody>
      </p:sp>
      <p:sp>
        <p:nvSpPr>
          <p:cNvPr id="3" name="Content Placeholder 2"/>
          <p:cNvSpPr>
            <a:spLocks noGrp="1"/>
          </p:cNvSpPr>
          <p:nvPr>
            <p:ph idx="1"/>
          </p:nvPr>
        </p:nvSpPr>
        <p:spPr>
          <a:xfrm>
            <a:off x="304800" y="1524000"/>
            <a:ext cx="8682893" cy="5334000"/>
          </a:xfrm>
        </p:spPr>
        <p:txBody>
          <a:bodyPr vert="horz" lIns="0" tIns="45720" rIns="0" bIns="45720" rtlCol="0" anchor="t">
            <a:noAutofit/>
          </a:bodyPr>
          <a:lstStyle/>
          <a:p>
            <a:r>
              <a:rPr lang="en-US" sz="2400" dirty="0">
                <a:solidFill>
                  <a:schemeClr val="accent3">
                    <a:lumMod val="50000"/>
                  </a:schemeClr>
                </a:solidFill>
                <a:latin typeface="Georgia" panose="02040502050405020303" pitchFamily="18" charset="0"/>
              </a:rPr>
              <a:t>Director of Equity Programs - Search in </a:t>
            </a:r>
            <a:r>
              <a:rPr lang="en-US" sz="2400" dirty="0" smtClean="0">
                <a:solidFill>
                  <a:schemeClr val="accent3">
                    <a:lumMod val="50000"/>
                  </a:schemeClr>
                </a:solidFill>
                <a:latin typeface="Georgia" panose="02040502050405020303" pitchFamily="18" charset="0"/>
              </a:rPr>
              <a:t>progress</a:t>
            </a:r>
          </a:p>
          <a:p>
            <a:r>
              <a:rPr lang="en-US" sz="2400" dirty="0">
                <a:solidFill>
                  <a:schemeClr val="accent3">
                    <a:lumMod val="50000"/>
                  </a:schemeClr>
                </a:solidFill>
                <a:latin typeface="Georgia" panose="02040502050405020303" pitchFamily="18" charset="0"/>
              </a:rPr>
              <a:t>Mentoring activities for 50-100 students </a:t>
            </a:r>
            <a:r>
              <a:rPr lang="en-US" sz="2400" dirty="0" smtClean="0">
                <a:solidFill>
                  <a:schemeClr val="accent3">
                    <a:lumMod val="50000"/>
                  </a:schemeClr>
                </a:solidFill>
                <a:latin typeface="Georgia" panose="02040502050405020303" pitchFamily="18" charset="0"/>
              </a:rPr>
              <a:t>spring </a:t>
            </a:r>
            <a:r>
              <a:rPr lang="en-US" sz="2400" dirty="0">
                <a:solidFill>
                  <a:schemeClr val="accent3">
                    <a:lumMod val="50000"/>
                  </a:schemeClr>
                </a:solidFill>
                <a:latin typeface="Georgia" panose="02040502050405020303" pitchFamily="18" charset="0"/>
              </a:rPr>
              <a:t>2016 and expand to 150-200 students in fall 2016</a:t>
            </a:r>
            <a:r>
              <a:rPr lang="en-US" sz="2400" dirty="0" smtClean="0">
                <a:solidFill>
                  <a:schemeClr val="accent3">
                    <a:lumMod val="50000"/>
                  </a:schemeClr>
                </a:solidFill>
                <a:latin typeface="Georgia" panose="02040502050405020303" pitchFamily="18" charset="0"/>
              </a:rPr>
              <a:t>.  (not yet started)</a:t>
            </a:r>
            <a:endParaRPr lang="en-US" sz="2400" dirty="0">
              <a:solidFill>
                <a:schemeClr val="accent3">
                  <a:lumMod val="50000"/>
                </a:schemeClr>
              </a:solidFill>
              <a:latin typeface="Georgia" panose="02040502050405020303" pitchFamily="18" charset="0"/>
            </a:endParaRPr>
          </a:p>
          <a:p>
            <a:r>
              <a:rPr lang="en-US" sz="2400" dirty="0">
                <a:solidFill>
                  <a:schemeClr val="accent3">
                    <a:lumMod val="50000"/>
                  </a:schemeClr>
                </a:solidFill>
                <a:latin typeface="Georgia" panose="02040502050405020303" pitchFamily="18" charset="0"/>
              </a:rPr>
              <a:t>Instructional Support Technician-  Hired </a:t>
            </a:r>
            <a:r>
              <a:rPr lang="en-US" sz="2400" dirty="0" smtClean="0">
                <a:solidFill>
                  <a:schemeClr val="accent3">
                    <a:lumMod val="50000"/>
                  </a:schemeClr>
                </a:solidFill>
                <a:latin typeface="Georgia" panose="02040502050405020303" pitchFamily="18" charset="0"/>
              </a:rPr>
              <a:t>(April, 2016) </a:t>
            </a:r>
          </a:p>
          <a:p>
            <a:pPr lvl="2"/>
            <a:r>
              <a:rPr lang="en-US" sz="2400" dirty="0">
                <a:solidFill>
                  <a:schemeClr val="accent3">
                    <a:lumMod val="50000"/>
                  </a:schemeClr>
                </a:solidFill>
                <a:latin typeface="Georgia" panose="02040502050405020303" pitchFamily="18" charset="0"/>
              </a:rPr>
              <a:t>Connect students in the STEM center to student services resources </a:t>
            </a:r>
            <a:endParaRPr lang="en-US" sz="2400" dirty="0" smtClean="0">
              <a:solidFill>
                <a:schemeClr val="accent3">
                  <a:lumMod val="50000"/>
                </a:schemeClr>
              </a:solidFill>
              <a:latin typeface="Georgia" panose="02040502050405020303" pitchFamily="18" charset="0"/>
            </a:endParaRPr>
          </a:p>
          <a:p>
            <a:r>
              <a:rPr lang="en-US" sz="2400" dirty="0" smtClean="0">
                <a:solidFill>
                  <a:schemeClr val="accent3">
                    <a:lumMod val="50000"/>
                  </a:schemeClr>
                </a:solidFill>
                <a:latin typeface="Georgia" panose="02040502050405020303" pitchFamily="18" charset="0"/>
              </a:rPr>
              <a:t>DRC 2 Educational Coach Interns - Hired (2016)  </a:t>
            </a:r>
          </a:p>
          <a:p>
            <a:pPr lvl="2"/>
            <a:r>
              <a:rPr lang="en-US" sz="2400" dirty="0" smtClean="0">
                <a:solidFill>
                  <a:schemeClr val="accent3">
                    <a:lumMod val="50000"/>
                  </a:schemeClr>
                </a:solidFill>
                <a:latin typeface="Georgia" panose="02040502050405020303" pitchFamily="18" charset="0"/>
              </a:rPr>
              <a:t>Currently serving 43 students </a:t>
            </a:r>
            <a:endParaRPr lang="en-US" sz="2400" dirty="0">
              <a:solidFill>
                <a:schemeClr val="accent3">
                  <a:lumMod val="50000"/>
                </a:schemeClr>
              </a:solidFill>
              <a:latin typeface="Georgia" panose="02040502050405020303" pitchFamily="18" charset="0"/>
            </a:endParaRPr>
          </a:p>
          <a:p>
            <a:r>
              <a:rPr lang="en-US" sz="2400" dirty="0">
                <a:solidFill>
                  <a:schemeClr val="accent3">
                    <a:lumMod val="50000"/>
                  </a:schemeClr>
                </a:solidFill>
                <a:latin typeface="Georgia" panose="02040502050405020303" pitchFamily="18" charset="0"/>
              </a:rPr>
              <a:t>Tutorial Center Assistant TEA </a:t>
            </a:r>
            <a:r>
              <a:rPr lang="en-US" sz="2400" dirty="0" smtClean="0">
                <a:solidFill>
                  <a:schemeClr val="accent3">
                    <a:lumMod val="50000"/>
                  </a:schemeClr>
                </a:solidFill>
                <a:latin typeface="Georgia" panose="02040502050405020303" pitchFamily="18" charset="0"/>
              </a:rPr>
              <a:t>– Hired (2016)</a:t>
            </a:r>
            <a:endParaRPr lang="en-US" sz="2400" dirty="0">
              <a:solidFill>
                <a:schemeClr val="accent3">
                  <a:lumMod val="50000"/>
                </a:schemeClr>
              </a:solidFill>
              <a:latin typeface="Georgia" panose="02040502050405020303" pitchFamily="18" charset="0"/>
            </a:endParaRPr>
          </a:p>
          <a:p>
            <a:pPr lvl="2"/>
            <a:r>
              <a:rPr lang="en-US" sz="2400" dirty="0">
                <a:solidFill>
                  <a:schemeClr val="accent3">
                    <a:lumMod val="50000"/>
                  </a:schemeClr>
                </a:solidFill>
                <a:latin typeface="Georgia" panose="02040502050405020303" pitchFamily="18" charset="0"/>
              </a:rPr>
              <a:t>Support TLC and Pass the Torch </a:t>
            </a:r>
          </a:p>
          <a:p>
            <a:pPr lvl="2"/>
            <a:r>
              <a:rPr lang="en-US" sz="2400" dirty="0" smtClean="0">
                <a:solidFill>
                  <a:schemeClr val="accent3">
                    <a:lumMod val="50000"/>
                  </a:schemeClr>
                </a:solidFill>
                <a:latin typeface="Georgia" panose="02040502050405020303" pitchFamily="18" charset="0"/>
              </a:rPr>
              <a:t>Serving 85-100 students</a:t>
            </a:r>
            <a:endParaRPr lang="en-US" sz="2400" dirty="0">
              <a:solidFill>
                <a:schemeClr val="accent3">
                  <a:lumMod val="50000"/>
                </a:schemeClr>
              </a:solidFill>
              <a:latin typeface="Georgia" panose="02040502050405020303" pitchFamily="18" charset="0"/>
            </a:endParaRPr>
          </a:p>
          <a:p>
            <a:pPr marL="201168" lvl="1" indent="0">
              <a:buNone/>
            </a:pPr>
            <a:endParaRPr lang="en-US" sz="2400" dirty="0">
              <a:solidFill>
                <a:srgbClr val="000000"/>
              </a:solidFill>
              <a:latin typeface="Georgia" panose="02040502050405020303" pitchFamily="18" charset="0"/>
            </a:endParaRPr>
          </a:p>
        </p:txBody>
      </p:sp>
      <p:sp>
        <p:nvSpPr>
          <p:cNvPr id="4" name="Date Placeholder 3"/>
          <p:cNvSpPr>
            <a:spLocks noGrp="1"/>
          </p:cNvSpPr>
          <p:nvPr>
            <p:ph type="dt" sz="half" idx="10"/>
          </p:nvPr>
        </p:nvSpPr>
        <p:spPr/>
        <p:txBody>
          <a:bodyPr/>
          <a:lstStyle/>
          <a:p>
            <a:r>
              <a:rPr lang="en-US" smtClean="0"/>
              <a:t>5/10/2016</a:t>
            </a:r>
            <a:endParaRPr lang="en-US"/>
          </a:p>
        </p:txBody>
      </p:sp>
      <p:sp>
        <p:nvSpPr>
          <p:cNvPr id="5" name="Footer Placeholder 4"/>
          <p:cNvSpPr>
            <a:spLocks noGrp="1"/>
          </p:cNvSpPr>
          <p:nvPr>
            <p:ph type="ftr" sz="quarter" idx="11"/>
          </p:nvPr>
        </p:nvSpPr>
        <p:spPr/>
        <p:txBody>
          <a:bodyPr/>
          <a:lstStyle/>
          <a:p>
            <a:r>
              <a:rPr lang="en-US" smtClean="0"/>
              <a:t>Equity Plan Activities 2015-16</a:t>
            </a:r>
            <a:endParaRPr lang="en-US"/>
          </a:p>
        </p:txBody>
      </p:sp>
      <p:sp>
        <p:nvSpPr>
          <p:cNvPr id="6" name="Slide Number Placeholder 5"/>
          <p:cNvSpPr>
            <a:spLocks noGrp="1"/>
          </p:cNvSpPr>
          <p:nvPr>
            <p:ph type="sldNum" sz="quarter" idx="12"/>
          </p:nvPr>
        </p:nvSpPr>
        <p:spPr/>
        <p:txBody>
          <a:bodyPr/>
          <a:lstStyle/>
          <a:p>
            <a:fld id="{526220DD-ABF4-42D0-854A-60A52B612438}" type="slidenum">
              <a:rPr lang="en-US" smtClean="0"/>
              <a:pPr/>
              <a:t>10</a:t>
            </a:fld>
            <a:endParaRPr lang="en-US"/>
          </a:p>
        </p:txBody>
      </p:sp>
    </p:spTree>
    <p:extLst>
      <p:ext uri="{BB962C8B-B14F-4D97-AF65-F5344CB8AC3E}">
        <p14:creationId xmlns:p14="http://schemas.microsoft.com/office/powerpoint/2010/main" val="3302619734"/>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Professional Development Conferences / Events</a:t>
            </a:r>
            <a:endParaRPr lang="en-US" dirty="0"/>
          </a:p>
        </p:txBody>
      </p:sp>
      <p:sp>
        <p:nvSpPr>
          <p:cNvPr id="3" name="Date Placeholder 2"/>
          <p:cNvSpPr>
            <a:spLocks noGrp="1"/>
          </p:cNvSpPr>
          <p:nvPr>
            <p:ph type="dt" sz="half" idx="10"/>
          </p:nvPr>
        </p:nvSpPr>
        <p:spPr/>
        <p:txBody>
          <a:bodyPr/>
          <a:lstStyle/>
          <a:p>
            <a:r>
              <a:rPr lang="en-US" smtClean="0"/>
              <a:t>5/10/2016</a:t>
            </a:r>
            <a:endParaRPr lang="en-US"/>
          </a:p>
        </p:txBody>
      </p:sp>
      <p:sp>
        <p:nvSpPr>
          <p:cNvPr id="4" name="Footer Placeholder 3"/>
          <p:cNvSpPr>
            <a:spLocks noGrp="1"/>
          </p:cNvSpPr>
          <p:nvPr>
            <p:ph type="ftr" sz="quarter" idx="11"/>
          </p:nvPr>
        </p:nvSpPr>
        <p:spPr/>
        <p:txBody>
          <a:bodyPr/>
          <a:lstStyle/>
          <a:p>
            <a:r>
              <a:rPr lang="en-US" smtClean="0"/>
              <a:t>Equity Plan Activities 2015-16</a:t>
            </a:r>
            <a:endParaRPr lang="en-US"/>
          </a:p>
        </p:txBody>
      </p:sp>
      <p:sp>
        <p:nvSpPr>
          <p:cNvPr id="5" name="Slide Number Placeholder 4"/>
          <p:cNvSpPr>
            <a:spLocks noGrp="1"/>
          </p:cNvSpPr>
          <p:nvPr>
            <p:ph type="sldNum" sz="quarter" idx="12"/>
          </p:nvPr>
        </p:nvSpPr>
        <p:spPr/>
        <p:txBody>
          <a:bodyPr/>
          <a:lstStyle/>
          <a:p>
            <a:fld id="{526220DD-ABF4-42D0-854A-60A52B612438}" type="slidenum">
              <a:rPr lang="en-US" smtClean="0"/>
              <a:pPr/>
              <a:t>11</a:t>
            </a:fld>
            <a:endParaRPr lang="en-US"/>
          </a:p>
        </p:txBody>
      </p:sp>
      <p:graphicFrame>
        <p:nvGraphicFramePr>
          <p:cNvPr id="7" name="Content Placeholder 6"/>
          <p:cNvGraphicFramePr>
            <a:graphicFrameLocks noGrp="1"/>
          </p:cNvGraphicFramePr>
          <p:nvPr>
            <p:ph sz="quarter" idx="1"/>
            <p:extLst>
              <p:ext uri="{D42A27DB-BD31-4B8C-83A1-F6EECF244321}">
                <p14:modId xmlns:p14="http://schemas.microsoft.com/office/powerpoint/2010/main" val="584281929"/>
              </p:ext>
            </p:extLst>
          </p:nvPr>
        </p:nvGraphicFramePr>
        <p:xfrm>
          <a:off x="301625" y="1290321"/>
          <a:ext cx="8504238" cy="5034278"/>
        </p:xfrm>
        <a:graphic>
          <a:graphicData uri="http://schemas.openxmlformats.org/drawingml/2006/table">
            <a:tbl>
              <a:tblPr firstRow="1" bandRow="1">
                <a:tableStyleId>{F5AB1C69-6EDB-4FF4-983F-18BD219EF322}</a:tableStyleId>
              </a:tblPr>
              <a:tblGrid>
                <a:gridCol w="2834746"/>
                <a:gridCol w="2834746"/>
                <a:gridCol w="2834746"/>
              </a:tblGrid>
              <a:tr h="381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t>Date of Event</a:t>
                      </a:r>
                      <a:endParaRPr lang="en-US" sz="1400" b="0" dirty="0" smtClean="0">
                        <a:solidFill>
                          <a:schemeClr val="tx1"/>
                        </a:solidFill>
                        <a:latin typeface="Georgia" panose="02040502050405020303" pitchFamily="18" charset="0"/>
                      </a:endParaRPr>
                    </a:p>
                  </a:txBody>
                  <a:tcPr/>
                </a:tc>
                <a:tc>
                  <a:txBody>
                    <a:bodyPr/>
                    <a:lstStyle/>
                    <a:p>
                      <a:pPr algn="ctr"/>
                      <a:r>
                        <a:rPr lang="en-US" sz="1400" dirty="0" smtClean="0"/>
                        <a:t>Conference</a:t>
                      </a:r>
                      <a:endParaRPr lang="en-US" sz="1400" b="0" dirty="0">
                        <a:solidFill>
                          <a:schemeClr val="tx1"/>
                        </a:solidFill>
                        <a:latin typeface="Georgia" panose="02040502050405020303" pitchFamily="18" charset="0"/>
                      </a:endParaRPr>
                    </a:p>
                  </a:txBody>
                  <a:tcPr/>
                </a:tc>
                <a:tc>
                  <a:txBody>
                    <a:bodyPr/>
                    <a:lstStyle/>
                    <a:p>
                      <a:pPr algn="ctr"/>
                      <a:r>
                        <a:rPr lang="en-US" sz="1400" dirty="0" smtClean="0"/>
                        <a:t>Number of</a:t>
                      </a:r>
                      <a:r>
                        <a:rPr lang="en-US" sz="1400" baseline="0" dirty="0" smtClean="0"/>
                        <a:t> </a:t>
                      </a:r>
                      <a:r>
                        <a:rPr lang="en-US" sz="1400" dirty="0" smtClean="0"/>
                        <a:t>Attendees</a:t>
                      </a:r>
                      <a:endParaRPr lang="en-US" sz="1400" b="0" dirty="0">
                        <a:solidFill>
                          <a:schemeClr val="tx1"/>
                        </a:solidFill>
                        <a:latin typeface="Georgia" panose="02040502050405020303" pitchFamily="18" charset="0"/>
                      </a:endParaRPr>
                    </a:p>
                  </a:txBody>
                  <a:tcPr/>
                </a:tc>
              </a:tr>
              <a:tr h="370840">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u="none" strike="noStrike" dirty="0" smtClean="0">
                          <a:effectLst/>
                        </a:rPr>
                        <a:t>September 2015</a:t>
                      </a:r>
                      <a:endParaRPr lang="en-US" sz="1400" b="0" i="0" u="none" strike="noStrike" dirty="0" smtClean="0">
                        <a:solidFill>
                          <a:schemeClr val="tx1"/>
                        </a:solidFill>
                        <a:effectLst/>
                        <a:latin typeface="Georgia" panose="02040502050405020303" pitchFamily="18" charset="0"/>
                      </a:endParaRPr>
                    </a:p>
                  </a:txBody>
                  <a:tcPr marL="12700" marR="12700" marT="12700" marB="0" anchor="ctr"/>
                </a:tc>
                <a:tc>
                  <a:txBody>
                    <a:bodyPr/>
                    <a:lstStyle/>
                    <a:p>
                      <a:pPr algn="ctr" fontAlgn="ctr"/>
                      <a:r>
                        <a:rPr lang="en-US" sz="1400" u="none" strike="noStrike" dirty="0" smtClean="0">
                          <a:effectLst/>
                        </a:rPr>
                        <a:t>CCCO</a:t>
                      </a:r>
                      <a:r>
                        <a:rPr lang="en-US" sz="1400" u="none" strike="noStrike" baseline="0" dirty="0" smtClean="0">
                          <a:effectLst/>
                        </a:rPr>
                        <a:t> Student Equity Training</a:t>
                      </a:r>
                      <a:endParaRPr lang="en-US" sz="1400" b="0" i="0" u="none" strike="noStrike" dirty="0">
                        <a:solidFill>
                          <a:schemeClr val="tx1"/>
                        </a:solidFill>
                        <a:effectLst/>
                        <a:latin typeface="Georgia" panose="02040502050405020303" pitchFamily="18" charset="0"/>
                      </a:endParaRPr>
                    </a:p>
                  </a:txBody>
                  <a:tcPr marL="12700" marR="12700" marT="12700" marB="0" anchor="ctr"/>
                </a:tc>
                <a:tc>
                  <a:txBody>
                    <a:bodyPr/>
                    <a:lstStyle/>
                    <a:p>
                      <a:pPr algn="ctr"/>
                      <a:r>
                        <a:rPr lang="en-US" sz="1400" dirty="0" smtClean="0"/>
                        <a:t>4</a:t>
                      </a:r>
                      <a:endParaRPr lang="en-US" sz="1400" dirty="0">
                        <a:solidFill>
                          <a:schemeClr val="tx1"/>
                        </a:solidFill>
                        <a:latin typeface="Georgia" panose="02040502050405020303" pitchFamily="18" charset="0"/>
                      </a:endParaRPr>
                    </a:p>
                  </a:txBody>
                  <a:tcPr anchor="ctr"/>
                </a:tc>
              </a:tr>
              <a:tr h="370840">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400" b="0" i="0" u="none" strike="noStrike" dirty="0" smtClean="0">
                        <a:solidFill>
                          <a:schemeClr val="tx1"/>
                        </a:solidFill>
                        <a:effectLst/>
                        <a:latin typeface="Georgia" panose="02040502050405020303" pitchFamily="18" charset="0"/>
                      </a:endParaRPr>
                    </a:p>
                  </a:txBody>
                  <a:tcPr marL="12700" marR="12700" marT="12700" marB="0" anchor="ctr"/>
                </a:tc>
                <a:tc>
                  <a:txBody>
                    <a:bodyPr/>
                    <a:lstStyle/>
                    <a:p>
                      <a:pPr algn="ctr" fontAlgn="ctr"/>
                      <a:r>
                        <a:rPr lang="en-US" sz="1400" b="0" i="0" u="none" strike="noStrike" dirty="0" smtClean="0">
                          <a:solidFill>
                            <a:schemeClr val="tx1"/>
                          </a:solidFill>
                          <a:effectLst/>
                          <a:latin typeface="Georgia" panose="02040502050405020303" pitchFamily="18" charset="0"/>
                        </a:rPr>
                        <a:t>Women in STEM Training</a:t>
                      </a:r>
                      <a:endParaRPr lang="en-US" sz="1400" b="0" i="0" u="none" strike="noStrike" dirty="0">
                        <a:solidFill>
                          <a:schemeClr val="tx1"/>
                        </a:solidFill>
                        <a:effectLst/>
                        <a:latin typeface="Georgia" panose="02040502050405020303" pitchFamily="18" charset="0"/>
                      </a:endParaRPr>
                    </a:p>
                  </a:txBody>
                  <a:tcPr marL="12700" marR="12700" marT="12700" marB="0" anchor="ctr"/>
                </a:tc>
                <a:tc>
                  <a:txBody>
                    <a:bodyPr/>
                    <a:lstStyle/>
                    <a:p>
                      <a:pPr algn="ctr"/>
                      <a:r>
                        <a:rPr lang="en-US" sz="1400" dirty="0" smtClean="0">
                          <a:solidFill>
                            <a:schemeClr val="tx1"/>
                          </a:solidFill>
                          <a:latin typeface="Georgia" panose="02040502050405020303" pitchFamily="18" charset="0"/>
                        </a:rPr>
                        <a:t>40</a:t>
                      </a:r>
                      <a:endParaRPr lang="en-US" sz="1400" dirty="0">
                        <a:solidFill>
                          <a:schemeClr val="tx1"/>
                        </a:solidFill>
                        <a:latin typeface="Georgia" panose="02040502050405020303" pitchFamily="18" charset="0"/>
                      </a:endParaRPr>
                    </a:p>
                  </a:txBody>
                  <a:tcPr anchor="ctr"/>
                </a:tc>
              </a:tr>
              <a:tr h="370840">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u="none" strike="noStrike" dirty="0" smtClean="0">
                          <a:effectLst/>
                        </a:rPr>
                        <a:t>November 2015</a:t>
                      </a:r>
                      <a:endParaRPr lang="en-US" sz="1400" b="0" i="0" u="none" strike="noStrike" dirty="0" smtClean="0">
                        <a:solidFill>
                          <a:schemeClr val="tx1"/>
                        </a:solidFill>
                        <a:effectLst/>
                        <a:latin typeface="Georgia" panose="02040502050405020303" pitchFamily="18" charset="0"/>
                      </a:endParaRPr>
                    </a:p>
                  </a:txBody>
                  <a:tcPr marL="12700" marR="12700" marT="12700" marB="0" anchor="ctr"/>
                </a:tc>
                <a:tc>
                  <a:txBody>
                    <a:bodyPr/>
                    <a:lstStyle/>
                    <a:p>
                      <a:pPr algn="ctr" fontAlgn="ctr"/>
                      <a:r>
                        <a:rPr lang="en-US" sz="1400" u="none" strike="noStrike" dirty="0" smtClean="0">
                          <a:effectLst/>
                        </a:rPr>
                        <a:t> AMATYC</a:t>
                      </a:r>
                      <a:endParaRPr lang="en-US" sz="1400" b="0" i="0" u="none" strike="noStrike" dirty="0">
                        <a:solidFill>
                          <a:schemeClr val="tx1"/>
                        </a:solidFill>
                        <a:effectLst/>
                        <a:latin typeface="Georgia" panose="02040502050405020303" pitchFamily="18" charset="0"/>
                      </a:endParaRPr>
                    </a:p>
                  </a:txBody>
                  <a:tcPr marL="12700" marR="12700" marT="12700" marB="0" anchor="ctr"/>
                </a:tc>
                <a:tc>
                  <a:txBody>
                    <a:bodyPr/>
                    <a:lstStyle/>
                    <a:p>
                      <a:pPr algn="ctr"/>
                      <a:r>
                        <a:rPr lang="en-US" sz="1400" dirty="0" smtClean="0"/>
                        <a:t>4</a:t>
                      </a:r>
                      <a:endParaRPr lang="en-US" sz="1400" dirty="0">
                        <a:solidFill>
                          <a:schemeClr val="tx1"/>
                        </a:solidFill>
                        <a:latin typeface="Georgia" panose="02040502050405020303" pitchFamily="18" charset="0"/>
                      </a:endParaRPr>
                    </a:p>
                  </a:txBody>
                  <a:tcPr anchor="ctr"/>
                </a:tc>
              </a:tr>
              <a:tr h="370840">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400" b="0" i="0" u="none" strike="noStrike" dirty="0" smtClean="0">
                        <a:solidFill>
                          <a:schemeClr val="tx1"/>
                        </a:solidFill>
                        <a:effectLst/>
                        <a:latin typeface="Georgia" panose="02040502050405020303" pitchFamily="18" charset="0"/>
                      </a:endParaRPr>
                    </a:p>
                  </a:txBody>
                  <a:tcPr marL="16933" marR="16933" marT="12700" marB="0" anchor="ctr"/>
                </a:tc>
                <a:tc>
                  <a:txBody>
                    <a:bodyPr/>
                    <a:lstStyle/>
                    <a:p>
                      <a:pPr algn="ctr" fontAlgn="ctr"/>
                      <a:r>
                        <a:rPr lang="en-US" sz="1400" u="none" strike="noStrike" dirty="0" smtClean="0">
                          <a:effectLst/>
                        </a:rPr>
                        <a:t> UMOJA </a:t>
                      </a:r>
                      <a:endParaRPr lang="en-US" sz="1400" b="0" i="0" u="none" strike="noStrike" dirty="0">
                        <a:solidFill>
                          <a:schemeClr val="tx1"/>
                        </a:solidFill>
                        <a:effectLst/>
                        <a:latin typeface="Georgia" panose="02040502050405020303" pitchFamily="18" charset="0"/>
                      </a:endParaRPr>
                    </a:p>
                  </a:txBody>
                  <a:tcPr marL="12700" marR="12700" marT="12700" marB="0" anchor="ctr"/>
                </a:tc>
                <a:tc>
                  <a:txBody>
                    <a:bodyPr/>
                    <a:lstStyle/>
                    <a:p>
                      <a:pPr algn="ctr"/>
                      <a:r>
                        <a:rPr lang="en-US" sz="1400" dirty="0" smtClean="0">
                          <a:solidFill>
                            <a:schemeClr val="dk1"/>
                          </a:solidFill>
                          <a:latin typeface="+mn-lt"/>
                        </a:rPr>
                        <a:t>5</a:t>
                      </a:r>
                      <a:endParaRPr lang="en-US" sz="1400" dirty="0">
                        <a:solidFill>
                          <a:schemeClr val="tx1"/>
                        </a:solidFill>
                        <a:latin typeface="Georgia" panose="02040502050405020303" pitchFamily="18" charset="0"/>
                      </a:endParaRPr>
                    </a:p>
                  </a:txBody>
                  <a:tcPr anchor="ct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0" i="0" u="none" strike="noStrike" dirty="0" smtClean="0">
                          <a:solidFill>
                            <a:schemeClr val="tx1"/>
                          </a:solidFill>
                          <a:effectLst/>
                          <a:latin typeface="Georgia" panose="02040502050405020303" pitchFamily="18" charset="0"/>
                        </a:rPr>
                        <a:t>January  2016</a:t>
                      </a:r>
                    </a:p>
                  </a:txBody>
                  <a:tcPr marL="12700" marR="12700" marT="12700" marB="0" anchor="ctr"/>
                </a:tc>
                <a:tc>
                  <a:txBody>
                    <a:bodyPr/>
                    <a:lstStyle/>
                    <a:p>
                      <a:pPr algn="ctr" fontAlgn="ctr"/>
                      <a:r>
                        <a:rPr lang="en-US" sz="1400" b="0" i="0" u="none" strike="noStrike" dirty="0" smtClean="0">
                          <a:solidFill>
                            <a:schemeClr val="tx1"/>
                          </a:solidFill>
                          <a:effectLst/>
                          <a:latin typeface="Georgia" panose="02040502050405020303" pitchFamily="18" charset="0"/>
                        </a:rPr>
                        <a:t>“White People”</a:t>
                      </a:r>
                      <a:r>
                        <a:rPr lang="en-US" sz="1400" b="0" i="0" u="none" strike="noStrike" baseline="0" dirty="0" smtClean="0">
                          <a:solidFill>
                            <a:schemeClr val="tx1"/>
                          </a:solidFill>
                          <a:effectLst/>
                          <a:latin typeface="Georgia" panose="02040502050405020303" pitchFamily="18" charset="0"/>
                        </a:rPr>
                        <a:t> </a:t>
                      </a:r>
                      <a:r>
                        <a:rPr lang="en-US" sz="1400" b="0" i="0" u="none" strike="noStrike" dirty="0" smtClean="0">
                          <a:solidFill>
                            <a:schemeClr val="tx1"/>
                          </a:solidFill>
                          <a:effectLst/>
                          <a:latin typeface="Georgia" panose="02040502050405020303" pitchFamily="18" charset="0"/>
                        </a:rPr>
                        <a:t>a documentary</a:t>
                      </a:r>
                    </a:p>
                    <a:p>
                      <a:pPr algn="ctr" fontAlgn="ctr"/>
                      <a:r>
                        <a:rPr lang="en-US" sz="1400" b="0" i="0" u="none" strike="noStrike" dirty="0" smtClean="0">
                          <a:solidFill>
                            <a:schemeClr val="tx1"/>
                          </a:solidFill>
                          <a:effectLst/>
                          <a:latin typeface="Georgia" panose="02040502050405020303" pitchFamily="18" charset="0"/>
                        </a:rPr>
                        <a:t>by Jose Antonio Vargas</a:t>
                      </a:r>
                      <a:endParaRPr lang="en-US" sz="1400" b="0" i="0" u="none" strike="noStrike" dirty="0">
                        <a:solidFill>
                          <a:schemeClr val="tx1"/>
                        </a:solidFill>
                        <a:effectLst/>
                        <a:latin typeface="Georgia" panose="02040502050405020303" pitchFamily="18" charset="0"/>
                      </a:endParaRPr>
                    </a:p>
                  </a:txBody>
                  <a:tcPr marL="12700" marR="12700" marT="1270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solidFill>
                            <a:schemeClr val="tx1"/>
                          </a:solidFill>
                          <a:latin typeface="Georgia" panose="02040502050405020303" pitchFamily="18" charset="0"/>
                        </a:rPr>
                        <a:t>180</a:t>
                      </a:r>
                      <a:endParaRPr lang="en-US" sz="1400" dirty="0">
                        <a:solidFill>
                          <a:schemeClr val="tx1"/>
                        </a:solidFill>
                        <a:latin typeface="Georgia" panose="02040502050405020303" pitchFamily="18" charset="0"/>
                      </a:endParaRPr>
                    </a:p>
                  </a:txBody>
                  <a:tcPr anchor="ctr"/>
                </a:tc>
              </a:tr>
              <a:tr h="370840">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u="none" strike="noStrike" dirty="0" smtClean="0">
                          <a:effectLst/>
                        </a:rPr>
                        <a:t>February 2016</a:t>
                      </a:r>
                      <a:endParaRPr lang="en-US" sz="1400" b="0" i="0" u="none" strike="noStrike" dirty="0" smtClean="0">
                        <a:solidFill>
                          <a:schemeClr val="tx1"/>
                        </a:solidFill>
                        <a:effectLst/>
                        <a:latin typeface="Georgia" panose="02040502050405020303" pitchFamily="18" charset="0"/>
                      </a:endParaRPr>
                    </a:p>
                  </a:txBody>
                  <a:tcPr marL="12700" marR="12700" marT="12700" marB="0" anchor="ctr"/>
                </a:tc>
                <a:tc>
                  <a:txBody>
                    <a:bodyPr/>
                    <a:lstStyle/>
                    <a:p>
                      <a:pPr algn="ctr" fontAlgn="ctr"/>
                      <a:r>
                        <a:rPr lang="en-US" sz="1400" u="none" strike="noStrike" dirty="0" smtClean="0">
                          <a:effectLst/>
                        </a:rPr>
                        <a:t> FYE</a:t>
                      </a:r>
                      <a:endParaRPr lang="en-US" sz="1400" b="0" i="0" u="none" strike="noStrike" dirty="0">
                        <a:solidFill>
                          <a:schemeClr val="tx1"/>
                        </a:solidFill>
                        <a:effectLst/>
                        <a:latin typeface="Georgia" panose="02040502050405020303" pitchFamily="18" charset="0"/>
                      </a:endParaRPr>
                    </a:p>
                  </a:txBody>
                  <a:tcPr marL="12700" marR="12700" marT="12700" marB="0" anchor="ctr"/>
                </a:tc>
                <a:tc>
                  <a:txBody>
                    <a:bodyPr/>
                    <a:lstStyle/>
                    <a:p>
                      <a:pPr algn="ctr"/>
                      <a:r>
                        <a:rPr lang="en-US" sz="1400" dirty="0" smtClean="0"/>
                        <a:t>1</a:t>
                      </a:r>
                      <a:endParaRPr lang="en-US" sz="1400" dirty="0">
                        <a:solidFill>
                          <a:schemeClr val="tx1"/>
                        </a:solidFill>
                        <a:latin typeface="Georgia" panose="02040502050405020303" pitchFamily="18" charset="0"/>
                      </a:endParaRPr>
                    </a:p>
                  </a:txBody>
                  <a:tcPr anchor="ctr"/>
                </a:tc>
              </a:tr>
              <a:tr h="370840">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400" b="0" i="0" u="none" strike="noStrike" dirty="0" smtClean="0">
                        <a:solidFill>
                          <a:schemeClr val="tx1"/>
                        </a:solidFill>
                        <a:effectLst/>
                        <a:latin typeface="Georgia" panose="02040502050405020303" pitchFamily="18" charset="0"/>
                      </a:endParaRPr>
                    </a:p>
                  </a:txBody>
                  <a:tcPr marL="16933" marR="16933" marT="12700" marB="0" anchor="ctr"/>
                </a:tc>
                <a:tc>
                  <a:txBody>
                    <a:bodyPr/>
                    <a:lstStyle/>
                    <a:p>
                      <a:pPr algn="ctr" fontAlgn="ctr"/>
                      <a:r>
                        <a:rPr lang="en-US" sz="1400" u="none" strike="noStrike" dirty="0" smtClean="0">
                          <a:effectLst/>
                        </a:rPr>
                        <a:t> Dr. </a:t>
                      </a:r>
                      <a:r>
                        <a:rPr lang="en-US" sz="1400" u="none" strike="noStrike" dirty="0">
                          <a:effectLst/>
                        </a:rPr>
                        <a:t>Frances Kendall</a:t>
                      </a:r>
                      <a:endParaRPr lang="en-US" sz="1400" b="0" i="0" u="none" strike="noStrike" dirty="0">
                        <a:solidFill>
                          <a:schemeClr val="tx1"/>
                        </a:solidFill>
                        <a:effectLst/>
                        <a:latin typeface="Georgia" panose="02040502050405020303" pitchFamily="18" charset="0"/>
                      </a:endParaRPr>
                    </a:p>
                  </a:txBody>
                  <a:tcPr marL="12700" marR="12700" marT="12700" marB="0" anchor="ctr"/>
                </a:tc>
                <a:tc>
                  <a:txBody>
                    <a:bodyPr/>
                    <a:lstStyle/>
                    <a:p>
                      <a:pPr algn="ctr"/>
                      <a:r>
                        <a:rPr lang="en-US" sz="1400" dirty="0" smtClean="0"/>
                        <a:t>45</a:t>
                      </a:r>
                      <a:endParaRPr lang="en-US" sz="1400" dirty="0">
                        <a:solidFill>
                          <a:schemeClr val="tx1"/>
                        </a:solidFill>
                        <a:latin typeface="Georgia" panose="02040502050405020303" pitchFamily="18" charset="0"/>
                      </a:endParaRPr>
                    </a:p>
                  </a:txBody>
                  <a:tcPr anchor="ct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u="none" strike="noStrike" dirty="0" smtClean="0">
                          <a:effectLst/>
                        </a:rPr>
                        <a:t>March 2016</a:t>
                      </a:r>
                      <a:endParaRPr lang="en-US" sz="1400" b="0" i="0" u="none" strike="noStrike" dirty="0" smtClean="0">
                        <a:solidFill>
                          <a:schemeClr val="tx1"/>
                        </a:solidFill>
                        <a:effectLst/>
                        <a:latin typeface="Georgia" panose="02040502050405020303" pitchFamily="18" charset="0"/>
                      </a:endParaRPr>
                    </a:p>
                  </a:txBody>
                  <a:tcPr marL="12700" marR="12700" marT="12700" marB="0" anchor="ctr"/>
                </a:tc>
                <a:tc>
                  <a:txBody>
                    <a:bodyPr/>
                    <a:lstStyle/>
                    <a:p>
                      <a:pPr lvl="0" algn="ctr" fontAlgn="ctr"/>
                      <a:r>
                        <a:rPr lang="en-US" sz="1400" u="none" strike="noStrike" baseline="0" dirty="0" smtClean="0">
                          <a:effectLst/>
                        </a:rPr>
                        <a:t> Academic Academy:  </a:t>
                      </a:r>
                      <a:r>
                        <a:rPr lang="en-US" sz="1400" u="none" strike="noStrike" dirty="0" smtClean="0">
                          <a:effectLst/>
                        </a:rPr>
                        <a:t>Implementing and Embedding Equity Across the College</a:t>
                      </a:r>
                      <a:endParaRPr lang="en-US" sz="1400" b="0" i="0" u="none" strike="noStrike" dirty="0">
                        <a:solidFill>
                          <a:schemeClr val="tx1"/>
                        </a:solidFill>
                        <a:effectLst/>
                        <a:latin typeface="Georgia" panose="02040502050405020303" pitchFamily="18" charset="0"/>
                      </a:endParaRPr>
                    </a:p>
                  </a:txBody>
                  <a:tcPr marL="12700" marR="12700" marT="12700" marB="0" anchor="ctr"/>
                </a:tc>
                <a:tc>
                  <a:txBody>
                    <a:bodyPr/>
                    <a:lstStyle/>
                    <a:p>
                      <a:pPr algn="ctr"/>
                      <a:r>
                        <a:rPr lang="en-US" sz="1400" dirty="0" smtClean="0"/>
                        <a:t>3</a:t>
                      </a:r>
                      <a:endParaRPr lang="en-US" sz="1400" dirty="0">
                        <a:solidFill>
                          <a:schemeClr val="tx1"/>
                        </a:solidFill>
                        <a:latin typeface="Georgia" panose="02040502050405020303" pitchFamily="18" charset="0"/>
                      </a:endParaRPr>
                    </a:p>
                  </a:txBody>
                  <a:tcPr anchor="ctr"/>
                </a:tc>
              </a:tr>
              <a:tr h="370840">
                <a:tc row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u="none" strike="noStrike" dirty="0" smtClean="0">
                          <a:effectLst/>
                        </a:rPr>
                        <a:t>April 2016</a:t>
                      </a:r>
                      <a:endParaRPr lang="en-US" sz="1400" b="0" i="0" u="none" strike="noStrike" dirty="0" smtClean="0">
                        <a:solidFill>
                          <a:schemeClr val="tx1"/>
                        </a:solidFill>
                        <a:effectLst/>
                        <a:latin typeface="Georgia" panose="02040502050405020303" pitchFamily="18" charset="0"/>
                      </a:endParaRPr>
                    </a:p>
                  </a:txBody>
                  <a:tcPr marL="12700" marR="12700" marT="12700" marB="0" anchor="ctr"/>
                </a:tc>
                <a:tc>
                  <a:txBody>
                    <a:bodyPr/>
                    <a:lstStyle/>
                    <a:p>
                      <a:pPr algn="ctr" fontAlgn="ctr"/>
                      <a:r>
                        <a:rPr lang="en-US" sz="1400" u="none" strike="noStrike" dirty="0" smtClean="0">
                          <a:effectLst/>
                        </a:rPr>
                        <a:t>Cultural Competent Instruction and Assessment Workshop</a:t>
                      </a:r>
                      <a:endParaRPr lang="en-US" sz="1400" b="0" i="0" u="none" strike="noStrike" dirty="0">
                        <a:solidFill>
                          <a:schemeClr val="tx1"/>
                        </a:solidFill>
                        <a:effectLst/>
                        <a:latin typeface="Georgia" panose="02040502050405020303" pitchFamily="18" charset="0"/>
                      </a:endParaRPr>
                    </a:p>
                  </a:txBody>
                  <a:tcPr marL="12700" marR="12700" marT="12700" marB="0" anchor="ctr"/>
                </a:tc>
                <a:tc>
                  <a:txBody>
                    <a:bodyPr/>
                    <a:lstStyle/>
                    <a:p>
                      <a:pPr algn="ctr"/>
                      <a:r>
                        <a:rPr lang="en-US" sz="1400" dirty="0" smtClean="0"/>
                        <a:t>8</a:t>
                      </a:r>
                      <a:endParaRPr lang="en-US" sz="1400" dirty="0">
                        <a:solidFill>
                          <a:schemeClr val="tx1"/>
                        </a:solidFill>
                        <a:latin typeface="Georgia" panose="02040502050405020303" pitchFamily="18" charset="0"/>
                      </a:endParaRPr>
                    </a:p>
                  </a:txBody>
                  <a:tcPr anchor="ctr"/>
                </a:tc>
              </a:tr>
              <a:tr h="370840">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400" b="0" i="0" u="none" strike="noStrike" dirty="0" smtClean="0">
                        <a:solidFill>
                          <a:schemeClr val="tx1"/>
                        </a:solidFill>
                        <a:effectLst/>
                        <a:latin typeface="Georgia" panose="02040502050405020303" pitchFamily="18" charset="0"/>
                      </a:endParaRPr>
                    </a:p>
                  </a:txBody>
                  <a:tcPr marL="12700" marR="12700" marT="12700" marB="0" anchor="ctr"/>
                </a:tc>
                <a:tc>
                  <a:txBody>
                    <a:bodyPr/>
                    <a:lstStyle/>
                    <a:p>
                      <a:pPr algn="ctr" fontAlgn="ctr"/>
                      <a:r>
                        <a:rPr lang="en-US" sz="1400" b="0" i="0" u="none" strike="noStrike" dirty="0" smtClean="0">
                          <a:solidFill>
                            <a:schemeClr val="tx1"/>
                          </a:solidFill>
                          <a:effectLst/>
                          <a:latin typeface="Georgia" panose="02040502050405020303" pitchFamily="18" charset="0"/>
                        </a:rPr>
                        <a:t>Multiple Measures/Common Assessment</a:t>
                      </a:r>
                      <a:endParaRPr lang="en-US" sz="1400" b="0" i="0" u="none" strike="noStrike" dirty="0">
                        <a:solidFill>
                          <a:schemeClr val="tx1"/>
                        </a:solidFill>
                        <a:effectLst/>
                        <a:latin typeface="Georgia" panose="02040502050405020303" pitchFamily="18" charset="0"/>
                      </a:endParaRPr>
                    </a:p>
                  </a:txBody>
                  <a:tcPr marL="12700" marR="12700" marT="12700" marB="0" anchor="ctr"/>
                </a:tc>
                <a:tc>
                  <a:txBody>
                    <a:bodyPr/>
                    <a:lstStyle/>
                    <a:p>
                      <a:pPr algn="ctr"/>
                      <a:r>
                        <a:rPr lang="en-US" sz="1400" dirty="0" smtClean="0">
                          <a:solidFill>
                            <a:schemeClr val="tx1"/>
                          </a:solidFill>
                          <a:latin typeface="Georgia" panose="02040502050405020303" pitchFamily="18" charset="0"/>
                        </a:rPr>
                        <a:t>7</a:t>
                      </a:r>
                      <a:endParaRPr lang="en-US" sz="1400" dirty="0">
                        <a:solidFill>
                          <a:schemeClr val="tx1"/>
                        </a:solidFill>
                        <a:latin typeface="Georgia" panose="02040502050405020303" pitchFamily="18" charset="0"/>
                      </a:endParaRPr>
                    </a:p>
                  </a:txBody>
                  <a:tcPr anchor="ctr"/>
                </a:tc>
              </a:tr>
              <a:tr h="457199">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400" b="0" i="0" u="none" strike="noStrike" dirty="0" smtClean="0">
                        <a:solidFill>
                          <a:schemeClr val="tx1"/>
                        </a:solidFill>
                        <a:effectLst/>
                        <a:latin typeface="Georgia" panose="02040502050405020303" pitchFamily="18" charset="0"/>
                      </a:endParaRPr>
                    </a:p>
                  </a:txBody>
                  <a:tcPr marL="12700" marR="12700" marT="12700" marB="0" anchor="ctr"/>
                </a:tc>
                <a:tc>
                  <a:txBody>
                    <a:bodyPr/>
                    <a:lstStyle/>
                    <a:p>
                      <a:pPr algn="ctr" fontAlgn="ctr"/>
                      <a:r>
                        <a:rPr lang="en-US" sz="1400" b="0" i="0" u="none" strike="noStrike" dirty="0" smtClean="0">
                          <a:solidFill>
                            <a:schemeClr val="tx1"/>
                          </a:solidFill>
                          <a:effectLst/>
                          <a:latin typeface="Georgia" panose="02040502050405020303" pitchFamily="18" charset="0"/>
                        </a:rPr>
                        <a:t>Movie:</a:t>
                      </a:r>
                      <a:r>
                        <a:rPr lang="en-US" sz="1400" b="0" i="0" u="none" strike="noStrike" baseline="0" dirty="0" smtClean="0">
                          <a:solidFill>
                            <a:schemeClr val="tx1"/>
                          </a:solidFill>
                          <a:effectLst/>
                          <a:latin typeface="Georgia" panose="02040502050405020303" pitchFamily="18" charset="0"/>
                        </a:rPr>
                        <a:t> </a:t>
                      </a:r>
                      <a:r>
                        <a:rPr lang="en-US" sz="1400" b="0" i="0" u="none" strike="noStrike" dirty="0" smtClean="0">
                          <a:solidFill>
                            <a:schemeClr val="tx1"/>
                          </a:solidFill>
                          <a:effectLst/>
                          <a:latin typeface="Georgia" panose="02040502050405020303" pitchFamily="18" charset="0"/>
                        </a:rPr>
                        <a:t>“Don’t Tell Anyone”</a:t>
                      </a:r>
                      <a:endParaRPr lang="en-US" sz="1400" b="0" i="0" u="none" strike="noStrike" dirty="0">
                        <a:solidFill>
                          <a:schemeClr val="tx1"/>
                        </a:solidFill>
                        <a:effectLst/>
                        <a:latin typeface="Georgia" panose="02040502050405020303" pitchFamily="18" charset="0"/>
                      </a:endParaRPr>
                    </a:p>
                  </a:txBody>
                  <a:tcPr marL="12700" marR="12700" marT="12700" marB="0" anchor="ctr"/>
                </a:tc>
                <a:tc>
                  <a:txBody>
                    <a:bodyPr/>
                    <a:lstStyle/>
                    <a:p>
                      <a:pPr algn="ctr"/>
                      <a:r>
                        <a:rPr lang="en-US" sz="1400" dirty="0" smtClean="0">
                          <a:solidFill>
                            <a:schemeClr val="tx1"/>
                          </a:solidFill>
                          <a:latin typeface="Georgia" panose="02040502050405020303" pitchFamily="18" charset="0"/>
                        </a:rPr>
                        <a:t>192</a:t>
                      </a:r>
                      <a:endParaRPr lang="en-US" sz="1400" dirty="0">
                        <a:solidFill>
                          <a:schemeClr val="tx1"/>
                        </a:solidFill>
                        <a:latin typeface="Georgia" panose="02040502050405020303" pitchFamily="18" charset="0"/>
                      </a:endParaRPr>
                    </a:p>
                  </a:txBody>
                  <a:tcPr anchor="ctr"/>
                </a:tc>
              </a:tr>
            </a:tbl>
          </a:graphicData>
        </a:graphic>
      </p:graphicFrame>
    </p:spTree>
    <p:extLst>
      <p:ext uri="{BB962C8B-B14F-4D97-AF65-F5344CB8AC3E}">
        <p14:creationId xmlns:p14="http://schemas.microsoft.com/office/powerpoint/2010/main" val="3696831467"/>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Professional Development Events-Future</a:t>
            </a:r>
            <a:endParaRPr lang="en-US" dirty="0"/>
          </a:p>
        </p:txBody>
      </p:sp>
      <p:sp>
        <p:nvSpPr>
          <p:cNvPr id="3" name="Date Placeholder 2"/>
          <p:cNvSpPr>
            <a:spLocks noGrp="1"/>
          </p:cNvSpPr>
          <p:nvPr>
            <p:ph type="dt" sz="half" idx="10"/>
          </p:nvPr>
        </p:nvSpPr>
        <p:spPr/>
        <p:txBody>
          <a:bodyPr/>
          <a:lstStyle/>
          <a:p>
            <a:r>
              <a:rPr lang="en-US" smtClean="0"/>
              <a:t>5/10/2016</a:t>
            </a:r>
            <a:endParaRPr lang="en-US"/>
          </a:p>
        </p:txBody>
      </p:sp>
      <p:sp>
        <p:nvSpPr>
          <p:cNvPr id="4" name="Footer Placeholder 3"/>
          <p:cNvSpPr>
            <a:spLocks noGrp="1"/>
          </p:cNvSpPr>
          <p:nvPr>
            <p:ph type="ftr" sz="quarter" idx="11"/>
          </p:nvPr>
        </p:nvSpPr>
        <p:spPr/>
        <p:txBody>
          <a:bodyPr/>
          <a:lstStyle/>
          <a:p>
            <a:r>
              <a:rPr lang="en-US" smtClean="0"/>
              <a:t>Equity Plan Activities 2015-16</a:t>
            </a:r>
            <a:endParaRPr lang="en-US"/>
          </a:p>
        </p:txBody>
      </p:sp>
      <p:sp>
        <p:nvSpPr>
          <p:cNvPr id="5" name="Slide Number Placeholder 4"/>
          <p:cNvSpPr>
            <a:spLocks noGrp="1"/>
          </p:cNvSpPr>
          <p:nvPr>
            <p:ph type="sldNum" sz="quarter" idx="12"/>
          </p:nvPr>
        </p:nvSpPr>
        <p:spPr/>
        <p:txBody>
          <a:bodyPr/>
          <a:lstStyle/>
          <a:p>
            <a:fld id="{526220DD-ABF4-42D0-854A-60A52B612438}" type="slidenum">
              <a:rPr lang="en-US" smtClean="0"/>
              <a:pPr/>
              <a:t>12</a:t>
            </a:fld>
            <a:endParaRPr lang="en-US"/>
          </a:p>
        </p:txBody>
      </p:sp>
      <p:graphicFrame>
        <p:nvGraphicFramePr>
          <p:cNvPr id="7" name="Content Placeholder 6"/>
          <p:cNvGraphicFramePr>
            <a:graphicFrameLocks noGrp="1"/>
          </p:cNvGraphicFramePr>
          <p:nvPr>
            <p:ph sz="quarter" idx="1"/>
            <p:extLst>
              <p:ext uri="{D42A27DB-BD31-4B8C-83A1-F6EECF244321}">
                <p14:modId xmlns:p14="http://schemas.microsoft.com/office/powerpoint/2010/main" val="267658567"/>
              </p:ext>
            </p:extLst>
          </p:nvPr>
        </p:nvGraphicFramePr>
        <p:xfrm>
          <a:off x="301625" y="1527175"/>
          <a:ext cx="8504238" cy="2613660"/>
        </p:xfrm>
        <a:graphic>
          <a:graphicData uri="http://schemas.openxmlformats.org/drawingml/2006/table">
            <a:tbl>
              <a:tblPr firstRow="1" bandRow="1">
                <a:tableStyleId>{F5AB1C69-6EDB-4FF4-983F-18BD219EF322}</a:tableStyleId>
              </a:tblPr>
              <a:tblGrid>
                <a:gridCol w="2834746"/>
                <a:gridCol w="2834746"/>
                <a:gridCol w="2834746"/>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Date of Event</a:t>
                      </a:r>
                      <a:endParaRPr lang="en-US" sz="1800" b="0" dirty="0" smtClean="0">
                        <a:solidFill>
                          <a:schemeClr val="tx1"/>
                        </a:solidFill>
                        <a:latin typeface="Georgia" panose="02040502050405020303" pitchFamily="18" charset="0"/>
                      </a:endParaRPr>
                    </a:p>
                  </a:txBody>
                  <a:tcPr/>
                </a:tc>
                <a:tc>
                  <a:txBody>
                    <a:bodyPr/>
                    <a:lstStyle/>
                    <a:p>
                      <a:pPr algn="ctr"/>
                      <a:r>
                        <a:rPr lang="en-US" sz="1800" dirty="0" smtClean="0"/>
                        <a:t>Conference</a:t>
                      </a:r>
                      <a:endParaRPr lang="en-US" sz="1800" b="0" dirty="0">
                        <a:solidFill>
                          <a:schemeClr val="tx1"/>
                        </a:solidFill>
                        <a:latin typeface="Georgia" panose="02040502050405020303" pitchFamily="18" charset="0"/>
                      </a:endParaRPr>
                    </a:p>
                  </a:txBody>
                  <a:tcPr/>
                </a:tc>
                <a:tc>
                  <a:txBody>
                    <a:bodyPr/>
                    <a:lstStyle/>
                    <a:p>
                      <a:pPr algn="ctr"/>
                      <a:r>
                        <a:rPr lang="en-US" sz="1800" dirty="0" smtClean="0"/>
                        <a:t>Number of</a:t>
                      </a:r>
                      <a:r>
                        <a:rPr lang="en-US" sz="1800" baseline="0" dirty="0" smtClean="0"/>
                        <a:t> </a:t>
                      </a:r>
                      <a:r>
                        <a:rPr lang="en-US" sz="1800" dirty="0" smtClean="0"/>
                        <a:t>Attendees</a:t>
                      </a:r>
                      <a:endParaRPr lang="en-US" sz="1800" b="0" dirty="0">
                        <a:solidFill>
                          <a:schemeClr val="tx1"/>
                        </a:solidFill>
                        <a:latin typeface="Georgia" panose="02040502050405020303" pitchFamily="18" charset="0"/>
                      </a:endParaRPr>
                    </a:p>
                  </a:txBody>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u="none" strike="noStrike" dirty="0" smtClean="0">
                          <a:effectLst/>
                        </a:rPr>
                        <a:t>May 2016</a:t>
                      </a:r>
                      <a:endParaRPr lang="en-US" sz="1800" b="0" i="0" u="none" strike="noStrike" dirty="0" smtClean="0">
                        <a:solidFill>
                          <a:schemeClr val="tx1"/>
                        </a:solidFill>
                        <a:effectLst/>
                        <a:latin typeface="Georgia" panose="02040502050405020303" pitchFamily="18" charset="0"/>
                      </a:endParaRPr>
                    </a:p>
                  </a:txBody>
                  <a:tcPr marL="12700" marR="12700" marT="12700" marB="0" anchor="ctr"/>
                </a:tc>
                <a:tc>
                  <a:txBody>
                    <a:bodyPr/>
                    <a:lstStyle/>
                    <a:p>
                      <a:pPr algn="ctr" fontAlgn="ctr"/>
                      <a:r>
                        <a:rPr lang="en-US" sz="1800" u="none" strike="noStrike" dirty="0" smtClean="0">
                          <a:effectLst/>
                        </a:rPr>
                        <a:t> Courageous Conversations</a:t>
                      </a:r>
                      <a:endParaRPr lang="en-US" sz="1800" b="0" i="0" u="none" strike="noStrike" dirty="0">
                        <a:solidFill>
                          <a:schemeClr val="tx1"/>
                        </a:solidFill>
                        <a:effectLst/>
                        <a:latin typeface="Georgia" panose="02040502050405020303" pitchFamily="18" charset="0"/>
                      </a:endParaRPr>
                    </a:p>
                  </a:txBody>
                  <a:tcPr marL="12700" marR="12700" marT="12700" marB="0" anchor="ctr"/>
                </a:tc>
                <a:tc>
                  <a:txBody>
                    <a:bodyPr/>
                    <a:lstStyle/>
                    <a:p>
                      <a:pPr algn="ctr"/>
                      <a:r>
                        <a:rPr lang="en-US" sz="1400" dirty="0" smtClean="0"/>
                        <a:t>45</a:t>
                      </a:r>
                      <a:endParaRPr lang="en-US" sz="1400" dirty="0">
                        <a:solidFill>
                          <a:schemeClr val="tx1"/>
                        </a:solidFill>
                        <a:latin typeface="Georgia" panose="02040502050405020303" pitchFamily="18" charset="0"/>
                      </a:endParaRPr>
                    </a:p>
                  </a:txBody>
                  <a:tcPr anchor="ct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u="none" strike="noStrike" dirty="0" smtClean="0">
                          <a:effectLst/>
                        </a:rPr>
                        <a:t>June 2016</a:t>
                      </a:r>
                      <a:endParaRPr lang="fr-FR" sz="1800" b="0" i="0" u="none" strike="noStrike" dirty="0" smtClean="0">
                        <a:solidFill>
                          <a:schemeClr val="tx1"/>
                        </a:solidFill>
                        <a:effectLst/>
                        <a:latin typeface="Georgia" panose="02040502050405020303" pitchFamily="18" charset="0"/>
                      </a:endParaRPr>
                    </a:p>
                  </a:txBody>
                  <a:tcPr marL="12700" marR="12700" marT="12700" marB="0" anchor="ctr"/>
                </a:tc>
                <a:tc>
                  <a:txBody>
                    <a:bodyPr/>
                    <a:lstStyle/>
                    <a:p>
                      <a:pPr algn="ctr" fontAlgn="ctr"/>
                      <a:r>
                        <a:rPr lang="en-US" sz="1800" u="none" strike="noStrike" dirty="0" smtClean="0">
                          <a:effectLst/>
                        </a:rPr>
                        <a:t> UMOJA Summer</a:t>
                      </a:r>
                      <a:r>
                        <a:rPr lang="en-US" sz="1800" u="none" strike="noStrike" baseline="0" dirty="0" smtClean="0">
                          <a:effectLst/>
                        </a:rPr>
                        <a:t> </a:t>
                      </a:r>
                      <a:r>
                        <a:rPr lang="en-US" sz="1800" u="none" strike="noStrike" dirty="0" smtClean="0">
                          <a:effectLst/>
                        </a:rPr>
                        <a:t>Learning </a:t>
                      </a:r>
                      <a:r>
                        <a:rPr lang="en-US" sz="1800" u="none" strike="noStrike" dirty="0">
                          <a:effectLst/>
                        </a:rPr>
                        <a:t>I</a:t>
                      </a:r>
                      <a:r>
                        <a:rPr lang="en-US" sz="1800" u="none" strike="noStrike" dirty="0" smtClean="0">
                          <a:effectLst/>
                        </a:rPr>
                        <a:t>nstitute</a:t>
                      </a:r>
                      <a:endParaRPr lang="en-US" sz="1800" b="0" i="0" u="none" strike="noStrike" dirty="0">
                        <a:solidFill>
                          <a:schemeClr val="tx1"/>
                        </a:solidFill>
                        <a:effectLst/>
                        <a:latin typeface="Georgia" panose="02040502050405020303" pitchFamily="18" charset="0"/>
                      </a:endParaRPr>
                    </a:p>
                  </a:txBody>
                  <a:tcPr marL="12700" marR="12700" marT="12700" marB="0" anchor="ctr"/>
                </a:tc>
                <a:tc>
                  <a:txBody>
                    <a:bodyPr/>
                    <a:lstStyle/>
                    <a:p>
                      <a:pPr algn="ctr"/>
                      <a:r>
                        <a:rPr lang="en-US" sz="1400" dirty="0" smtClean="0"/>
                        <a:t>6</a:t>
                      </a:r>
                      <a:endParaRPr lang="en-US" sz="1400" dirty="0">
                        <a:solidFill>
                          <a:schemeClr val="tx1"/>
                        </a:solidFill>
                        <a:latin typeface="Georgia" panose="02040502050405020303" pitchFamily="18" charset="0"/>
                      </a:endParaRPr>
                    </a:p>
                  </a:txBody>
                  <a:tcPr anchor="ct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u="none" strike="noStrike" dirty="0" smtClean="0">
                          <a:effectLst/>
                        </a:rPr>
                        <a:t>September 2016 to June 2017</a:t>
                      </a:r>
                      <a:endParaRPr lang="en-US" sz="1800" b="0" i="0" u="none" strike="noStrike" dirty="0" smtClean="0">
                        <a:solidFill>
                          <a:schemeClr val="tx1"/>
                        </a:solidFill>
                        <a:effectLst/>
                        <a:latin typeface="Georgia" panose="02040502050405020303" pitchFamily="18" charset="0"/>
                      </a:endParaRPr>
                    </a:p>
                  </a:txBody>
                  <a:tcPr marL="12700" marR="12700" marT="12700" marB="0" anchor="ctr"/>
                </a:tc>
                <a:tc>
                  <a:txBody>
                    <a:bodyPr/>
                    <a:lstStyle/>
                    <a:p>
                      <a:pPr algn="ctr" fontAlgn="ctr"/>
                      <a:r>
                        <a:rPr lang="en-US" sz="1800" u="none" strike="noStrike" dirty="0" smtClean="0">
                          <a:effectLst/>
                        </a:rPr>
                        <a:t> Faculty </a:t>
                      </a:r>
                      <a:r>
                        <a:rPr lang="en-US" sz="1800" u="none" strike="noStrike" dirty="0">
                          <a:effectLst/>
                        </a:rPr>
                        <a:t>Teaching &amp; </a:t>
                      </a:r>
                      <a:r>
                        <a:rPr lang="en-US" sz="1800" u="none" strike="noStrike" dirty="0" smtClean="0">
                          <a:effectLst/>
                        </a:rPr>
                        <a:t>Learning </a:t>
                      </a:r>
                      <a:r>
                        <a:rPr lang="en-US" sz="1800" u="none" strike="noStrike" dirty="0">
                          <a:effectLst/>
                        </a:rPr>
                        <a:t>Academy</a:t>
                      </a:r>
                      <a:endParaRPr lang="en-US" sz="1800" b="0" i="0" u="none" strike="noStrike" dirty="0">
                        <a:solidFill>
                          <a:schemeClr val="tx1"/>
                        </a:solidFill>
                        <a:effectLst/>
                        <a:latin typeface="Georgia" panose="02040502050405020303" pitchFamily="18" charset="0"/>
                      </a:endParaRPr>
                    </a:p>
                  </a:txBody>
                  <a:tcPr marL="12700" marR="12700" marT="12700" marB="0" anchor="ctr"/>
                </a:tc>
                <a:tc>
                  <a:txBody>
                    <a:bodyPr/>
                    <a:lstStyle/>
                    <a:p>
                      <a:pPr algn="ctr"/>
                      <a:r>
                        <a:rPr lang="en-US" sz="1400" dirty="0" smtClean="0"/>
                        <a:t>20</a:t>
                      </a:r>
                      <a:endParaRPr lang="en-US" sz="1400" dirty="0">
                        <a:solidFill>
                          <a:schemeClr val="tx1"/>
                        </a:solidFill>
                        <a:latin typeface="Georgia" panose="02040502050405020303" pitchFamily="18" charset="0"/>
                      </a:endParaRPr>
                    </a:p>
                  </a:txBody>
                  <a:tcPr anchor="ctr"/>
                </a:tc>
              </a:tr>
              <a:tr h="370840">
                <a:tc>
                  <a:txBody>
                    <a:bodyPr/>
                    <a:lstStyle/>
                    <a:p>
                      <a:pPr algn="ctr"/>
                      <a:endParaRPr lang="en-US" sz="1800" dirty="0">
                        <a:latin typeface="Georgia" panose="02040502050405020303" pitchFamily="18" charset="0"/>
                      </a:endParaRPr>
                    </a:p>
                  </a:txBody>
                  <a:tcPr marL="12700" marR="12700" marT="12700" marB="0" anchor="ctr"/>
                </a:tc>
                <a:tc>
                  <a:txBody>
                    <a:bodyPr/>
                    <a:lstStyle/>
                    <a:p>
                      <a:pPr algn="ctr" fontAlgn="ctr"/>
                      <a:endParaRPr lang="en-US" sz="1800" b="0" i="0" u="none" strike="noStrike" dirty="0">
                        <a:solidFill>
                          <a:schemeClr val="tx1"/>
                        </a:solidFill>
                        <a:effectLst/>
                        <a:latin typeface="Georgia" panose="02040502050405020303" pitchFamily="18" charset="0"/>
                      </a:endParaRPr>
                    </a:p>
                  </a:txBody>
                  <a:tcPr marL="12700" marR="12700" marT="12700" marB="0" anchor="ctr"/>
                </a:tc>
                <a:tc>
                  <a:txBody>
                    <a:bodyPr/>
                    <a:lstStyle/>
                    <a:p>
                      <a:pPr algn="ctr"/>
                      <a:endParaRPr lang="en-US" sz="1400" dirty="0">
                        <a:solidFill>
                          <a:schemeClr val="tx1"/>
                        </a:solidFill>
                        <a:latin typeface="Georgia" panose="02040502050405020303" pitchFamily="18" charset="0"/>
                      </a:endParaRPr>
                    </a:p>
                  </a:txBody>
                  <a:tcPr anchor="ctr"/>
                </a:tc>
              </a:tr>
              <a:tr h="370840">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u="none" strike="noStrike" kern="1200" dirty="0" smtClean="0">
                          <a:effectLst/>
                        </a:rPr>
                        <a:t>                          Total served: (about</a:t>
                      </a:r>
                      <a:r>
                        <a:rPr lang="en-US" sz="2400" u="none" strike="noStrike" kern="1200" baseline="0" dirty="0" smtClean="0">
                          <a:effectLst/>
                        </a:rPr>
                        <a:t> 500)</a:t>
                      </a:r>
                      <a:endParaRPr lang="en-US" sz="2400" b="1" i="0" u="none" strike="noStrike" kern="1200" dirty="0">
                        <a:solidFill>
                          <a:schemeClr val="tx1"/>
                        </a:solidFill>
                        <a:effectLst/>
                        <a:latin typeface="Georgia" panose="02040502050405020303" pitchFamily="18" charset="0"/>
                        <a:ea typeface="+mn-ea"/>
                        <a:cs typeface="+mn-cs"/>
                      </a:endParaRPr>
                    </a:p>
                  </a:txBody>
                  <a:tcPr marL="12700" marR="12700" marT="12700" marB="0" anchor="ctr"/>
                </a:tc>
                <a:tc hMerge="1">
                  <a:txBody>
                    <a:bodyPr/>
                    <a:lstStyle/>
                    <a:p>
                      <a:pPr algn="ctr"/>
                      <a:endParaRPr lang="en-US" sz="1400" dirty="0"/>
                    </a:p>
                  </a:txBody>
                  <a:tcPr marL="12700" marR="12700" marT="12700" marB="0" anchor="ctr"/>
                </a:tc>
                <a:tc hMerge="1">
                  <a:txBody>
                    <a:bodyPr/>
                    <a:lstStyle/>
                    <a:p>
                      <a:pPr algn="l" fontAlgn="ctr"/>
                      <a:endParaRPr lang="en-US" sz="1050" b="0" i="0" u="none" strike="noStrike" dirty="0">
                        <a:solidFill>
                          <a:srgbClr val="000000"/>
                        </a:solidFill>
                        <a:effectLst/>
                        <a:latin typeface="+mn-lt"/>
                      </a:endParaRPr>
                    </a:p>
                  </a:txBody>
                  <a:tcPr marL="12700" marR="12700" marT="12700" marB="0" anchor="ctr"/>
                </a:tc>
              </a:tr>
            </a:tbl>
          </a:graphicData>
        </a:graphic>
      </p:graphicFrame>
    </p:spTree>
    <p:extLst>
      <p:ext uri="{BB962C8B-B14F-4D97-AF65-F5344CB8AC3E}">
        <p14:creationId xmlns:p14="http://schemas.microsoft.com/office/powerpoint/2010/main" val="4077632999"/>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990600"/>
          </a:xfrm>
        </p:spPr>
        <p:txBody>
          <a:bodyPr>
            <a:normAutofit fontScale="90000"/>
          </a:bodyPr>
          <a:lstStyle/>
          <a:p>
            <a:r>
              <a:rPr lang="en-US" sz="3600" b="1" dirty="0">
                <a:latin typeface="Georgia" panose="02040502050405020303" pitchFamily="18" charset="0"/>
              </a:rPr>
              <a:t>Course Completion:  </a:t>
            </a:r>
            <a:br>
              <a:rPr lang="en-US" sz="3600" b="1" dirty="0">
                <a:latin typeface="Georgia" panose="02040502050405020303" pitchFamily="18" charset="0"/>
              </a:rPr>
            </a:br>
            <a:r>
              <a:rPr lang="en-US" sz="3600" b="1" dirty="0">
                <a:latin typeface="Georgia" panose="02040502050405020303" pitchFamily="18" charset="0"/>
              </a:rPr>
              <a:t>Support Early Alert</a:t>
            </a:r>
            <a:endParaRPr lang="en-US" dirty="0"/>
          </a:p>
        </p:txBody>
      </p:sp>
      <p:sp>
        <p:nvSpPr>
          <p:cNvPr id="3" name="Date Placeholder 2"/>
          <p:cNvSpPr>
            <a:spLocks noGrp="1"/>
          </p:cNvSpPr>
          <p:nvPr>
            <p:ph type="dt" sz="half" idx="10"/>
          </p:nvPr>
        </p:nvSpPr>
        <p:spPr/>
        <p:txBody>
          <a:bodyPr/>
          <a:lstStyle/>
          <a:p>
            <a:r>
              <a:rPr lang="en-US" smtClean="0"/>
              <a:t>5/10/2016</a:t>
            </a:r>
            <a:endParaRPr lang="en-US"/>
          </a:p>
        </p:txBody>
      </p:sp>
      <p:sp>
        <p:nvSpPr>
          <p:cNvPr id="4" name="Footer Placeholder 3"/>
          <p:cNvSpPr>
            <a:spLocks noGrp="1"/>
          </p:cNvSpPr>
          <p:nvPr>
            <p:ph type="ftr" sz="quarter" idx="11"/>
          </p:nvPr>
        </p:nvSpPr>
        <p:spPr/>
        <p:txBody>
          <a:bodyPr/>
          <a:lstStyle/>
          <a:p>
            <a:r>
              <a:rPr lang="en-US" smtClean="0"/>
              <a:t>Equity Plan Activities 2015-16</a:t>
            </a:r>
            <a:endParaRPr lang="en-US"/>
          </a:p>
        </p:txBody>
      </p:sp>
      <p:sp>
        <p:nvSpPr>
          <p:cNvPr id="5" name="Slide Number Placeholder 4"/>
          <p:cNvSpPr>
            <a:spLocks noGrp="1"/>
          </p:cNvSpPr>
          <p:nvPr>
            <p:ph type="sldNum" sz="quarter" idx="12"/>
          </p:nvPr>
        </p:nvSpPr>
        <p:spPr/>
        <p:txBody>
          <a:bodyPr/>
          <a:lstStyle/>
          <a:p>
            <a:fld id="{526220DD-ABF4-42D0-854A-60A52B612438}" type="slidenum">
              <a:rPr lang="en-US" smtClean="0"/>
              <a:pPr/>
              <a:t>13</a:t>
            </a:fld>
            <a:endParaRPr lang="en-US"/>
          </a:p>
        </p:txBody>
      </p:sp>
      <p:sp>
        <p:nvSpPr>
          <p:cNvPr id="6" name="Content Placeholder 5"/>
          <p:cNvSpPr>
            <a:spLocks noGrp="1"/>
          </p:cNvSpPr>
          <p:nvPr>
            <p:ph sz="quarter" idx="1"/>
          </p:nvPr>
        </p:nvSpPr>
        <p:spPr/>
        <p:txBody>
          <a:bodyPr/>
          <a:lstStyle/>
          <a:p>
            <a:r>
              <a:rPr lang="en-US" sz="2400" dirty="0" smtClean="0">
                <a:solidFill>
                  <a:schemeClr val="accent3">
                    <a:lumMod val="50000"/>
                  </a:schemeClr>
                </a:solidFill>
                <a:latin typeface="Georgia" panose="02040502050405020303" pitchFamily="18" charset="0"/>
              </a:rPr>
              <a:t>Early </a:t>
            </a:r>
            <a:r>
              <a:rPr lang="en-US" sz="2400" dirty="0">
                <a:solidFill>
                  <a:schemeClr val="accent3">
                    <a:lumMod val="50000"/>
                  </a:schemeClr>
                </a:solidFill>
                <a:latin typeface="Georgia" panose="02040502050405020303" pitchFamily="18" charset="0"/>
              </a:rPr>
              <a:t>Alert Administrative Assistant TEA -Hired (January -May 2016)  </a:t>
            </a:r>
          </a:p>
          <a:p>
            <a:pPr lvl="1"/>
            <a:r>
              <a:rPr lang="en-US" sz="2400" dirty="0">
                <a:solidFill>
                  <a:schemeClr val="accent3">
                    <a:lumMod val="50000"/>
                  </a:schemeClr>
                </a:solidFill>
                <a:latin typeface="Georgia" panose="02040502050405020303" pitchFamily="18" charset="0"/>
              </a:rPr>
              <a:t>Support Early Alert activities  </a:t>
            </a:r>
            <a:r>
              <a:rPr lang="en-US" sz="2400" dirty="0" smtClean="0">
                <a:solidFill>
                  <a:schemeClr val="accent3">
                    <a:lumMod val="50000"/>
                  </a:schemeClr>
                </a:solidFill>
                <a:latin typeface="Georgia" panose="02040502050405020303" pitchFamily="18" charset="0"/>
              </a:rPr>
              <a:t>and voucher program</a:t>
            </a:r>
          </a:p>
          <a:p>
            <a:pPr lvl="1"/>
            <a:endParaRPr lang="en-US" sz="2400" dirty="0">
              <a:solidFill>
                <a:schemeClr val="accent3">
                  <a:lumMod val="50000"/>
                </a:schemeClr>
              </a:solidFill>
              <a:latin typeface="Georgia" panose="02040502050405020303" pitchFamily="18" charset="0"/>
            </a:endParaRPr>
          </a:p>
          <a:p>
            <a:r>
              <a:rPr lang="en-US" sz="2400" dirty="0">
                <a:solidFill>
                  <a:schemeClr val="accent3">
                    <a:lumMod val="50000"/>
                  </a:schemeClr>
                </a:solidFill>
                <a:latin typeface="Georgia" panose="02040502050405020303" pitchFamily="18" charset="0"/>
              </a:rPr>
              <a:t>Equity Administrative Assistant - Hired (April, 2016)  </a:t>
            </a:r>
          </a:p>
          <a:p>
            <a:pPr lvl="1"/>
            <a:r>
              <a:rPr lang="en-US" sz="2400" dirty="0">
                <a:solidFill>
                  <a:schemeClr val="accent3">
                    <a:lumMod val="50000"/>
                  </a:schemeClr>
                </a:solidFill>
                <a:latin typeface="Georgia" panose="02040502050405020303" pitchFamily="18" charset="0"/>
              </a:rPr>
              <a:t>Support Director of Equity Programs , PD and Early Alert</a:t>
            </a:r>
          </a:p>
          <a:p>
            <a:endParaRPr lang="en-US" sz="2400" dirty="0" smtClean="0">
              <a:solidFill>
                <a:schemeClr val="accent3">
                  <a:lumMod val="50000"/>
                </a:schemeClr>
              </a:solidFill>
              <a:latin typeface="Georgia" panose="02040502050405020303" pitchFamily="18" charset="0"/>
            </a:endParaRPr>
          </a:p>
          <a:p>
            <a:r>
              <a:rPr lang="en-US" sz="2400" dirty="0" smtClean="0">
                <a:solidFill>
                  <a:schemeClr val="accent3">
                    <a:lumMod val="50000"/>
                  </a:schemeClr>
                </a:solidFill>
                <a:latin typeface="Georgia" panose="02040502050405020303" pitchFamily="18" charset="0"/>
              </a:rPr>
              <a:t>Early </a:t>
            </a:r>
            <a:r>
              <a:rPr lang="en-US" sz="2400" dirty="0">
                <a:solidFill>
                  <a:schemeClr val="accent3">
                    <a:lumMod val="50000"/>
                  </a:schemeClr>
                </a:solidFill>
                <a:latin typeface="Georgia" panose="02040502050405020303" pitchFamily="18" charset="0"/>
              </a:rPr>
              <a:t>Alert activities </a:t>
            </a:r>
            <a:r>
              <a:rPr lang="en-US" sz="2400" dirty="0" smtClean="0">
                <a:solidFill>
                  <a:schemeClr val="accent3">
                    <a:lumMod val="50000"/>
                  </a:schemeClr>
                </a:solidFill>
                <a:latin typeface="Georgia" panose="02040502050405020303" pitchFamily="18" charset="0"/>
              </a:rPr>
              <a:t>through 3SP targeting basic skills and cohort students have served 643 students </a:t>
            </a:r>
            <a:r>
              <a:rPr lang="en-US" sz="2400" smtClean="0">
                <a:solidFill>
                  <a:schemeClr val="accent3">
                    <a:lumMod val="50000"/>
                  </a:schemeClr>
                </a:solidFill>
                <a:latin typeface="Georgia" panose="02040502050405020303" pitchFamily="18" charset="0"/>
              </a:rPr>
              <a:t>for Fall</a:t>
            </a:r>
            <a:r>
              <a:rPr lang="en-US" sz="2400">
                <a:solidFill>
                  <a:schemeClr val="accent3">
                    <a:lumMod val="50000"/>
                  </a:schemeClr>
                </a:solidFill>
                <a:latin typeface="Georgia" panose="02040502050405020303" pitchFamily="18" charset="0"/>
              </a:rPr>
              <a:t> </a:t>
            </a:r>
            <a:r>
              <a:rPr lang="en-US" sz="2400" smtClean="0">
                <a:solidFill>
                  <a:schemeClr val="accent3">
                    <a:lumMod val="50000"/>
                  </a:schemeClr>
                </a:solidFill>
                <a:latin typeface="Georgia" panose="02040502050405020303" pitchFamily="18" charset="0"/>
              </a:rPr>
              <a:t>and Winter</a:t>
            </a:r>
            <a:endParaRPr lang="en-US" sz="2400" dirty="0">
              <a:solidFill>
                <a:schemeClr val="accent3">
                  <a:lumMod val="50000"/>
                </a:schemeClr>
              </a:solidFill>
              <a:latin typeface="Georgia" panose="02040502050405020303" pitchFamily="18" charset="0"/>
            </a:endParaRPr>
          </a:p>
        </p:txBody>
      </p:sp>
    </p:spTree>
    <p:extLst>
      <p:ext uri="{BB962C8B-B14F-4D97-AF65-F5344CB8AC3E}">
        <p14:creationId xmlns:p14="http://schemas.microsoft.com/office/powerpoint/2010/main" val="3810678030"/>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990600"/>
          </a:xfrm>
        </p:spPr>
        <p:txBody>
          <a:bodyPr>
            <a:normAutofit/>
          </a:bodyPr>
          <a:lstStyle/>
          <a:p>
            <a:r>
              <a:rPr lang="en-US" sz="2400" b="1" dirty="0">
                <a:latin typeface="Georgia" panose="02040502050405020303" pitchFamily="18" charset="0"/>
              </a:rPr>
              <a:t>Course Completion:  </a:t>
            </a:r>
            <a:br>
              <a:rPr lang="en-US" sz="2400" b="1" dirty="0">
                <a:latin typeface="Georgia" panose="02040502050405020303" pitchFamily="18" charset="0"/>
              </a:rPr>
            </a:br>
            <a:r>
              <a:rPr lang="en-US" sz="2400" b="1" dirty="0">
                <a:latin typeface="Georgia" panose="02040502050405020303" pitchFamily="18" charset="0"/>
              </a:rPr>
              <a:t>Plan for the Expansion of First Year Experience</a:t>
            </a:r>
            <a:endParaRPr lang="en-US" sz="2400" dirty="0"/>
          </a:p>
        </p:txBody>
      </p:sp>
      <p:sp>
        <p:nvSpPr>
          <p:cNvPr id="3" name="Date Placeholder 2"/>
          <p:cNvSpPr>
            <a:spLocks noGrp="1"/>
          </p:cNvSpPr>
          <p:nvPr>
            <p:ph type="dt" sz="half" idx="10"/>
          </p:nvPr>
        </p:nvSpPr>
        <p:spPr/>
        <p:txBody>
          <a:bodyPr/>
          <a:lstStyle/>
          <a:p>
            <a:r>
              <a:rPr lang="en-US" smtClean="0"/>
              <a:t>5/10/2016</a:t>
            </a:r>
            <a:endParaRPr lang="en-US"/>
          </a:p>
        </p:txBody>
      </p:sp>
      <p:sp>
        <p:nvSpPr>
          <p:cNvPr id="4" name="Footer Placeholder 3"/>
          <p:cNvSpPr>
            <a:spLocks noGrp="1"/>
          </p:cNvSpPr>
          <p:nvPr>
            <p:ph type="ftr" sz="quarter" idx="11"/>
          </p:nvPr>
        </p:nvSpPr>
        <p:spPr/>
        <p:txBody>
          <a:bodyPr/>
          <a:lstStyle/>
          <a:p>
            <a:r>
              <a:rPr lang="en-US" smtClean="0"/>
              <a:t>Equity Plan Activities 2015-16</a:t>
            </a:r>
            <a:endParaRPr lang="en-US"/>
          </a:p>
        </p:txBody>
      </p:sp>
      <p:sp>
        <p:nvSpPr>
          <p:cNvPr id="5" name="Slide Number Placeholder 4"/>
          <p:cNvSpPr>
            <a:spLocks noGrp="1"/>
          </p:cNvSpPr>
          <p:nvPr>
            <p:ph type="sldNum" sz="quarter" idx="12"/>
          </p:nvPr>
        </p:nvSpPr>
        <p:spPr/>
        <p:txBody>
          <a:bodyPr/>
          <a:lstStyle/>
          <a:p>
            <a:fld id="{526220DD-ABF4-42D0-854A-60A52B612438}" type="slidenum">
              <a:rPr lang="en-US" smtClean="0"/>
              <a:pPr/>
              <a:t>14</a:t>
            </a:fld>
            <a:endParaRPr lang="en-US"/>
          </a:p>
        </p:txBody>
      </p:sp>
      <p:sp>
        <p:nvSpPr>
          <p:cNvPr id="6" name="Content Placeholder 5"/>
          <p:cNvSpPr>
            <a:spLocks noGrp="1"/>
          </p:cNvSpPr>
          <p:nvPr>
            <p:ph sz="quarter" idx="1"/>
          </p:nvPr>
        </p:nvSpPr>
        <p:spPr>
          <a:xfrm>
            <a:off x="381000" y="3276600"/>
            <a:ext cx="2517648" cy="2819400"/>
          </a:xfrm>
        </p:spPr>
        <p:txBody>
          <a:bodyPr>
            <a:normAutofit/>
          </a:bodyPr>
          <a:lstStyle/>
          <a:p>
            <a:pPr marL="0" indent="0">
              <a:buNone/>
            </a:pPr>
            <a:r>
              <a:rPr lang="en-US" sz="2000" u="sng" dirty="0" smtClean="0">
                <a:solidFill>
                  <a:schemeClr val="accent3">
                    <a:lumMod val="50000"/>
                  </a:schemeClr>
                </a:solidFill>
                <a:latin typeface="Georgia" panose="02040502050405020303" pitchFamily="18" charset="0"/>
              </a:rPr>
              <a:t>Fall 2015:</a:t>
            </a:r>
          </a:p>
          <a:p>
            <a:pPr marL="0" indent="0">
              <a:buNone/>
            </a:pPr>
            <a:r>
              <a:rPr lang="en-US" sz="2000" dirty="0" smtClean="0">
                <a:solidFill>
                  <a:schemeClr val="accent3">
                    <a:lumMod val="50000"/>
                  </a:schemeClr>
                </a:solidFill>
                <a:latin typeface="Georgia" panose="02040502050405020303" pitchFamily="18" charset="0"/>
              </a:rPr>
              <a:t>ENGL </a:t>
            </a:r>
            <a:r>
              <a:rPr lang="en-US" sz="2000" dirty="0">
                <a:solidFill>
                  <a:schemeClr val="accent3">
                    <a:lumMod val="50000"/>
                  </a:schemeClr>
                </a:solidFill>
                <a:latin typeface="Georgia" panose="02040502050405020303" pitchFamily="18" charset="0"/>
              </a:rPr>
              <a:t>209 (</a:t>
            </a:r>
            <a:r>
              <a:rPr lang="en-US" sz="2000" dirty="0" smtClean="0">
                <a:solidFill>
                  <a:schemeClr val="accent3">
                    <a:lumMod val="50000"/>
                  </a:schemeClr>
                </a:solidFill>
                <a:latin typeface="Georgia" panose="02040502050405020303" pitchFamily="18" charset="0"/>
              </a:rPr>
              <a:t>20543)</a:t>
            </a:r>
          </a:p>
          <a:p>
            <a:pPr marL="0" indent="0">
              <a:buNone/>
            </a:pPr>
            <a:r>
              <a:rPr lang="en-US" sz="2000" dirty="0" smtClean="0">
                <a:solidFill>
                  <a:schemeClr val="accent3">
                    <a:lumMod val="50000"/>
                  </a:schemeClr>
                </a:solidFill>
                <a:latin typeface="Georgia" panose="02040502050405020303" pitchFamily="18" charset="0"/>
              </a:rPr>
              <a:t>ENGL </a:t>
            </a:r>
            <a:r>
              <a:rPr lang="en-US" sz="2000" dirty="0">
                <a:solidFill>
                  <a:schemeClr val="accent3">
                    <a:lumMod val="50000"/>
                  </a:schemeClr>
                </a:solidFill>
                <a:latin typeface="Georgia" panose="02040502050405020303" pitchFamily="18" charset="0"/>
              </a:rPr>
              <a:t>1S </a:t>
            </a:r>
            <a:r>
              <a:rPr lang="en-US" sz="2000">
                <a:solidFill>
                  <a:schemeClr val="accent3">
                    <a:lumMod val="50000"/>
                  </a:schemeClr>
                </a:solidFill>
                <a:latin typeface="Georgia" panose="02040502050405020303" pitchFamily="18" charset="0"/>
              </a:rPr>
              <a:t>(</a:t>
            </a:r>
            <a:r>
              <a:rPr lang="en-US" sz="2000" smtClean="0">
                <a:solidFill>
                  <a:schemeClr val="accent3">
                    <a:lumMod val="50000"/>
                  </a:schemeClr>
                </a:solidFill>
                <a:latin typeface="Georgia" panose="02040502050405020303" pitchFamily="18" charset="0"/>
              </a:rPr>
              <a:t>21521)</a:t>
            </a:r>
            <a:endParaRPr lang="en-US" sz="2000" dirty="0">
              <a:solidFill>
                <a:schemeClr val="accent3">
                  <a:lumMod val="50000"/>
                </a:schemeClr>
              </a:solidFill>
              <a:latin typeface="Georgia" panose="02040502050405020303" pitchFamily="18" charset="0"/>
            </a:endParaRPr>
          </a:p>
          <a:p>
            <a:pPr marL="0" indent="0">
              <a:buNone/>
            </a:pPr>
            <a:r>
              <a:rPr lang="en-US" sz="2000" dirty="0" smtClean="0">
                <a:solidFill>
                  <a:schemeClr val="accent3">
                    <a:lumMod val="50000"/>
                  </a:schemeClr>
                </a:solidFill>
                <a:latin typeface="Georgia" panose="02040502050405020303" pitchFamily="18" charset="0"/>
              </a:rPr>
              <a:t>ENGL </a:t>
            </a:r>
            <a:r>
              <a:rPr lang="en-US" sz="2000" dirty="0">
                <a:solidFill>
                  <a:schemeClr val="accent3">
                    <a:lumMod val="50000"/>
                  </a:schemeClr>
                </a:solidFill>
                <a:latin typeface="Georgia" panose="02040502050405020303" pitchFamily="18" charset="0"/>
              </a:rPr>
              <a:t>242A (21522)</a:t>
            </a:r>
          </a:p>
          <a:p>
            <a:pPr marL="0" indent="0">
              <a:buNone/>
            </a:pPr>
            <a:r>
              <a:rPr lang="en-US" sz="2000" dirty="0" smtClean="0">
                <a:solidFill>
                  <a:schemeClr val="accent3">
                    <a:lumMod val="50000"/>
                  </a:schemeClr>
                </a:solidFill>
                <a:latin typeface="Georgia" panose="02040502050405020303" pitchFamily="18" charset="0"/>
              </a:rPr>
              <a:t>ART </a:t>
            </a:r>
            <a:r>
              <a:rPr lang="en-US" sz="2000" dirty="0">
                <a:solidFill>
                  <a:schemeClr val="accent3">
                    <a:lumMod val="50000"/>
                  </a:schemeClr>
                </a:solidFill>
                <a:latin typeface="Georgia" panose="02040502050405020303" pitchFamily="18" charset="0"/>
              </a:rPr>
              <a:t>1 (22456)</a:t>
            </a:r>
          </a:p>
          <a:p>
            <a:endParaRPr lang="en-US" sz="2400" dirty="0">
              <a:solidFill>
                <a:schemeClr val="accent3">
                  <a:lumMod val="50000"/>
                </a:schemeClr>
              </a:solidFill>
              <a:latin typeface="Georgia" panose="02040502050405020303" pitchFamily="18" charset="0"/>
            </a:endParaRPr>
          </a:p>
        </p:txBody>
      </p:sp>
      <p:sp>
        <p:nvSpPr>
          <p:cNvPr id="8" name="TextBox 7"/>
          <p:cNvSpPr txBox="1"/>
          <p:nvPr/>
        </p:nvSpPr>
        <p:spPr>
          <a:xfrm>
            <a:off x="474921" y="2671933"/>
            <a:ext cx="4038600" cy="400110"/>
          </a:xfrm>
          <a:prstGeom prst="rect">
            <a:avLst/>
          </a:prstGeom>
          <a:noFill/>
        </p:spPr>
        <p:txBody>
          <a:bodyPr wrap="square" rtlCol="0">
            <a:spAutoFit/>
          </a:bodyPr>
          <a:lstStyle/>
          <a:p>
            <a:r>
              <a:rPr lang="en-US" sz="2000" dirty="0" smtClean="0">
                <a:solidFill>
                  <a:schemeClr val="accent3">
                    <a:lumMod val="50000"/>
                  </a:schemeClr>
                </a:solidFill>
                <a:latin typeface="Georgia" panose="02040502050405020303" pitchFamily="18" charset="0"/>
              </a:rPr>
              <a:t>Summer </a:t>
            </a:r>
            <a:r>
              <a:rPr lang="en-US" sz="2000" dirty="0">
                <a:solidFill>
                  <a:schemeClr val="accent3">
                    <a:lumMod val="50000"/>
                  </a:schemeClr>
                </a:solidFill>
                <a:latin typeface="Georgia" panose="02040502050405020303" pitchFamily="18" charset="0"/>
              </a:rPr>
              <a:t>2015:  CNSL 5 (10750</a:t>
            </a:r>
            <a:r>
              <a:rPr lang="en-US" sz="2000" dirty="0" smtClean="0">
                <a:solidFill>
                  <a:schemeClr val="accent3">
                    <a:lumMod val="50000"/>
                  </a:schemeClr>
                </a:solidFill>
                <a:latin typeface="Georgia" panose="02040502050405020303" pitchFamily="18" charset="0"/>
              </a:rPr>
              <a:t>)</a:t>
            </a:r>
            <a:endParaRPr lang="en-US" sz="2000" dirty="0">
              <a:solidFill>
                <a:schemeClr val="accent3">
                  <a:lumMod val="50000"/>
                </a:schemeClr>
              </a:solidFill>
              <a:latin typeface="Georgia" panose="02040502050405020303" pitchFamily="18" charset="0"/>
            </a:endParaRPr>
          </a:p>
        </p:txBody>
      </p:sp>
      <p:sp>
        <p:nvSpPr>
          <p:cNvPr id="10" name="TextBox 9"/>
          <p:cNvSpPr txBox="1"/>
          <p:nvPr/>
        </p:nvSpPr>
        <p:spPr>
          <a:xfrm>
            <a:off x="6019800" y="3200400"/>
            <a:ext cx="2286000" cy="1631216"/>
          </a:xfrm>
          <a:prstGeom prst="rect">
            <a:avLst/>
          </a:prstGeom>
          <a:noFill/>
        </p:spPr>
        <p:txBody>
          <a:bodyPr wrap="square" rtlCol="0">
            <a:spAutoFit/>
          </a:bodyPr>
          <a:lstStyle/>
          <a:p>
            <a:r>
              <a:rPr lang="en-US" sz="2000" u="sng" dirty="0">
                <a:solidFill>
                  <a:schemeClr val="accent3">
                    <a:lumMod val="50000"/>
                  </a:schemeClr>
                </a:solidFill>
                <a:latin typeface="Georgia" panose="02040502050405020303" pitchFamily="18" charset="0"/>
              </a:rPr>
              <a:t>Spring 2016:</a:t>
            </a:r>
          </a:p>
          <a:p>
            <a:r>
              <a:rPr lang="en-US" sz="2000" dirty="0">
                <a:solidFill>
                  <a:schemeClr val="accent3">
                    <a:lumMod val="50000"/>
                  </a:schemeClr>
                </a:solidFill>
                <a:latin typeface="Georgia" panose="02040502050405020303" pitchFamily="18" charset="0"/>
              </a:rPr>
              <a:t>ENGL 1A (40332)</a:t>
            </a:r>
          </a:p>
          <a:p>
            <a:r>
              <a:rPr lang="en-US" sz="2000" dirty="0">
                <a:solidFill>
                  <a:schemeClr val="accent3">
                    <a:lumMod val="50000"/>
                  </a:schemeClr>
                </a:solidFill>
                <a:latin typeface="Georgia" panose="02040502050405020303" pitchFamily="18" charset="0"/>
              </a:rPr>
              <a:t>ENGL 1B (40970)</a:t>
            </a:r>
          </a:p>
          <a:p>
            <a:r>
              <a:rPr lang="en-US" sz="2000" dirty="0">
                <a:solidFill>
                  <a:schemeClr val="accent3">
                    <a:lumMod val="50000"/>
                  </a:schemeClr>
                </a:solidFill>
                <a:latin typeface="Georgia" panose="02040502050405020303" pitchFamily="18" charset="0"/>
              </a:rPr>
              <a:t>LIBR 10 (41656)</a:t>
            </a:r>
          </a:p>
          <a:p>
            <a:r>
              <a:rPr lang="en-US" sz="2000" dirty="0">
                <a:solidFill>
                  <a:schemeClr val="accent3">
                    <a:lumMod val="50000"/>
                  </a:schemeClr>
                </a:solidFill>
                <a:latin typeface="Georgia" panose="02040502050405020303" pitchFamily="18" charset="0"/>
              </a:rPr>
              <a:t>SOC 1 (41451)</a:t>
            </a:r>
          </a:p>
        </p:txBody>
      </p:sp>
      <p:sp>
        <p:nvSpPr>
          <p:cNvPr id="11" name="TextBox 10"/>
          <p:cNvSpPr txBox="1"/>
          <p:nvPr/>
        </p:nvSpPr>
        <p:spPr>
          <a:xfrm>
            <a:off x="3200400" y="3200400"/>
            <a:ext cx="2590800" cy="1938992"/>
          </a:xfrm>
          <a:prstGeom prst="rect">
            <a:avLst/>
          </a:prstGeom>
          <a:noFill/>
        </p:spPr>
        <p:txBody>
          <a:bodyPr wrap="square" rtlCol="0">
            <a:spAutoFit/>
          </a:bodyPr>
          <a:lstStyle/>
          <a:p>
            <a:r>
              <a:rPr lang="en-US" sz="2000" u="sng" dirty="0">
                <a:solidFill>
                  <a:schemeClr val="accent3">
                    <a:lumMod val="50000"/>
                  </a:schemeClr>
                </a:solidFill>
                <a:latin typeface="Georgia" panose="02040502050405020303" pitchFamily="18" charset="0"/>
              </a:rPr>
              <a:t>Winter 2016:</a:t>
            </a:r>
          </a:p>
          <a:p>
            <a:r>
              <a:rPr lang="en-US" sz="2000" dirty="0">
                <a:solidFill>
                  <a:schemeClr val="accent3">
                    <a:lumMod val="50000"/>
                  </a:schemeClr>
                </a:solidFill>
                <a:latin typeface="Georgia" panose="02040502050405020303" pitchFamily="18" charset="0"/>
              </a:rPr>
              <a:t>ENGL 110 (30229)</a:t>
            </a:r>
          </a:p>
          <a:p>
            <a:r>
              <a:rPr lang="en-US" sz="2000" dirty="0">
                <a:solidFill>
                  <a:schemeClr val="accent3">
                    <a:lumMod val="50000"/>
                  </a:schemeClr>
                </a:solidFill>
                <a:latin typeface="Georgia" panose="02040502050405020303" pitchFamily="18" charset="0"/>
              </a:rPr>
              <a:t>ENGL 1T (31606)</a:t>
            </a:r>
          </a:p>
          <a:p>
            <a:r>
              <a:rPr lang="en-US" sz="2000" dirty="0">
                <a:solidFill>
                  <a:schemeClr val="accent3">
                    <a:lumMod val="50000"/>
                  </a:schemeClr>
                </a:solidFill>
                <a:latin typeface="Georgia" panose="02040502050405020303" pitchFamily="18" charset="0"/>
              </a:rPr>
              <a:t>ENGL 242B (31607)</a:t>
            </a:r>
          </a:p>
          <a:p>
            <a:r>
              <a:rPr lang="en-US" sz="2000" dirty="0">
                <a:solidFill>
                  <a:schemeClr val="accent3">
                    <a:lumMod val="50000"/>
                  </a:schemeClr>
                </a:solidFill>
                <a:latin typeface="Georgia" panose="02040502050405020303" pitchFamily="18" charset="0"/>
              </a:rPr>
              <a:t>LIBR 10 (32743)</a:t>
            </a:r>
          </a:p>
          <a:p>
            <a:r>
              <a:rPr lang="en-US" sz="2000" dirty="0">
                <a:solidFill>
                  <a:schemeClr val="accent3">
                    <a:lumMod val="50000"/>
                  </a:schemeClr>
                </a:solidFill>
                <a:latin typeface="Georgia" panose="02040502050405020303" pitchFamily="18" charset="0"/>
              </a:rPr>
              <a:t>HIST 10 (32425)</a:t>
            </a:r>
          </a:p>
        </p:txBody>
      </p:sp>
      <p:sp>
        <p:nvSpPr>
          <p:cNvPr id="7" name="Rectangle 6"/>
          <p:cNvSpPr/>
          <p:nvPr/>
        </p:nvSpPr>
        <p:spPr>
          <a:xfrm>
            <a:off x="304803" y="1755362"/>
            <a:ext cx="8528297" cy="523220"/>
          </a:xfrm>
          <a:prstGeom prst="rect">
            <a:avLst/>
          </a:prstGeom>
        </p:spPr>
        <p:txBody>
          <a:bodyPr wrap="none">
            <a:spAutoFit/>
          </a:bodyPr>
          <a:lstStyle/>
          <a:p>
            <a:r>
              <a:rPr lang="en-US" sz="2800" dirty="0">
                <a:solidFill>
                  <a:schemeClr val="accent3">
                    <a:lumMod val="50000"/>
                  </a:schemeClr>
                </a:solidFill>
                <a:latin typeface="Georgia" panose="02040502050405020303" pitchFamily="18" charset="0"/>
              </a:rPr>
              <a:t>45 </a:t>
            </a:r>
            <a:r>
              <a:rPr lang="en-US" sz="2800" dirty="0" smtClean="0">
                <a:solidFill>
                  <a:schemeClr val="accent3">
                    <a:lumMod val="50000"/>
                  </a:schemeClr>
                </a:solidFill>
                <a:latin typeface="Georgia" panose="02040502050405020303" pitchFamily="18" charset="0"/>
              </a:rPr>
              <a:t>Students Registered </a:t>
            </a:r>
            <a:r>
              <a:rPr lang="en-US" sz="2800" dirty="0">
                <a:solidFill>
                  <a:schemeClr val="accent3">
                    <a:lumMod val="50000"/>
                  </a:schemeClr>
                </a:solidFill>
                <a:latin typeface="Georgia" panose="02040502050405020303" pitchFamily="18" charset="0"/>
              </a:rPr>
              <a:t>in Cohort, </a:t>
            </a:r>
            <a:r>
              <a:rPr lang="en-US" sz="2800" dirty="0" smtClean="0">
                <a:solidFill>
                  <a:schemeClr val="accent3">
                    <a:lumMod val="50000"/>
                  </a:schemeClr>
                </a:solidFill>
                <a:latin typeface="Georgia" panose="02040502050405020303" pitchFamily="18" charset="0"/>
              </a:rPr>
              <a:t>Starting</a:t>
            </a:r>
            <a:r>
              <a:rPr lang="en-US" sz="2800" dirty="0">
                <a:solidFill>
                  <a:schemeClr val="accent3">
                    <a:lumMod val="50000"/>
                  </a:schemeClr>
                </a:solidFill>
                <a:latin typeface="Georgia" panose="02040502050405020303" pitchFamily="18" charset="0"/>
              </a:rPr>
              <a:t>, Fall 2015</a:t>
            </a:r>
          </a:p>
        </p:txBody>
      </p:sp>
    </p:spTree>
    <p:extLst>
      <p:ext uri="{BB962C8B-B14F-4D97-AF65-F5344CB8AC3E}">
        <p14:creationId xmlns:p14="http://schemas.microsoft.com/office/powerpoint/2010/main" val="2254974897"/>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825" y="286605"/>
            <a:ext cx="8902580" cy="1084995"/>
          </a:xfrm>
        </p:spPr>
        <p:txBody>
          <a:bodyPr>
            <a:noAutofit/>
          </a:bodyPr>
          <a:lstStyle/>
          <a:p>
            <a:r>
              <a:rPr lang="en-US" sz="2400" b="1" dirty="0">
                <a:latin typeface="Georgia" panose="02040502050405020303" pitchFamily="18" charset="0"/>
              </a:rPr>
              <a:t>Course Completion: </a:t>
            </a:r>
            <a:r>
              <a:rPr lang="en-US" sz="2400" b="1" dirty="0" smtClean="0">
                <a:latin typeface="Georgia" panose="02040502050405020303" pitchFamily="18" charset="0"/>
              </a:rPr>
              <a:t/>
            </a:r>
            <a:br>
              <a:rPr lang="en-US" sz="2400" b="1" dirty="0" smtClean="0">
                <a:latin typeface="Georgia" panose="02040502050405020303" pitchFamily="18" charset="0"/>
              </a:rPr>
            </a:br>
            <a:r>
              <a:rPr lang="en-US" sz="2400" dirty="0" smtClean="0">
                <a:latin typeface="Georgia" panose="02040502050405020303" pitchFamily="18" charset="0"/>
              </a:rPr>
              <a:t>Provide </a:t>
            </a:r>
            <a:r>
              <a:rPr lang="en-US" sz="2400" dirty="0">
                <a:latin typeface="Georgia" panose="02040502050405020303" pitchFamily="18" charset="0"/>
              </a:rPr>
              <a:t>Equity Research on Student Needs </a:t>
            </a:r>
            <a:r>
              <a:rPr lang="en-US" sz="2400" dirty="0" smtClean="0">
                <a:latin typeface="Georgia" panose="02040502050405020303" pitchFamily="18" charset="0"/>
              </a:rPr>
              <a:t/>
            </a:r>
            <a:br>
              <a:rPr lang="en-US" sz="2400" dirty="0" smtClean="0">
                <a:latin typeface="Georgia" panose="02040502050405020303" pitchFamily="18" charset="0"/>
              </a:rPr>
            </a:br>
            <a:r>
              <a:rPr lang="en-US" sz="2400" dirty="0" smtClean="0">
                <a:latin typeface="Georgia" panose="02040502050405020303" pitchFamily="18" charset="0"/>
              </a:rPr>
              <a:t>and </a:t>
            </a:r>
            <a:r>
              <a:rPr lang="en-US" sz="2400" dirty="0">
                <a:latin typeface="Georgia" panose="02040502050405020303" pitchFamily="18" charset="0"/>
              </a:rPr>
              <a:t>New Programs</a:t>
            </a:r>
          </a:p>
        </p:txBody>
      </p:sp>
      <p:sp>
        <p:nvSpPr>
          <p:cNvPr id="3" name="Content Placeholder 2"/>
          <p:cNvSpPr>
            <a:spLocks noGrp="1"/>
          </p:cNvSpPr>
          <p:nvPr>
            <p:ph idx="1"/>
          </p:nvPr>
        </p:nvSpPr>
        <p:spPr>
          <a:xfrm>
            <a:off x="290365" y="1447800"/>
            <a:ext cx="8853635" cy="4876800"/>
          </a:xfrm>
        </p:spPr>
        <p:txBody>
          <a:bodyPr vert="horz" lIns="0" tIns="45720" rIns="0" bIns="45720" rtlCol="0" anchor="t">
            <a:noAutofit/>
          </a:bodyPr>
          <a:lstStyle/>
          <a:p>
            <a:r>
              <a:rPr lang="en-US" sz="2800" dirty="0" smtClean="0">
                <a:solidFill>
                  <a:schemeClr val="accent3">
                    <a:lumMod val="50000"/>
                  </a:schemeClr>
                </a:solidFill>
                <a:latin typeface="Georgia" panose="02040502050405020303" pitchFamily="18" charset="0"/>
              </a:rPr>
              <a:t>Research </a:t>
            </a:r>
            <a:r>
              <a:rPr lang="en-US" sz="2800" dirty="0">
                <a:solidFill>
                  <a:schemeClr val="accent3">
                    <a:lumMod val="50000"/>
                  </a:schemeClr>
                </a:solidFill>
                <a:latin typeface="Georgia" panose="02040502050405020303" pitchFamily="18" charset="0"/>
              </a:rPr>
              <a:t>on student needs and identifying student curricular bottlenecks </a:t>
            </a:r>
          </a:p>
          <a:p>
            <a:pPr lvl="1"/>
            <a:r>
              <a:rPr lang="en-US" sz="2400" dirty="0">
                <a:solidFill>
                  <a:schemeClr val="accent3">
                    <a:lumMod val="50000"/>
                  </a:schemeClr>
                </a:solidFill>
                <a:latin typeface="Georgia" panose="02040502050405020303" pitchFamily="18" charset="0"/>
              </a:rPr>
              <a:t>FYE Survey results analysis will be completed by Fall 2016   </a:t>
            </a:r>
          </a:p>
          <a:p>
            <a:pPr lvl="1"/>
            <a:r>
              <a:rPr lang="en-US" sz="2400" dirty="0" smtClean="0">
                <a:solidFill>
                  <a:schemeClr val="accent3">
                    <a:lumMod val="50000"/>
                  </a:schemeClr>
                </a:solidFill>
                <a:latin typeface="Georgia" panose="02040502050405020303" pitchFamily="18" charset="0"/>
              </a:rPr>
              <a:t>FYE focus </a:t>
            </a:r>
            <a:r>
              <a:rPr lang="en-US" sz="2400" dirty="0">
                <a:solidFill>
                  <a:schemeClr val="accent3">
                    <a:lumMod val="50000"/>
                  </a:schemeClr>
                </a:solidFill>
                <a:latin typeface="Georgia" panose="02040502050405020303" pitchFamily="18" charset="0"/>
              </a:rPr>
              <a:t>group will be conducted by Fall </a:t>
            </a:r>
            <a:r>
              <a:rPr lang="en-US" sz="2400" dirty="0" smtClean="0">
                <a:solidFill>
                  <a:schemeClr val="accent3">
                    <a:lumMod val="50000"/>
                  </a:schemeClr>
                </a:solidFill>
                <a:latin typeface="Georgia" panose="02040502050405020303" pitchFamily="18" charset="0"/>
              </a:rPr>
              <a:t>2016</a:t>
            </a:r>
          </a:p>
          <a:p>
            <a:pPr lvl="1"/>
            <a:r>
              <a:rPr lang="en-US" sz="2400" dirty="0" smtClean="0">
                <a:solidFill>
                  <a:schemeClr val="accent3">
                    <a:lumMod val="50000"/>
                  </a:schemeClr>
                </a:solidFill>
                <a:latin typeface="Georgia" panose="02040502050405020303" pitchFamily="18" charset="0"/>
              </a:rPr>
              <a:t>Instructional </a:t>
            </a:r>
            <a:r>
              <a:rPr lang="en-US" sz="2400" dirty="0">
                <a:solidFill>
                  <a:schemeClr val="accent3">
                    <a:lumMod val="50000"/>
                  </a:schemeClr>
                </a:solidFill>
                <a:latin typeface="Georgia" panose="02040502050405020303" pitchFamily="18" charset="0"/>
              </a:rPr>
              <a:t>Services Coordinator – Equity: Hired (April, 2016)  </a:t>
            </a:r>
            <a:endParaRPr lang="en-US" sz="2400" dirty="0" smtClean="0">
              <a:solidFill>
                <a:schemeClr val="accent3">
                  <a:lumMod val="50000"/>
                </a:schemeClr>
              </a:solidFill>
              <a:latin typeface="Georgia" panose="02040502050405020303" pitchFamily="18" charset="0"/>
            </a:endParaRPr>
          </a:p>
          <a:p>
            <a:pPr lvl="1"/>
            <a:r>
              <a:rPr lang="en-US" sz="2400" dirty="0" smtClean="0">
                <a:solidFill>
                  <a:schemeClr val="accent3">
                    <a:lumMod val="50000"/>
                  </a:schemeClr>
                </a:solidFill>
                <a:latin typeface="Georgia" panose="02040502050405020303" pitchFamily="18" charset="0"/>
              </a:rPr>
              <a:t>Chemistry Department Research Spring 2016</a:t>
            </a:r>
            <a:endParaRPr lang="en-US" sz="800" dirty="0">
              <a:solidFill>
                <a:schemeClr val="accent3">
                  <a:lumMod val="50000"/>
                </a:schemeClr>
              </a:solidFill>
              <a:latin typeface="Georgia" panose="02040502050405020303" pitchFamily="18" charset="0"/>
            </a:endParaRPr>
          </a:p>
          <a:p>
            <a:r>
              <a:rPr lang="en-US" sz="2800" dirty="0">
                <a:solidFill>
                  <a:schemeClr val="accent3">
                    <a:lumMod val="50000"/>
                  </a:schemeClr>
                </a:solidFill>
                <a:latin typeface="Georgia" panose="02040502050405020303" pitchFamily="18" charset="0"/>
              </a:rPr>
              <a:t>Research </a:t>
            </a:r>
            <a:r>
              <a:rPr lang="en-US" sz="2800" dirty="0" smtClean="0">
                <a:solidFill>
                  <a:schemeClr val="accent3">
                    <a:lumMod val="50000"/>
                  </a:schemeClr>
                </a:solidFill>
                <a:latin typeface="Georgia" panose="02040502050405020303" pitchFamily="18" charset="0"/>
              </a:rPr>
              <a:t>on the </a:t>
            </a:r>
            <a:r>
              <a:rPr lang="en-US" sz="2800" dirty="0">
                <a:solidFill>
                  <a:schemeClr val="accent3">
                    <a:lumMod val="50000"/>
                  </a:schemeClr>
                </a:solidFill>
                <a:latin typeface="Georgia" panose="02040502050405020303" pitchFamily="18" charset="0"/>
              </a:rPr>
              <a:t>development of a service learning </a:t>
            </a:r>
            <a:r>
              <a:rPr lang="en-US" sz="2800" dirty="0" smtClean="0">
                <a:solidFill>
                  <a:schemeClr val="accent3">
                    <a:lumMod val="50000"/>
                  </a:schemeClr>
                </a:solidFill>
                <a:latin typeface="Georgia" panose="02040502050405020303" pitchFamily="18" charset="0"/>
              </a:rPr>
              <a:t>program (not started)</a:t>
            </a:r>
            <a:endParaRPr lang="en-US" sz="2800" dirty="0">
              <a:solidFill>
                <a:schemeClr val="accent3">
                  <a:lumMod val="50000"/>
                </a:schemeClr>
              </a:solidFill>
              <a:latin typeface="Georgia" panose="02040502050405020303" pitchFamily="18" charset="0"/>
            </a:endParaRPr>
          </a:p>
          <a:p>
            <a:r>
              <a:rPr lang="en-US" sz="2800" dirty="0" smtClean="0">
                <a:solidFill>
                  <a:schemeClr val="accent3">
                    <a:lumMod val="50000"/>
                  </a:schemeClr>
                </a:solidFill>
                <a:latin typeface="Georgia" panose="02040502050405020303" pitchFamily="18" charset="0"/>
              </a:rPr>
              <a:t>Research </a:t>
            </a:r>
            <a:r>
              <a:rPr lang="en-US" sz="2800" dirty="0">
                <a:solidFill>
                  <a:schemeClr val="accent3">
                    <a:lumMod val="50000"/>
                  </a:schemeClr>
                </a:solidFill>
                <a:latin typeface="Georgia" panose="02040502050405020303" pitchFamily="18" charset="0"/>
              </a:rPr>
              <a:t>on offering a program to support African American Students </a:t>
            </a:r>
            <a:r>
              <a:rPr lang="en-US" sz="2800" dirty="0" err="1" smtClean="0">
                <a:solidFill>
                  <a:schemeClr val="accent3">
                    <a:lumMod val="50000"/>
                  </a:schemeClr>
                </a:solidFill>
                <a:latin typeface="Georgia" panose="02040502050405020303" pitchFamily="18" charset="0"/>
              </a:rPr>
              <a:t>Umoja</a:t>
            </a:r>
            <a:r>
              <a:rPr lang="en-US" sz="2800" dirty="0" smtClean="0">
                <a:solidFill>
                  <a:schemeClr val="accent3">
                    <a:lumMod val="50000"/>
                  </a:schemeClr>
                </a:solidFill>
                <a:latin typeface="Georgia" panose="02040502050405020303" pitchFamily="18" charset="0"/>
              </a:rPr>
              <a:t> (under way)</a:t>
            </a:r>
            <a:endParaRPr lang="en-US" sz="2800" dirty="0">
              <a:solidFill>
                <a:schemeClr val="accent3">
                  <a:lumMod val="50000"/>
                </a:schemeClr>
              </a:solidFill>
              <a:latin typeface="Georgia" panose="02040502050405020303" pitchFamily="18" charset="0"/>
            </a:endParaRPr>
          </a:p>
          <a:p>
            <a:pPr lvl="1"/>
            <a:endParaRPr lang="en-US" sz="2000" dirty="0">
              <a:latin typeface="Georgia" panose="02040502050405020303" pitchFamily="18" charset="0"/>
            </a:endParaRPr>
          </a:p>
        </p:txBody>
      </p:sp>
      <p:sp>
        <p:nvSpPr>
          <p:cNvPr id="4" name="Date Placeholder 3"/>
          <p:cNvSpPr>
            <a:spLocks noGrp="1"/>
          </p:cNvSpPr>
          <p:nvPr>
            <p:ph type="dt" sz="half" idx="10"/>
          </p:nvPr>
        </p:nvSpPr>
        <p:spPr/>
        <p:txBody>
          <a:bodyPr/>
          <a:lstStyle/>
          <a:p>
            <a:r>
              <a:rPr lang="en-US" smtClean="0"/>
              <a:t>5/10/2016</a:t>
            </a:r>
            <a:endParaRPr lang="en-US"/>
          </a:p>
        </p:txBody>
      </p:sp>
      <p:sp>
        <p:nvSpPr>
          <p:cNvPr id="5" name="Footer Placeholder 4"/>
          <p:cNvSpPr>
            <a:spLocks noGrp="1"/>
          </p:cNvSpPr>
          <p:nvPr>
            <p:ph type="ftr" sz="quarter" idx="11"/>
          </p:nvPr>
        </p:nvSpPr>
        <p:spPr/>
        <p:txBody>
          <a:bodyPr/>
          <a:lstStyle/>
          <a:p>
            <a:r>
              <a:rPr lang="en-US" smtClean="0"/>
              <a:t>Equity Plan Activities 2015-16</a:t>
            </a:r>
            <a:endParaRPr lang="en-US"/>
          </a:p>
        </p:txBody>
      </p:sp>
      <p:sp>
        <p:nvSpPr>
          <p:cNvPr id="6" name="Slide Number Placeholder 5"/>
          <p:cNvSpPr>
            <a:spLocks noGrp="1"/>
          </p:cNvSpPr>
          <p:nvPr>
            <p:ph type="sldNum" sz="quarter" idx="12"/>
          </p:nvPr>
        </p:nvSpPr>
        <p:spPr/>
        <p:txBody>
          <a:bodyPr/>
          <a:lstStyle/>
          <a:p>
            <a:fld id="{526220DD-ABF4-42D0-854A-60A52B612438}" type="slidenum">
              <a:rPr lang="en-US" smtClean="0"/>
              <a:pPr/>
              <a:t>15</a:t>
            </a:fld>
            <a:endParaRPr lang="en-US"/>
          </a:p>
        </p:txBody>
      </p:sp>
    </p:spTree>
    <p:extLst>
      <p:ext uri="{BB962C8B-B14F-4D97-AF65-F5344CB8AC3E}">
        <p14:creationId xmlns:p14="http://schemas.microsoft.com/office/powerpoint/2010/main" val="3640792854"/>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93" y="152400"/>
            <a:ext cx="9094862" cy="1143000"/>
          </a:xfrm>
        </p:spPr>
        <p:txBody>
          <a:bodyPr vert="horz" lIns="91440" tIns="45720" rIns="91440" bIns="45720" rtlCol="0" anchor="b">
            <a:normAutofit fontScale="90000"/>
          </a:bodyPr>
          <a:lstStyle/>
          <a:p>
            <a:pPr algn="ctr"/>
            <a:r>
              <a:rPr lang="en-US" sz="4000" b="1" dirty="0">
                <a:latin typeface="Georgia" panose="02040502050405020303" pitchFamily="18" charset="0"/>
              </a:rPr>
              <a:t>Course Completion: </a:t>
            </a:r>
            <a:r>
              <a:rPr lang="en-US" sz="4000" b="1" dirty="0" smtClean="0">
                <a:latin typeface="Georgia" panose="02040502050405020303" pitchFamily="18" charset="0"/>
              </a:rPr>
              <a:t/>
            </a:r>
            <a:br>
              <a:rPr lang="en-US" sz="4000" b="1" dirty="0" smtClean="0">
                <a:latin typeface="Georgia" panose="02040502050405020303" pitchFamily="18" charset="0"/>
              </a:rPr>
            </a:br>
            <a:r>
              <a:rPr lang="en-US" sz="4000" dirty="0" smtClean="0">
                <a:latin typeface="Georgia" panose="02040502050405020303" pitchFamily="18" charset="0"/>
              </a:rPr>
              <a:t>Develop </a:t>
            </a:r>
            <a:r>
              <a:rPr lang="en-US" sz="4000" dirty="0">
                <a:latin typeface="Georgia" panose="02040502050405020303" pitchFamily="18" charset="0"/>
              </a:rPr>
              <a:t>Online Access to Data </a:t>
            </a:r>
          </a:p>
        </p:txBody>
      </p:sp>
      <p:sp>
        <p:nvSpPr>
          <p:cNvPr id="3" name="Content Placeholder 2"/>
          <p:cNvSpPr>
            <a:spLocks noGrp="1"/>
          </p:cNvSpPr>
          <p:nvPr>
            <p:ph idx="1"/>
          </p:nvPr>
        </p:nvSpPr>
        <p:spPr>
          <a:xfrm>
            <a:off x="304800" y="1524000"/>
            <a:ext cx="8458200" cy="4800600"/>
          </a:xfrm>
        </p:spPr>
        <p:txBody>
          <a:bodyPr vert="horz" lIns="0" tIns="45720" rIns="0" bIns="45720" rtlCol="0" anchor="t">
            <a:normAutofit/>
          </a:bodyPr>
          <a:lstStyle/>
          <a:p>
            <a:r>
              <a:rPr lang="en-US" sz="3200" dirty="0" smtClean="0">
                <a:solidFill>
                  <a:schemeClr val="accent3">
                    <a:lumMod val="50000"/>
                  </a:schemeClr>
                </a:solidFill>
                <a:latin typeface="Georgia" panose="02040502050405020303" pitchFamily="18" charset="0"/>
              </a:rPr>
              <a:t>Inquiry Tool:  Online Section Analysis Comparisons (May, 2016)</a:t>
            </a:r>
            <a:endParaRPr lang="en-US" sz="3200" dirty="0">
              <a:solidFill>
                <a:schemeClr val="accent3">
                  <a:lumMod val="50000"/>
                </a:schemeClr>
              </a:solidFill>
              <a:latin typeface="Georgia" panose="02040502050405020303" pitchFamily="18" charset="0"/>
            </a:endParaRPr>
          </a:p>
          <a:p>
            <a:r>
              <a:rPr lang="en-US" sz="3200" dirty="0" smtClean="0">
                <a:solidFill>
                  <a:schemeClr val="accent3">
                    <a:lumMod val="50000"/>
                  </a:schemeClr>
                </a:solidFill>
                <a:latin typeface="Georgia" panose="02040502050405020303" pitchFamily="18" charset="0"/>
              </a:rPr>
              <a:t>Program Review Data Tool:  Compare Disaggregated Data on Course Success (May</a:t>
            </a:r>
            <a:r>
              <a:rPr lang="en-US" sz="3200" dirty="0">
                <a:solidFill>
                  <a:schemeClr val="accent3">
                    <a:lumMod val="50000"/>
                  </a:schemeClr>
                </a:solidFill>
                <a:latin typeface="Georgia" panose="02040502050405020303" pitchFamily="18" charset="0"/>
              </a:rPr>
              <a:t>, 2016)</a:t>
            </a:r>
          </a:p>
          <a:p>
            <a:r>
              <a:rPr lang="en-US" sz="3200" dirty="0" smtClean="0">
                <a:solidFill>
                  <a:schemeClr val="accent3">
                    <a:lumMod val="50000"/>
                  </a:schemeClr>
                </a:solidFill>
                <a:latin typeface="Georgia" panose="02040502050405020303" pitchFamily="18" charset="0"/>
              </a:rPr>
              <a:t>Student </a:t>
            </a:r>
            <a:r>
              <a:rPr lang="en-US" sz="3200" dirty="0">
                <a:solidFill>
                  <a:schemeClr val="accent3">
                    <a:lumMod val="50000"/>
                  </a:schemeClr>
                </a:solidFill>
                <a:latin typeface="Georgia" panose="02040502050405020303" pitchFamily="18" charset="0"/>
              </a:rPr>
              <a:t>E</a:t>
            </a:r>
            <a:r>
              <a:rPr lang="en-US" sz="3200" dirty="0" smtClean="0">
                <a:solidFill>
                  <a:schemeClr val="accent3">
                    <a:lumMod val="50000"/>
                  </a:schemeClr>
                </a:solidFill>
                <a:latin typeface="Georgia" panose="02040502050405020303" pitchFamily="18" charset="0"/>
              </a:rPr>
              <a:t>ducation </a:t>
            </a:r>
            <a:r>
              <a:rPr lang="en-US" sz="3200" dirty="0">
                <a:solidFill>
                  <a:schemeClr val="accent3">
                    <a:lumMod val="50000"/>
                  </a:schemeClr>
                </a:solidFill>
                <a:latin typeface="Georgia" panose="02040502050405020303" pitchFamily="18" charset="0"/>
              </a:rPr>
              <a:t>P</a:t>
            </a:r>
            <a:r>
              <a:rPr lang="en-US" sz="3200" dirty="0" smtClean="0">
                <a:solidFill>
                  <a:schemeClr val="accent3">
                    <a:lumMod val="50000"/>
                  </a:schemeClr>
                </a:solidFill>
                <a:latin typeface="Georgia" panose="02040502050405020303" pitchFamily="18" charset="0"/>
              </a:rPr>
              <a:t>lan </a:t>
            </a:r>
            <a:r>
              <a:rPr lang="en-US" sz="3200" dirty="0">
                <a:solidFill>
                  <a:schemeClr val="accent3">
                    <a:lumMod val="50000"/>
                  </a:schemeClr>
                </a:solidFill>
                <a:latin typeface="Georgia" panose="02040502050405020303" pitchFamily="18" charset="0"/>
              </a:rPr>
              <a:t>(SEP) Data </a:t>
            </a:r>
          </a:p>
          <a:p>
            <a:pPr lvl="1"/>
            <a:r>
              <a:rPr lang="en-US" sz="3000" dirty="0">
                <a:solidFill>
                  <a:schemeClr val="accent3">
                    <a:lumMod val="50000"/>
                  </a:schemeClr>
                </a:solidFill>
                <a:latin typeface="Georgia" panose="02040502050405020303" pitchFamily="18" charset="0"/>
              </a:rPr>
              <a:t>Initial Discussion </a:t>
            </a:r>
            <a:r>
              <a:rPr lang="en-US" sz="3000" dirty="0" smtClean="0">
                <a:solidFill>
                  <a:schemeClr val="accent3">
                    <a:lumMod val="50000"/>
                  </a:schemeClr>
                </a:solidFill>
                <a:latin typeface="Georgia" panose="02040502050405020303" pitchFamily="18" charset="0"/>
              </a:rPr>
              <a:t>Only</a:t>
            </a:r>
            <a:endParaRPr lang="en-US" sz="3000" dirty="0">
              <a:solidFill>
                <a:schemeClr val="accent3">
                  <a:lumMod val="50000"/>
                </a:schemeClr>
              </a:solidFill>
              <a:latin typeface="Georgia" panose="02040502050405020303" pitchFamily="18" charset="0"/>
            </a:endParaRPr>
          </a:p>
          <a:p>
            <a:pPr lvl="1"/>
            <a:endParaRPr lang="en-US" sz="3000" dirty="0">
              <a:latin typeface="Georgia" panose="02040502050405020303" pitchFamily="18" charset="0"/>
            </a:endParaRPr>
          </a:p>
        </p:txBody>
      </p:sp>
      <p:sp>
        <p:nvSpPr>
          <p:cNvPr id="4" name="Date Placeholder 3"/>
          <p:cNvSpPr>
            <a:spLocks noGrp="1"/>
          </p:cNvSpPr>
          <p:nvPr>
            <p:ph type="dt" sz="half" idx="10"/>
          </p:nvPr>
        </p:nvSpPr>
        <p:spPr/>
        <p:txBody>
          <a:bodyPr/>
          <a:lstStyle/>
          <a:p>
            <a:r>
              <a:rPr lang="en-US" smtClean="0"/>
              <a:t>5/10/2016</a:t>
            </a:r>
            <a:endParaRPr lang="en-US"/>
          </a:p>
        </p:txBody>
      </p:sp>
      <p:sp>
        <p:nvSpPr>
          <p:cNvPr id="5" name="Footer Placeholder 4"/>
          <p:cNvSpPr>
            <a:spLocks noGrp="1"/>
          </p:cNvSpPr>
          <p:nvPr>
            <p:ph type="ftr" sz="quarter" idx="11"/>
          </p:nvPr>
        </p:nvSpPr>
        <p:spPr/>
        <p:txBody>
          <a:bodyPr/>
          <a:lstStyle/>
          <a:p>
            <a:r>
              <a:rPr lang="en-US" smtClean="0"/>
              <a:t>Equity Plan Activities 2015-16</a:t>
            </a:r>
            <a:endParaRPr lang="en-US"/>
          </a:p>
        </p:txBody>
      </p:sp>
      <p:sp>
        <p:nvSpPr>
          <p:cNvPr id="6" name="Slide Number Placeholder 5"/>
          <p:cNvSpPr>
            <a:spLocks noGrp="1"/>
          </p:cNvSpPr>
          <p:nvPr>
            <p:ph type="sldNum" sz="quarter" idx="12"/>
          </p:nvPr>
        </p:nvSpPr>
        <p:spPr/>
        <p:txBody>
          <a:bodyPr/>
          <a:lstStyle/>
          <a:p>
            <a:fld id="{526220DD-ABF4-42D0-854A-60A52B612438}" type="slidenum">
              <a:rPr lang="en-US" smtClean="0"/>
              <a:pPr/>
              <a:t>16</a:t>
            </a:fld>
            <a:endParaRPr lang="en-US"/>
          </a:p>
        </p:txBody>
      </p:sp>
    </p:spTree>
    <p:extLst>
      <p:ext uri="{BB962C8B-B14F-4D97-AF65-F5344CB8AC3E}">
        <p14:creationId xmlns:p14="http://schemas.microsoft.com/office/powerpoint/2010/main" val="2008916847"/>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93" y="152400"/>
            <a:ext cx="9094862" cy="1143000"/>
          </a:xfrm>
        </p:spPr>
        <p:txBody>
          <a:bodyPr vert="horz" lIns="91440" tIns="45720" rIns="91440" bIns="45720" rtlCol="0" anchor="b">
            <a:normAutofit fontScale="90000"/>
          </a:bodyPr>
          <a:lstStyle/>
          <a:p>
            <a:r>
              <a:rPr lang="en-US" sz="4000" b="1" dirty="0">
                <a:latin typeface="Georgia" panose="02040502050405020303" pitchFamily="18" charset="0"/>
              </a:rPr>
              <a:t>Course Completion: </a:t>
            </a:r>
            <a:r>
              <a:rPr lang="en-US" sz="4000" b="1" dirty="0" smtClean="0">
                <a:latin typeface="Georgia" panose="02040502050405020303" pitchFamily="18" charset="0"/>
              </a:rPr>
              <a:t/>
            </a:r>
            <a:br>
              <a:rPr lang="en-US" sz="4000" b="1" dirty="0" smtClean="0">
                <a:latin typeface="Georgia" panose="02040502050405020303" pitchFamily="18" charset="0"/>
              </a:rPr>
            </a:br>
            <a:r>
              <a:rPr lang="en-US" sz="4000" dirty="0">
                <a:latin typeface="Georgia" panose="02040502050405020303" pitchFamily="18" charset="0"/>
              </a:rPr>
              <a:t>Reduce Financial Barriers</a:t>
            </a:r>
          </a:p>
        </p:txBody>
      </p:sp>
      <p:sp>
        <p:nvSpPr>
          <p:cNvPr id="3" name="Content Placeholder 2"/>
          <p:cNvSpPr>
            <a:spLocks noGrp="1"/>
          </p:cNvSpPr>
          <p:nvPr>
            <p:ph idx="1"/>
          </p:nvPr>
        </p:nvSpPr>
        <p:spPr>
          <a:xfrm>
            <a:off x="304800" y="1524000"/>
            <a:ext cx="8458200" cy="4800600"/>
          </a:xfrm>
        </p:spPr>
        <p:txBody>
          <a:bodyPr vert="horz" lIns="0" tIns="45720" rIns="0" bIns="45720" rtlCol="0" anchor="t">
            <a:normAutofit lnSpcReduction="10000"/>
          </a:bodyPr>
          <a:lstStyle/>
          <a:p>
            <a:r>
              <a:rPr lang="en-US" sz="4100" dirty="0" smtClean="0">
                <a:solidFill>
                  <a:schemeClr val="accent3">
                    <a:lumMod val="50000"/>
                  </a:schemeClr>
                </a:solidFill>
                <a:latin typeface="Georgia" panose="02040502050405020303" pitchFamily="18" charset="0"/>
              </a:rPr>
              <a:t>Served about 50 students in winter</a:t>
            </a:r>
          </a:p>
          <a:p>
            <a:endParaRPr lang="en-US" sz="4100" dirty="0" smtClean="0">
              <a:solidFill>
                <a:schemeClr val="accent3">
                  <a:lumMod val="50000"/>
                </a:schemeClr>
              </a:solidFill>
              <a:latin typeface="Georgia" panose="02040502050405020303" pitchFamily="18" charset="0"/>
            </a:endParaRPr>
          </a:p>
          <a:p>
            <a:r>
              <a:rPr lang="en-US" sz="4100" dirty="0" smtClean="0">
                <a:solidFill>
                  <a:schemeClr val="accent3">
                    <a:lumMod val="50000"/>
                  </a:schemeClr>
                </a:solidFill>
                <a:latin typeface="Georgia" panose="02040502050405020303" pitchFamily="18" charset="0"/>
              </a:rPr>
              <a:t>Will serve about 80 additional students in spring</a:t>
            </a:r>
          </a:p>
          <a:p>
            <a:endParaRPr lang="en-US" sz="4100" dirty="0" smtClean="0">
              <a:solidFill>
                <a:schemeClr val="accent3">
                  <a:lumMod val="50000"/>
                </a:schemeClr>
              </a:solidFill>
              <a:latin typeface="Georgia" panose="02040502050405020303" pitchFamily="18" charset="0"/>
            </a:endParaRPr>
          </a:p>
          <a:p>
            <a:r>
              <a:rPr lang="en-US" sz="4100" dirty="0" smtClean="0">
                <a:solidFill>
                  <a:schemeClr val="accent3">
                    <a:lumMod val="50000"/>
                  </a:schemeClr>
                </a:solidFill>
                <a:latin typeface="Georgia" panose="02040502050405020303" pitchFamily="18" charset="0"/>
              </a:rPr>
              <a:t>Laptop loan program served 20 students</a:t>
            </a:r>
            <a:endParaRPr lang="en-US" sz="4100" dirty="0">
              <a:solidFill>
                <a:schemeClr val="accent3">
                  <a:lumMod val="50000"/>
                </a:schemeClr>
              </a:solidFill>
              <a:latin typeface="Georgia" panose="02040502050405020303" pitchFamily="18" charset="0"/>
            </a:endParaRPr>
          </a:p>
        </p:txBody>
      </p:sp>
      <p:sp>
        <p:nvSpPr>
          <p:cNvPr id="4" name="Date Placeholder 3"/>
          <p:cNvSpPr>
            <a:spLocks noGrp="1"/>
          </p:cNvSpPr>
          <p:nvPr>
            <p:ph type="dt" sz="half" idx="10"/>
          </p:nvPr>
        </p:nvSpPr>
        <p:spPr/>
        <p:txBody>
          <a:bodyPr/>
          <a:lstStyle/>
          <a:p>
            <a:r>
              <a:rPr lang="en-US" smtClean="0"/>
              <a:t>5/10/2016</a:t>
            </a:r>
            <a:endParaRPr lang="en-US"/>
          </a:p>
        </p:txBody>
      </p:sp>
      <p:sp>
        <p:nvSpPr>
          <p:cNvPr id="5" name="Footer Placeholder 4"/>
          <p:cNvSpPr>
            <a:spLocks noGrp="1"/>
          </p:cNvSpPr>
          <p:nvPr>
            <p:ph type="ftr" sz="quarter" idx="11"/>
          </p:nvPr>
        </p:nvSpPr>
        <p:spPr/>
        <p:txBody>
          <a:bodyPr/>
          <a:lstStyle/>
          <a:p>
            <a:r>
              <a:rPr lang="en-US" smtClean="0"/>
              <a:t>Equity Plan Activities 2015-16</a:t>
            </a:r>
            <a:endParaRPr lang="en-US"/>
          </a:p>
        </p:txBody>
      </p:sp>
      <p:sp>
        <p:nvSpPr>
          <p:cNvPr id="6" name="Slide Number Placeholder 5"/>
          <p:cNvSpPr>
            <a:spLocks noGrp="1"/>
          </p:cNvSpPr>
          <p:nvPr>
            <p:ph type="sldNum" sz="quarter" idx="12"/>
          </p:nvPr>
        </p:nvSpPr>
        <p:spPr/>
        <p:txBody>
          <a:bodyPr/>
          <a:lstStyle/>
          <a:p>
            <a:fld id="{526220DD-ABF4-42D0-854A-60A52B612438}" type="slidenum">
              <a:rPr lang="en-US" smtClean="0"/>
              <a:pPr/>
              <a:t>17</a:t>
            </a:fld>
            <a:endParaRPr lang="en-US"/>
          </a:p>
        </p:txBody>
      </p:sp>
    </p:spTree>
    <p:extLst>
      <p:ext uri="{BB962C8B-B14F-4D97-AF65-F5344CB8AC3E}">
        <p14:creationId xmlns:p14="http://schemas.microsoft.com/office/powerpoint/2010/main" val="3078141654"/>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287339"/>
            <a:ext cx="9143999" cy="931861"/>
          </a:xfrm>
        </p:spPr>
        <p:txBody>
          <a:bodyPr>
            <a:normAutofit fontScale="90000"/>
          </a:bodyPr>
          <a:lstStyle/>
          <a:p>
            <a:pPr algn="ctr"/>
            <a:r>
              <a:rPr lang="en-US" sz="3600" b="1" dirty="0">
                <a:latin typeface="Georgia" panose="02040502050405020303" pitchFamily="18" charset="0"/>
              </a:rPr>
              <a:t>ESL </a:t>
            </a:r>
            <a:r>
              <a:rPr lang="en-US" sz="3600" b="1" dirty="0" smtClean="0">
                <a:latin typeface="Georgia" panose="02040502050405020303" pitchFamily="18" charset="0"/>
              </a:rPr>
              <a:t>&amp; </a:t>
            </a:r>
            <a:r>
              <a:rPr lang="en-US" sz="3600" b="1" dirty="0">
                <a:latin typeface="Georgia" panose="02040502050405020303" pitchFamily="18" charset="0"/>
              </a:rPr>
              <a:t>Basic Skills: </a:t>
            </a:r>
            <a:r>
              <a:rPr lang="en-US" sz="3600" b="1" dirty="0" smtClean="0">
                <a:latin typeface="Georgia" panose="02040502050405020303" pitchFamily="18" charset="0"/>
              </a:rPr>
              <a:t/>
            </a:r>
            <a:br>
              <a:rPr lang="en-US" sz="3600" b="1" dirty="0" smtClean="0">
                <a:latin typeface="Georgia" panose="02040502050405020303" pitchFamily="18" charset="0"/>
              </a:rPr>
            </a:br>
            <a:r>
              <a:rPr lang="en-US" sz="3600" dirty="0" smtClean="0">
                <a:latin typeface="Georgia" panose="02040502050405020303" pitchFamily="18" charset="0"/>
              </a:rPr>
              <a:t>Pilot </a:t>
            </a:r>
            <a:r>
              <a:rPr lang="en-US" sz="3600" dirty="0">
                <a:latin typeface="Georgia" panose="02040502050405020303" pitchFamily="18" charset="0"/>
              </a:rPr>
              <a:t>Multiple </a:t>
            </a:r>
            <a:r>
              <a:rPr lang="en-US" sz="3600" dirty="0" smtClean="0">
                <a:latin typeface="Georgia" panose="02040502050405020303" pitchFamily="18" charset="0"/>
              </a:rPr>
              <a:t>Measures </a:t>
            </a:r>
            <a:r>
              <a:rPr lang="en-US" sz="3600" dirty="0">
                <a:latin typeface="Georgia" panose="02040502050405020303" pitchFamily="18" charset="0"/>
              </a:rPr>
              <a:t>of Assessment</a:t>
            </a:r>
          </a:p>
        </p:txBody>
      </p:sp>
      <p:sp>
        <p:nvSpPr>
          <p:cNvPr id="3" name="Content Placeholder 2"/>
          <p:cNvSpPr>
            <a:spLocks noGrp="1"/>
          </p:cNvSpPr>
          <p:nvPr>
            <p:ph idx="1"/>
          </p:nvPr>
        </p:nvSpPr>
        <p:spPr>
          <a:xfrm>
            <a:off x="228600" y="1524000"/>
            <a:ext cx="8742348" cy="4876800"/>
          </a:xfrm>
        </p:spPr>
        <p:txBody>
          <a:bodyPr vert="horz" lIns="0" tIns="45720" rIns="0" bIns="45720" rtlCol="0" anchor="t">
            <a:noAutofit/>
          </a:bodyPr>
          <a:lstStyle/>
          <a:p>
            <a:pPr marL="182880" indent="-457200">
              <a:spcBef>
                <a:spcPts val="1200"/>
              </a:spcBef>
              <a:spcAft>
                <a:spcPts val="200"/>
              </a:spcAft>
              <a:buSzPct val="100000"/>
            </a:pPr>
            <a:r>
              <a:rPr lang="en-US" sz="3200" dirty="0">
                <a:solidFill>
                  <a:schemeClr val="accent3">
                    <a:lumMod val="50000"/>
                  </a:schemeClr>
                </a:solidFill>
                <a:latin typeface="Georgia" panose="02040502050405020303" pitchFamily="18" charset="0"/>
              </a:rPr>
              <a:t>Office Coordinator II- TEA </a:t>
            </a:r>
            <a:r>
              <a:rPr lang="en-US" sz="3200" dirty="0" smtClean="0">
                <a:solidFill>
                  <a:schemeClr val="accent3">
                    <a:lumMod val="50000"/>
                  </a:schemeClr>
                </a:solidFill>
                <a:latin typeface="Georgia" panose="02040502050405020303" pitchFamily="18" charset="0"/>
              </a:rPr>
              <a:t>(Hired </a:t>
            </a:r>
            <a:r>
              <a:rPr lang="en-US" sz="3200" dirty="0">
                <a:solidFill>
                  <a:schemeClr val="accent3">
                    <a:lumMod val="50000"/>
                  </a:schemeClr>
                </a:solidFill>
                <a:latin typeface="Georgia" panose="02040502050405020303" pitchFamily="18" charset="0"/>
              </a:rPr>
              <a:t>2016 </a:t>
            </a:r>
            <a:r>
              <a:rPr lang="en-US" sz="3200" dirty="0" smtClean="0">
                <a:solidFill>
                  <a:schemeClr val="accent3">
                    <a:lumMod val="50000"/>
                  </a:schemeClr>
                </a:solidFill>
                <a:latin typeface="Georgia" panose="02040502050405020303" pitchFamily="18" charset="0"/>
              </a:rPr>
              <a:t>)</a:t>
            </a:r>
          </a:p>
          <a:p>
            <a:pPr marL="731520" lvl="2" indent="-457200">
              <a:spcBef>
                <a:spcPts val="1200"/>
              </a:spcBef>
              <a:spcAft>
                <a:spcPts val="200"/>
              </a:spcAft>
              <a:buSzPct val="100000"/>
            </a:pPr>
            <a:r>
              <a:rPr lang="en-US" sz="3000" dirty="0" smtClean="0">
                <a:solidFill>
                  <a:schemeClr val="accent3">
                    <a:lumMod val="50000"/>
                  </a:schemeClr>
                </a:solidFill>
                <a:latin typeface="Georgia" panose="02040502050405020303" pitchFamily="18" charset="0"/>
              </a:rPr>
              <a:t>Needed to review transcripts</a:t>
            </a:r>
          </a:p>
          <a:p>
            <a:pPr marL="731520" lvl="2" indent="-457200">
              <a:spcBef>
                <a:spcPts val="1200"/>
              </a:spcBef>
              <a:spcAft>
                <a:spcPts val="200"/>
              </a:spcAft>
              <a:buSzPct val="100000"/>
            </a:pPr>
            <a:r>
              <a:rPr lang="en-US" sz="3000" dirty="0" smtClean="0">
                <a:solidFill>
                  <a:schemeClr val="accent3">
                    <a:lumMod val="50000"/>
                  </a:schemeClr>
                </a:solidFill>
                <a:latin typeface="Georgia" panose="02040502050405020303" pitchFamily="18" charset="0"/>
              </a:rPr>
              <a:t>Assessment Specialist will be hired under 3SP</a:t>
            </a:r>
            <a:endParaRPr lang="en-US" sz="3000" dirty="0">
              <a:solidFill>
                <a:schemeClr val="accent3">
                  <a:lumMod val="50000"/>
                </a:schemeClr>
              </a:solidFill>
              <a:latin typeface="Georgia" panose="02040502050405020303" pitchFamily="18" charset="0"/>
            </a:endParaRPr>
          </a:p>
          <a:p>
            <a:r>
              <a:rPr lang="en-US" sz="3200" dirty="0" smtClean="0">
                <a:solidFill>
                  <a:schemeClr val="accent3">
                    <a:lumMod val="50000"/>
                  </a:schemeClr>
                </a:solidFill>
                <a:latin typeface="Georgia" panose="02040502050405020303" pitchFamily="18" charset="0"/>
              </a:rPr>
              <a:t>English Pilot project in Spring</a:t>
            </a:r>
            <a:r>
              <a:rPr lang="en-US" sz="3200" dirty="0">
                <a:solidFill>
                  <a:schemeClr val="accent3">
                    <a:lumMod val="50000"/>
                  </a:schemeClr>
                </a:solidFill>
                <a:latin typeface="Georgia" panose="02040502050405020303" pitchFamily="18" charset="0"/>
              </a:rPr>
              <a:t>, </a:t>
            </a:r>
            <a:r>
              <a:rPr lang="en-US" sz="3200" dirty="0" smtClean="0">
                <a:solidFill>
                  <a:schemeClr val="accent3">
                    <a:lumMod val="50000"/>
                  </a:schemeClr>
                </a:solidFill>
                <a:latin typeface="Georgia" panose="02040502050405020303" pitchFamily="18" charset="0"/>
              </a:rPr>
              <a:t>2016 (small N)</a:t>
            </a:r>
            <a:endParaRPr lang="en-US" sz="3200" dirty="0">
              <a:solidFill>
                <a:schemeClr val="accent3">
                  <a:lumMod val="50000"/>
                </a:schemeClr>
              </a:solidFill>
              <a:latin typeface="Georgia" panose="02040502050405020303" pitchFamily="18" charset="0"/>
            </a:endParaRPr>
          </a:p>
          <a:p>
            <a:r>
              <a:rPr lang="en-US" sz="3200" dirty="0" smtClean="0">
                <a:solidFill>
                  <a:schemeClr val="accent3">
                    <a:lumMod val="50000"/>
                  </a:schemeClr>
                </a:solidFill>
                <a:latin typeface="Georgia" panose="02040502050405020303" pitchFamily="18" charset="0"/>
              </a:rPr>
              <a:t>Future pilots planned for English </a:t>
            </a:r>
            <a:r>
              <a:rPr lang="en-US" sz="3200" dirty="0">
                <a:solidFill>
                  <a:schemeClr val="accent3">
                    <a:lumMod val="50000"/>
                  </a:schemeClr>
                </a:solidFill>
                <a:latin typeface="Georgia" panose="02040502050405020303" pitchFamily="18" charset="0"/>
              </a:rPr>
              <a:t>and </a:t>
            </a:r>
            <a:r>
              <a:rPr lang="en-US" sz="3200" dirty="0" smtClean="0">
                <a:solidFill>
                  <a:schemeClr val="accent3">
                    <a:lumMod val="50000"/>
                  </a:schemeClr>
                </a:solidFill>
                <a:latin typeface="Georgia" panose="02040502050405020303" pitchFamily="18" charset="0"/>
              </a:rPr>
              <a:t>math</a:t>
            </a:r>
          </a:p>
          <a:p>
            <a:r>
              <a:rPr lang="en-US" sz="3200" dirty="0" smtClean="0">
                <a:solidFill>
                  <a:schemeClr val="accent3">
                    <a:lumMod val="50000"/>
                  </a:schemeClr>
                </a:solidFill>
                <a:latin typeface="Georgia" panose="02040502050405020303" pitchFamily="18" charset="0"/>
              </a:rPr>
              <a:t>Assessment Center Director has communicated with both departments and the Assessment Taskforce   </a:t>
            </a:r>
            <a:endParaRPr lang="en-US" sz="3200" dirty="0">
              <a:solidFill>
                <a:schemeClr val="accent3">
                  <a:lumMod val="50000"/>
                </a:schemeClr>
              </a:solidFill>
              <a:latin typeface="Georgia" panose="02040502050405020303" pitchFamily="18" charset="0"/>
            </a:endParaRPr>
          </a:p>
          <a:p>
            <a:pPr marL="91440" lvl="1" indent="-91440">
              <a:spcBef>
                <a:spcPts val="1200"/>
              </a:spcBef>
              <a:spcAft>
                <a:spcPts val="200"/>
              </a:spcAft>
              <a:buSzPct val="100000"/>
              <a:buFont typeface="Calibri" panose="020F0502020204030204" pitchFamily="34" charset="0"/>
              <a:buChar char=" "/>
            </a:pPr>
            <a:r>
              <a:rPr lang="en-US" sz="2800" dirty="0" smtClean="0">
                <a:solidFill>
                  <a:srgbClr val="000000"/>
                </a:solidFill>
                <a:latin typeface="Georgia" panose="02040502050405020303" pitchFamily="18" charset="0"/>
              </a:rPr>
              <a:t>  </a:t>
            </a:r>
            <a:r>
              <a:rPr lang="en-US" sz="2800" dirty="0">
                <a:solidFill>
                  <a:srgbClr val="000000"/>
                </a:solidFill>
                <a:latin typeface="Georgia" panose="02040502050405020303" pitchFamily="18" charset="0"/>
              </a:rPr>
              <a:t/>
            </a:r>
            <a:br>
              <a:rPr lang="en-US" sz="2800" dirty="0">
                <a:solidFill>
                  <a:srgbClr val="000000"/>
                </a:solidFill>
                <a:latin typeface="Georgia" panose="02040502050405020303" pitchFamily="18" charset="0"/>
              </a:rPr>
            </a:br>
            <a:endParaRPr lang="en-US" sz="2800" dirty="0">
              <a:solidFill>
                <a:srgbClr val="000000"/>
              </a:solidFill>
              <a:latin typeface="Georgia" panose="02040502050405020303" pitchFamily="18" charset="0"/>
            </a:endParaRPr>
          </a:p>
          <a:p>
            <a:endParaRPr lang="en-US" sz="2800" dirty="0">
              <a:latin typeface="Georgia" panose="02040502050405020303" pitchFamily="18" charset="0"/>
            </a:endParaRPr>
          </a:p>
        </p:txBody>
      </p:sp>
      <p:sp>
        <p:nvSpPr>
          <p:cNvPr id="4" name="Date Placeholder 3"/>
          <p:cNvSpPr>
            <a:spLocks noGrp="1"/>
          </p:cNvSpPr>
          <p:nvPr>
            <p:ph type="dt" sz="half" idx="10"/>
          </p:nvPr>
        </p:nvSpPr>
        <p:spPr/>
        <p:txBody>
          <a:bodyPr/>
          <a:lstStyle/>
          <a:p>
            <a:r>
              <a:rPr lang="en-US" smtClean="0"/>
              <a:t>5/10/2016</a:t>
            </a:r>
            <a:endParaRPr lang="en-US"/>
          </a:p>
        </p:txBody>
      </p:sp>
      <p:sp>
        <p:nvSpPr>
          <p:cNvPr id="5" name="Footer Placeholder 4"/>
          <p:cNvSpPr>
            <a:spLocks noGrp="1"/>
          </p:cNvSpPr>
          <p:nvPr>
            <p:ph type="ftr" sz="quarter" idx="11"/>
          </p:nvPr>
        </p:nvSpPr>
        <p:spPr/>
        <p:txBody>
          <a:bodyPr/>
          <a:lstStyle/>
          <a:p>
            <a:r>
              <a:rPr lang="en-US" smtClean="0"/>
              <a:t>Equity Plan Activities 2015-16</a:t>
            </a:r>
            <a:endParaRPr lang="en-US"/>
          </a:p>
        </p:txBody>
      </p:sp>
      <p:sp>
        <p:nvSpPr>
          <p:cNvPr id="6" name="Slide Number Placeholder 5"/>
          <p:cNvSpPr>
            <a:spLocks noGrp="1"/>
          </p:cNvSpPr>
          <p:nvPr>
            <p:ph type="sldNum" sz="quarter" idx="12"/>
          </p:nvPr>
        </p:nvSpPr>
        <p:spPr/>
        <p:txBody>
          <a:bodyPr/>
          <a:lstStyle/>
          <a:p>
            <a:fld id="{526220DD-ABF4-42D0-854A-60A52B612438}" type="slidenum">
              <a:rPr lang="en-US" smtClean="0"/>
              <a:pPr/>
              <a:t>18</a:t>
            </a:fld>
            <a:endParaRPr lang="en-US"/>
          </a:p>
        </p:txBody>
      </p:sp>
    </p:spTree>
    <p:extLst>
      <p:ext uri="{BB962C8B-B14F-4D97-AF65-F5344CB8AC3E}">
        <p14:creationId xmlns:p14="http://schemas.microsoft.com/office/powerpoint/2010/main" val="505119295"/>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287339"/>
            <a:ext cx="9143999" cy="931861"/>
          </a:xfrm>
        </p:spPr>
        <p:txBody>
          <a:bodyPr>
            <a:normAutofit fontScale="90000"/>
          </a:bodyPr>
          <a:lstStyle/>
          <a:p>
            <a:pPr algn="ctr"/>
            <a:r>
              <a:rPr lang="en-US" sz="3600" b="1" dirty="0" smtClean="0">
                <a:latin typeface="Georgia" panose="02040502050405020303" pitchFamily="18" charset="0"/>
              </a:rPr>
              <a:t>Degree and Certificate Completion: </a:t>
            </a:r>
            <a:br>
              <a:rPr lang="en-US" sz="3600" b="1" dirty="0" smtClean="0">
                <a:latin typeface="Georgia" panose="02040502050405020303" pitchFamily="18" charset="0"/>
              </a:rPr>
            </a:br>
            <a:r>
              <a:rPr lang="en-US" sz="3600" dirty="0" smtClean="0">
                <a:latin typeface="Georgia" panose="02040502050405020303" pitchFamily="18" charset="0"/>
              </a:rPr>
              <a:t>Use Student Educational Plan Data</a:t>
            </a:r>
            <a:endParaRPr lang="en-US" sz="3600" dirty="0">
              <a:latin typeface="Georgia" panose="02040502050405020303" pitchFamily="18" charset="0"/>
            </a:endParaRPr>
          </a:p>
        </p:txBody>
      </p:sp>
      <p:sp>
        <p:nvSpPr>
          <p:cNvPr id="3" name="Content Placeholder 2"/>
          <p:cNvSpPr>
            <a:spLocks noGrp="1"/>
          </p:cNvSpPr>
          <p:nvPr>
            <p:ph idx="1"/>
          </p:nvPr>
        </p:nvSpPr>
        <p:spPr>
          <a:xfrm>
            <a:off x="228600" y="1524000"/>
            <a:ext cx="8742348" cy="4876800"/>
          </a:xfrm>
        </p:spPr>
        <p:txBody>
          <a:bodyPr vert="horz" lIns="0" tIns="45720" rIns="0" bIns="45720" rtlCol="0" anchor="t">
            <a:noAutofit/>
          </a:bodyPr>
          <a:lstStyle/>
          <a:p>
            <a:r>
              <a:rPr lang="en-US" sz="2800" dirty="0" smtClean="0">
                <a:solidFill>
                  <a:schemeClr val="accent3">
                    <a:lumMod val="50000"/>
                  </a:schemeClr>
                </a:solidFill>
              </a:rPr>
              <a:t>Identify courses students may need that have not been offered but are needed for graduation </a:t>
            </a:r>
          </a:p>
          <a:p>
            <a:r>
              <a:rPr lang="en-US" sz="2800" dirty="0" smtClean="0">
                <a:solidFill>
                  <a:schemeClr val="accent3">
                    <a:lumMod val="50000"/>
                  </a:schemeClr>
                </a:solidFill>
              </a:rPr>
              <a:t>Identify students that are close to the completion of their certificates and degrees  (priority one -  by End of June)</a:t>
            </a:r>
            <a:r>
              <a:rPr lang="en-US" sz="2800" dirty="0">
                <a:solidFill>
                  <a:schemeClr val="accent3">
                    <a:lumMod val="50000"/>
                  </a:schemeClr>
                </a:solidFill>
              </a:rPr>
              <a:t> </a:t>
            </a:r>
            <a:endParaRPr lang="en-US" sz="2800" dirty="0" smtClean="0">
              <a:solidFill>
                <a:schemeClr val="accent3">
                  <a:lumMod val="50000"/>
                </a:schemeClr>
              </a:solidFill>
            </a:endParaRPr>
          </a:p>
          <a:p>
            <a:r>
              <a:rPr lang="en-US" sz="2800" dirty="0" smtClean="0">
                <a:solidFill>
                  <a:schemeClr val="accent3">
                    <a:lumMod val="50000"/>
                  </a:schemeClr>
                </a:solidFill>
              </a:rPr>
              <a:t>Project </a:t>
            </a:r>
            <a:r>
              <a:rPr lang="en-US" sz="2800" dirty="0">
                <a:solidFill>
                  <a:schemeClr val="accent3">
                    <a:lumMod val="50000"/>
                  </a:schemeClr>
                </a:solidFill>
              </a:rPr>
              <a:t>demand (# sections needed) for courses listed in students’ educational plans </a:t>
            </a:r>
          </a:p>
          <a:p>
            <a:pPr marL="0" lvl="1" indent="0">
              <a:buClr>
                <a:schemeClr val="accent1"/>
              </a:buClr>
              <a:buSzPct val="85000"/>
              <a:buNone/>
            </a:pPr>
            <a:r>
              <a:rPr lang="en-US" sz="3200" dirty="0">
                <a:solidFill>
                  <a:schemeClr val="accent3">
                    <a:lumMod val="50000"/>
                  </a:schemeClr>
                </a:solidFill>
                <a:latin typeface="Georgia" panose="02040502050405020303" pitchFamily="18" charset="0"/>
              </a:rPr>
              <a:t>Working with ETS </a:t>
            </a:r>
            <a:r>
              <a:rPr lang="en-US" sz="3200" dirty="0" smtClean="0">
                <a:solidFill>
                  <a:schemeClr val="accent3">
                    <a:lumMod val="50000"/>
                  </a:schemeClr>
                </a:solidFill>
                <a:latin typeface="Georgia" panose="02040502050405020303" pitchFamily="18" charset="0"/>
              </a:rPr>
              <a:t>/ 3SP funded programmer</a:t>
            </a:r>
            <a:r>
              <a:rPr lang="en-US" sz="3200" dirty="0">
                <a:solidFill>
                  <a:schemeClr val="accent3">
                    <a:lumMod val="50000"/>
                  </a:schemeClr>
                </a:solidFill>
                <a:latin typeface="Georgia" panose="02040502050405020303" pitchFamily="18" charset="0"/>
              </a:rPr>
              <a:t>.  Initial meetings only.</a:t>
            </a:r>
            <a:endParaRPr lang="en-US" sz="2800" dirty="0">
              <a:solidFill>
                <a:schemeClr val="accent3">
                  <a:lumMod val="50000"/>
                </a:schemeClr>
              </a:solidFill>
              <a:latin typeface="Georgia" panose="02040502050405020303" pitchFamily="18" charset="0"/>
            </a:endParaRPr>
          </a:p>
          <a:p>
            <a:endParaRPr lang="en-US" sz="2800" dirty="0">
              <a:latin typeface="Georgia" panose="02040502050405020303" pitchFamily="18" charset="0"/>
            </a:endParaRPr>
          </a:p>
        </p:txBody>
      </p:sp>
      <p:sp>
        <p:nvSpPr>
          <p:cNvPr id="4" name="Date Placeholder 3"/>
          <p:cNvSpPr>
            <a:spLocks noGrp="1"/>
          </p:cNvSpPr>
          <p:nvPr>
            <p:ph type="dt" sz="half" idx="10"/>
          </p:nvPr>
        </p:nvSpPr>
        <p:spPr/>
        <p:txBody>
          <a:bodyPr/>
          <a:lstStyle/>
          <a:p>
            <a:r>
              <a:rPr lang="en-US" smtClean="0"/>
              <a:t>5/10/2016</a:t>
            </a:r>
            <a:endParaRPr lang="en-US"/>
          </a:p>
        </p:txBody>
      </p:sp>
      <p:sp>
        <p:nvSpPr>
          <p:cNvPr id="5" name="Footer Placeholder 4"/>
          <p:cNvSpPr>
            <a:spLocks noGrp="1"/>
          </p:cNvSpPr>
          <p:nvPr>
            <p:ph type="ftr" sz="quarter" idx="11"/>
          </p:nvPr>
        </p:nvSpPr>
        <p:spPr/>
        <p:txBody>
          <a:bodyPr/>
          <a:lstStyle/>
          <a:p>
            <a:r>
              <a:rPr lang="en-US" smtClean="0"/>
              <a:t>Equity Plan Activities 2015-16</a:t>
            </a:r>
            <a:endParaRPr lang="en-US"/>
          </a:p>
        </p:txBody>
      </p:sp>
      <p:sp>
        <p:nvSpPr>
          <p:cNvPr id="6" name="Slide Number Placeholder 5"/>
          <p:cNvSpPr>
            <a:spLocks noGrp="1"/>
          </p:cNvSpPr>
          <p:nvPr>
            <p:ph type="sldNum" sz="quarter" idx="12"/>
          </p:nvPr>
        </p:nvSpPr>
        <p:spPr/>
        <p:txBody>
          <a:bodyPr/>
          <a:lstStyle/>
          <a:p>
            <a:fld id="{526220DD-ABF4-42D0-854A-60A52B612438}" type="slidenum">
              <a:rPr lang="en-US" smtClean="0"/>
              <a:pPr/>
              <a:t>19</a:t>
            </a:fld>
            <a:endParaRPr lang="en-US"/>
          </a:p>
        </p:txBody>
      </p:sp>
    </p:spTree>
    <p:extLst>
      <p:ext uri="{BB962C8B-B14F-4D97-AF65-F5344CB8AC3E}">
        <p14:creationId xmlns:p14="http://schemas.microsoft.com/office/powerpoint/2010/main" val="373058784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a:t>
            </a:r>
            <a:endParaRPr lang="en-US" dirty="0"/>
          </a:p>
        </p:txBody>
      </p:sp>
      <p:sp>
        <p:nvSpPr>
          <p:cNvPr id="3" name="Date Placeholder 2"/>
          <p:cNvSpPr>
            <a:spLocks noGrp="1"/>
          </p:cNvSpPr>
          <p:nvPr>
            <p:ph type="dt" sz="half" idx="10"/>
          </p:nvPr>
        </p:nvSpPr>
        <p:spPr/>
        <p:txBody>
          <a:bodyPr/>
          <a:lstStyle/>
          <a:p>
            <a:r>
              <a:rPr lang="en-US" smtClean="0"/>
              <a:t>5/10/2016</a:t>
            </a:r>
            <a:endParaRPr lang="en-US"/>
          </a:p>
        </p:txBody>
      </p:sp>
      <p:sp>
        <p:nvSpPr>
          <p:cNvPr id="4" name="Footer Placeholder 3"/>
          <p:cNvSpPr>
            <a:spLocks noGrp="1"/>
          </p:cNvSpPr>
          <p:nvPr>
            <p:ph type="ftr" sz="quarter" idx="11"/>
          </p:nvPr>
        </p:nvSpPr>
        <p:spPr/>
        <p:txBody>
          <a:bodyPr/>
          <a:lstStyle/>
          <a:p>
            <a:r>
              <a:rPr lang="en-US" smtClean="0"/>
              <a:t>Equity Plan Activities 2015-16</a:t>
            </a:r>
            <a:endParaRPr lang="en-US"/>
          </a:p>
        </p:txBody>
      </p:sp>
      <p:sp>
        <p:nvSpPr>
          <p:cNvPr id="5" name="Slide Number Placeholder 4"/>
          <p:cNvSpPr>
            <a:spLocks noGrp="1"/>
          </p:cNvSpPr>
          <p:nvPr>
            <p:ph type="sldNum" sz="quarter" idx="12"/>
          </p:nvPr>
        </p:nvSpPr>
        <p:spPr/>
        <p:txBody>
          <a:bodyPr/>
          <a:lstStyle/>
          <a:p>
            <a:fld id="{526220DD-ABF4-42D0-854A-60A52B612438}" type="slidenum">
              <a:rPr lang="en-US" smtClean="0"/>
              <a:pPr/>
              <a:t>2</a:t>
            </a:fld>
            <a:endParaRPr lang="en-US"/>
          </a:p>
        </p:txBody>
      </p:sp>
      <p:sp>
        <p:nvSpPr>
          <p:cNvPr id="10" name="Rectangle 9"/>
          <p:cNvSpPr/>
          <p:nvPr/>
        </p:nvSpPr>
        <p:spPr>
          <a:xfrm>
            <a:off x="308317" y="1600200"/>
            <a:ext cx="8835683" cy="3970318"/>
          </a:xfrm>
          <a:prstGeom prst="rect">
            <a:avLst/>
          </a:prstGeom>
        </p:spPr>
        <p:txBody>
          <a:bodyPr wrap="square">
            <a:spAutoFit/>
          </a:bodyPr>
          <a:lstStyle/>
          <a:p>
            <a:r>
              <a:rPr lang="en-US" sz="3600" dirty="0" smtClean="0">
                <a:solidFill>
                  <a:schemeClr val="tx2"/>
                </a:solidFill>
              </a:rPr>
              <a:t>“For </a:t>
            </a:r>
            <a:r>
              <a:rPr lang="en-US" sz="3600" dirty="0">
                <a:solidFill>
                  <a:schemeClr val="tx2"/>
                </a:solidFill>
              </a:rPr>
              <a:t>purposes of this plan, student equity is defined as a helping students achieve equal outcomes on success indicators as compared to either their own percentage in the community or college student body, or to other student groups</a:t>
            </a:r>
            <a:r>
              <a:rPr lang="en-US" sz="3600" dirty="0" smtClean="0">
                <a:solidFill>
                  <a:schemeClr val="tx2"/>
                </a:solidFill>
              </a:rPr>
              <a:t>.” </a:t>
            </a:r>
          </a:p>
          <a:p>
            <a:r>
              <a:rPr lang="en-US" sz="3600" dirty="0" smtClean="0">
                <a:solidFill>
                  <a:schemeClr val="tx2"/>
                </a:solidFill>
              </a:rPr>
              <a:t>CCCO Student Equity Template</a:t>
            </a:r>
            <a:endParaRPr lang="en-US" sz="3600" dirty="0">
              <a:solidFill>
                <a:schemeClr val="tx2"/>
              </a:solidFill>
            </a:endParaRPr>
          </a:p>
        </p:txBody>
      </p:sp>
    </p:spTree>
    <p:extLst>
      <p:ext uri="{BB962C8B-B14F-4D97-AF65-F5344CB8AC3E}">
        <p14:creationId xmlns:p14="http://schemas.microsoft.com/office/powerpoint/2010/main" val="2150965308"/>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52401"/>
            <a:ext cx="9143999" cy="1066800"/>
          </a:xfrm>
        </p:spPr>
        <p:txBody>
          <a:bodyPr>
            <a:noAutofit/>
          </a:bodyPr>
          <a:lstStyle/>
          <a:p>
            <a:r>
              <a:rPr lang="en-US" sz="2000" b="1" dirty="0" smtClean="0">
                <a:latin typeface="Georgia" panose="02040502050405020303" pitchFamily="18" charset="0"/>
              </a:rPr>
              <a:t>Transfer Completion: </a:t>
            </a:r>
            <a:br>
              <a:rPr lang="en-US" sz="2000" b="1" dirty="0" smtClean="0">
                <a:latin typeface="Georgia" panose="02040502050405020303" pitchFamily="18" charset="0"/>
              </a:rPr>
            </a:br>
            <a:r>
              <a:rPr lang="en-US" sz="2000" dirty="0">
                <a:latin typeface="Georgia" panose="02040502050405020303" pitchFamily="18" charset="0"/>
              </a:rPr>
              <a:t>Facilitate the Assessment of ADT </a:t>
            </a:r>
            <a:r>
              <a:rPr lang="en-US" sz="2000" dirty="0" smtClean="0">
                <a:latin typeface="Georgia" panose="02040502050405020303" pitchFamily="18" charset="0"/>
              </a:rPr>
              <a:t/>
            </a:r>
            <a:br>
              <a:rPr lang="en-US" sz="2000" dirty="0" smtClean="0">
                <a:latin typeface="Georgia" panose="02040502050405020303" pitchFamily="18" charset="0"/>
              </a:rPr>
            </a:br>
            <a:r>
              <a:rPr lang="en-US" sz="2000" dirty="0" smtClean="0">
                <a:latin typeface="Georgia" panose="02040502050405020303" pitchFamily="18" charset="0"/>
              </a:rPr>
              <a:t>Learning </a:t>
            </a:r>
            <a:r>
              <a:rPr lang="en-US" sz="2000" dirty="0">
                <a:latin typeface="Georgia" panose="02040502050405020303" pitchFamily="18" charset="0"/>
              </a:rPr>
              <a:t>Outcomes for Disproportionate Impact </a:t>
            </a:r>
          </a:p>
        </p:txBody>
      </p:sp>
      <p:sp>
        <p:nvSpPr>
          <p:cNvPr id="3" name="Content Placeholder 2"/>
          <p:cNvSpPr>
            <a:spLocks noGrp="1"/>
          </p:cNvSpPr>
          <p:nvPr>
            <p:ph idx="1"/>
          </p:nvPr>
        </p:nvSpPr>
        <p:spPr>
          <a:xfrm>
            <a:off x="228600" y="1524000"/>
            <a:ext cx="8742348" cy="4876800"/>
          </a:xfrm>
        </p:spPr>
        <p:txBody>
          <a:bodyPr vert="horz" lIns="0" tIns="45720" rIns="0" bIns="45720" rtlCol="0" anchor="t">
            <a:noAutofit/>
          </a:bodyPr>
          <a:lstStyle/>
          <a:p>
            <a:r>
              <a:rPr lang="en-US" sz="3300" dirty="0" smtClean="0">
                <a:solidFill>
                  <a:schemeClr val="accent3">
                    <a:lumMod val="50000"/>
                  </a:schemeClr>
                </a:solidFill>
                <a:latin typeface="Georgia" panose="02040502050405020303" pitchFamily="18" charset="0"/>
              </a:rPr>
              <a:t>Faculty </a:t>
            </a:r>
            <a:r>
              <a:rPr lang="en-US" sz="3300" dirty="0">
                <a:solidFill>
                  <a:schemeClr val="accent3">
                    <a:lumMod val="50000"/>
                  </a:schemeClr>
                </a:solidFill>
                <a:latin typeface="Georgia" panose="02040502050405020303" pitchFamily="18" charset="0"/>
              </a:rPr>
              <a:t>Professional Development Coordinator Hired </a:t>
            </a:r>
            <a:r>
              <a:rPr lang="en-US" sz="3300" dirty="0" smtClean="0">
                <a:solidFill>
                  <a:schemeClr val="accent3">
                    <a:lumMod val="50000"/>
                  </a:schemeClr>
                </a:solidFill>
                <a:latin typeface="Georgia" panose="02040502050405020303" pitchFamily="18" charset="0"/>
              </a:rPr>
              <a:t>(Spring, 2016) </a:t>
            </a:r>
            <a:endParaRPr lang="en-US" sz="3300" dirty="0">
              <a:solidFill>
                <a:schemeClr val="accent3">
                  <a:lumMod val="50000"/>
                </a:schemeClr>
              </a:solidFill>
              <a:latin typeface="Georgia" panose="02040502050405020303" pitchFamily="18" charset="0"/>
            </a:endParaRPr>
          </a:p>
          <a:p>
            <a:r>
              <a:rPr lang="en-US" sz="3300" dirty="0">
                <a:solidFill>
                  <a:schemeClr val="accent3">
                    <a:lumMod val="50000"/>
                  </a:schemeClr>
                </a:solidFill>
                <a:latin typeface="Georgia" panose="02040502050405020303" pitchFamily="18" charset="0"/>
              </a:rPr>
              <a:t>Program level assessments for ADTs-initial discussion  </a:t>
            </a:r>
          </a:p>
          <a:p>
            <a:r>
              <a:rPr lang="en-US" sz="3300" dirty="0" smtClean="0">
                <a:solidFill>
                  <a:schemeClr val="accent3">
                    <a:lumMod val="50000"/>
                  </a:schemeClr>
                </a:solidFill>
                <a:latin typeface="Georgia" panose="02040502050405020303" pitchFamily="18" charset="0"/>
              </a:rPr>
              <a:t>Working with Student Learning Outcomes Committee</a:t>
            </a:r>
          </a:p>
          <a:p>
            <a:r>
              <a:rPr lang="en-US" sz="3300" dirty="0" smtClean="0">
                <a:solidFill>
                  <a:schemeClr val="accent3">
                    <a:lumMod val="50000"/>
                  </a:schemeClr>
                </a:solidFill>
                <a:latin typeface="Georgia" panose="02040502050405020303" pitchFamily="18" charset="0"/>
              </a:rPr>
              <a:t>New Transfer Plan with Equity Focus – Transfer Workgroup    </a:t>
            </a:r>
            <a:r>
              <a:rPr lang="en-US" sz="3300" dirty="0">
                <a:solidFill>
                  <a:schemeClr val="accent3">
                    <a:lumMod val="50000"/>
                  </a:schemeClr>
                </a:solidFill>
                <a:latin typeface="Georgia" panose="02040502050405020303" pitchFamily="18" charset="0"/>
              </a:rPr>
              <a:t/>
            </a:r>
            <a:br>
              <a:rPr lang="en-US" sz="3300" dirty="0">
                <a:solidFill>
                  <a:schemeClr val="accent3">
                    <a:lumMod val="50000"/>
                  </a:schemeClr>
                </a:solidFill>
                <a:latin typeface="Georgia" panose="02040502050405020303" pitchFamily="18" charset="0"/>
              </a:rPr>
            </a:br>
            <a:endParaRPr lang="en-US" sz="3300" dirty="0">
              <a:solidFill>
                <a:schemeClr val="accent3">
                  <a:lumMod val="50000"/>
                </a:schemeClr>
              </a:solidFill>
              <a:latin typeface="Georgia" panose="02040502050405020303" pitchFamily="18" charset="0"/>
            </a:endParaRPr>
          </a:p>
          <a:p>
            <a:endParaRPr lang="en-US" sz="2800" dirty="0">
              <a:latin typeface="Georgia" panose="02040502050405020303" pitchFamily="18" charset="0"/>
            </a:endParaRPr>
          </a:p>
        </p:txBody>
      </p:sp>
      <p:sp>
        <p:nvSpPr>
          <p:cNvPr id="4" name="Date Placeholder 3"/>
          <p:cNvSpPr>
            <a:spLocks noGrp="1"/>
          </p:cNvSpPr>
          <p:nvPr>
            <p:ph type="dt" sz="half" idx="10"/>
          </p:nvPr>
        </p:nvSpPr>
        <p:spPr/>
        <p:txBody>
          <a:bodyPr/>
          <a:lstStyle/>
          <a:p>
            <a:r>
              <a:rPr lang="en-US" smtClean="0"/>
              <a:t>5/10/2016</a:t>
            </a:r>
            <a:endParaRPr lang="en-US"/>
          </a:p>
        </p:txBody>
      </p:sp>
      <p:sp>
        <p:nvSpPr>
          <p:cNvPr id="5" name="Footer Placeholder 4"/>
          <p:cNvSpPr>
            <a:spLocks noGrp="1"/>
          </p:cNvSpPr>
          <p:nvPr>
            <p:ph type="ftr" sz="quarter" idx="11"/>
          </p:nvPr>
        </p:nvSpPr>
        <p:spPr/>
        <p:txBody>
          <a:bodyPr/>
          <a:lstStyle/>
          <a:p>
            <a:r>
              <a:rPr lang="en-US" smtClean="0"/>
              <a:t>Equity Plan Activities 2015-16</a:t>
            </a:r>
            <a:endParaRPr lang="en-US"/>
          </a:p>
        </p:txBody>
      </p:sp>
      <p:sp>
        <p:nvSpPr>
          <p:cNvPr id="6" name="Slide Number Placeholder 5"/>
          <p:cNvSpPr>
            <a:spLocks noGrp="1"/>
          </p:cNvSpPr>
          <p:nvPr>
            <p:ph type="sldNum" sz="quarter" idx="12"/>
          </p:nvPr>
        </p:nvSpPr>
        <p:spPr/>
        <p:txBody>
          <a:bodyPr/>
          <a:lstStyle/>
          <a:p>
            <a:fld id="{526220DD-ABF4-42D0-854A-60A52B612438}" type="slidenum">
              <a:rPr lang="en-US" smtClean="0"/>
              <a:pPr/>
              <a:t>20</a:t>
            </a:fld>
            <a:endParaRPr lang="en-US"/>
          </a:p>
        </p:txBody>
      </p:sp>
    </p:spTree>
    <p:extLst>
      <p:ext uri="{BB962C8B-B14F-4D97-AF65-F5344CB8AC3E}">
        <p14:creationId xmlns:p14="http://schemas.microsoft.com/office/powerpoint/2010/main" val="858995860"/>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latin typeface="Georgia" panose="02040502050405020303" pitchFamily="18" charset="0"/>
              </a:rPr>
              <a:t>What needs more work? </a:t>
            </a:r>
            <a:endParaRPr lang="en-US" sz="4000" dirty="0">
              <a:latin typeface="Georgia" panose="02040502050405020303" pitchFamily="18" charset="0"/>
            </a:endParaRPr>
          </a:p>
        </p:txBody>
      </p:sp>
      <p:sp>
        <p:nvSpPr>
          <p:cNvPr id="3" name="Content Placeholder 2"/>
          <p:cNvSpPr>
            <a:spLocks noGrp="1"/>
          </p:cNvSpPr>
          <p:nvPr>
            <p:ph idx="1"/>
          </p:nvPr>
        </p:nvSpPr>
        <p:spPr>
          <a:xfrm>
            <a:off x="457200" y="1524000"/>
            <a:ext cx="7979067" cy="4345094"/>
          </a:xfrm>
        </p:spPr>
        <p:txBody>
          <a:bodyPr vert="horz" lIns="0" tIns="45720" rIns="0" bIns="45720" rtlCol="0" anchor="t">
            <a:normAutofit fontScale="92500" lnSpcReduction="20000"/>
          </a:bodyPr>
          <a:lstStyle/>
          <a:p>
            <a:r>
              <a:rPr lang="en-US" sz="3200" dirty="0" smtClean="0">
                <a:solidFill>
                  <a:schemeClr val="accent3">
                    <a:lumMod val="50000"/>
                  </a:schemeClr>
                </a:solidFill>
                <a:latin typeface="Georgia" panose="02040502050405020303" pitchFamily="18" charset="0"/>
              </a:rPr>
              <a:t>Marketing plan and research for outreach</a:t>
            </a:r>
          </a:p>
          <a:p>
            <a:r>
              <a:rPr lang="en-US" sz="3200" dirty="0" smtClean="0">
                <a:solidFill>
                  <a:schemeClr val="accent3">
                    <a:lumMod val="50000"/>
                  </a:schemeClr>
                </a:solidFill>
                <a:latin typeface="Georgia" panose="02040502050405020303" pitchFamily="18" charset="0"/>
              </a:rPr>
              <a:t>Direct support to students</a:t>
            </a:r>
          </a:p>
          <a:p>
            <a:r>
              <a:rPr lang="en-US" sz="3200" dirty="0" smtClean="0">
                <a:solidFill>
                  <a:schemeClr val="accent3">
                    <a:lumMod val="50000"/>
                  </a:schemeClr>
                </a:solidFill>
                <a:latin typeface="Georgia" panose="02040502050405020303" pitchFamily="18" charset="0"/>
              </a:rPr>
              <a:t>Hire the </a:t>
            </a:r>
            <a:r>
              <a:rPr lang="en-US" sz="3200" dirty="0">
                <a:solidFill>
                  <a:schemeClr val="accent3">
                    <a:lumMod val="50000"/>
                  </a:schemeClr>
                </a:solidFill>
                <a:latin typeface="Georgia" panose="02040502050405020303" pitchFamily="18" charset="0"/>
              </a:rPr>
              <a:t>Director of Equity </a:t>
            </a:r>
            <a:r>
              <a:rPr lang="en-US" sz="3200" dirty="0" smtClean="0">
                <a:solidFill>
                  <a:schemeClr val="accent3">
                    <a:lumMod val="50000"/>
                  </a:schemeClr>
                </a:solidFill>
                <a:latin typeface="Georgia" panose="02040502050405020303" pitchFamily="18" charset="0"/>
              </a:rPr>
              <a:t>Program</a:t>
            </a:r>
          </a:p>
          <a:p>
            <a:r>
              <a:rPr lang="en-US" sz="3200" dirty="0" smtClean="0">
                <a:solidFill>
                  <a:schemeClr val="accent3">
                    <a:lumMod val="50000"/>
                  </a:schemeClr>
                </a:solidFill>
                <a:latin typeface="Georgia" panose="02040502050405020303" pitchFamily="18" charset="0"/>
              </a:rPr>
              <a:t>Support for faculty curricular development</a:t>
            </a:r>
          </a:p>
          <a:p>
            <a:r>
              <a:rPr lang="en-US" sz="3200" dirty="0" smtClean="0">
                <a:solidFill>
                  <a:schemeClr val="accent3">
                    <a:lumMod val="50000"/>
                  </a:schemeClr>
                </a:solidFill>
                <a:latin typeface="Georgia" panose="02040502050405020303" pitchFamily="18" charset="0"/>
              </a:rPr>
              <a:t>Mentoring program</a:t>
            </a:r>
          </a:p>
          <a:p>
            <a:r>
              <a:rPr lang="en-US" sz="3200" dirty="0">
                <a:solidFill>
                  <a:schemeClr val="accent3">
                    <a:lumMod val="50000"/>
                  </a:schemeClr>
                </a:solidFill>
                <a:latin typeface="Georgia" panose="02040502050405020303" pitchFamily="18" charset="0"/>
              </a:rPr>
              <a:t>Equity </a:t>
            </a:r>
            <a:r>
              <a:rPr lang="en-US" sz="3200" dirty="0" smtClean="0">
                <a:solidFill>
                  <a:schemeClr val="accent3">
                    <a:lumMod val="50000"/>
                  </a:schemeClr>
                </a:solidFill>
                <a:latin typeface="Georgia" panose="02040502050405020303" pitchFamily="18" charset="0"/>
              </a:rPr>
              <a:t>Research - including “Research </a:t>
            </a:r>
            <a:r>
              <a:rPr lang="en-US" sz="3200" dirty="0">
                <a:solidFill>
                  <a:schemeClr val="accent3">
                    <a:lumMod val="50000"/>
                  </a:schemeClr>
                </a:solidFill>
                <a:latin typeface="Georgia" panose="02040502050405020303" pitchFamily="18" charset="0"/>
              </a:rPr>
              <a:t>the development of a service learning </a:t>
            </a:r>
            <a:r>
              <a:rPr lang="en-US" sz="3200" dirty="0" smtClean="0">
                <a:solidFill>
                  <a:schemeClr val="accent3">
                    <a:lumMod val="50000"/>
                  </a:schemeClr>
                </a:solidFill>
                <a:latin typeface="Georgia" panose="02040502050405020303" pitchFamily="18" charset="0"/>
              </a:rPr>
              <a:t>program”  </a:t>
            </a:r>
          </a:p>
          <a:p>
            <a:r>
              <a:rPr lang="en-US" sz="3200" dirty="0" smtClean="0">
                <a:solidFill>
                  <a:schemeClr val="accent3">
                    <a:lumMod val="50000"/>
                  </a:schemeClr>
                </a:solidFill>
                <a:latin typeface="Georgia" panose="02040502050405020303" pitchFamily="18" charset="0"/>
              </a:rPr>
              <a:t> </a:t>
            </a:r>
            <a:r>
              <a:rPr lang="en-US" sz="3200" dirty="0">
                <a:solidFill>
                  <a:schemeClr val="accent3">
                    <a:lumMod val="50000"/>
                  </a:schemeClr>
                </a:solidFill>
                <a:latin typeface="Georgia" panose="02040502050405020303" pitchFamily="18" charset="0"/>
              </a:rPr>
              <a:t>Use Student Educational Plan Data</a:t>
            </a:r>
            <a:endParaRPr lang="en-US" sz="3200" dirty="0" smtClean="0">
              <a:solidFill>
                <a:schemeClr val="accent3">
                  <a:lumMod val="50000"/>
                </a:schemeClr>
              </a:solidFill>
              <a:latin typeface="Georgia" panose="02040502050405020303" pitchFamily="18" charset="0"/>
            </a:endParaRPr>
          </a:p>
          <a:p>
            <a:r>
              <a:rPr lang="en-US" sz="3200" dirty="0" smtClean="0">
                <a:solidFill>
                  <a:schemeClr val="accent3">
                    <a:lumMod val="50000"/>
                  </a:schemeClr>
                </a:solidFill>
                <a:latin typeface="Georgia" panose="02040502050405020303" pitchFamily="18" charset="0"/>
              </a:rPr>
              <a:t>Multiple Measures Pilot</a:t>
            </a:r>
            <a:endParaRPr lang="en-US" sz="3200" dirty="0">
              <a:solidFill>
                <a:schemeClr val="accent3">
                  <a:lumMod val="50000"/>
                </a:schemeClr>
              </a:solidFill>
              <a:latin typeface="Georgia" panose="02040502050405020303" pitchFamily="18" charset="0"/>
            </a:endParaRPr>
          </a:p>
        </p:txBody>
      </p:sp>
      <p:sp>
        <p:nvSpPr>
          <p:cNvPr id="4" name="Date Placeholder 3"/>
          <p:cNvSpPr>
            <a:spLocks noGrp="1"/>
          </p:cNvSpPr>
          <p:nvPr>
            <p:ph type="dt" sz="half" idx="10"/>
          </p:nvPr>
        </p:nvSpPr>
        <p:spPr/>
        <p:txBody>
          <a:bodyPr/>
          <a:lstStyle/>
          <a:p>
            <a:r>
              <a:rPr lang="en-US" smtClean="0"/>
              <a:t>5/10/2016</a:t>
            </a:r>
            <a:endParaRPr lang="en-US"/>
          </a:p>
        </p:txBody>
      </p:sp>
      <p:sp>
        <p:nvSpPr>
          <p:cNvPr id="5" name="Footer Placeholder 4"/>
          <p:cNvSpPr>
            <a:spLocks noGrp="1"/>
          </p:cNvSpPr>
          <p:nvPr>
            <p:ph type="ftr" sz="quarter" idx="11"/>
          </p:nvPr>
        </p:nvSpPr>
        <p:spPr/>
        <p:txBody>
          <a:bodyPr/>
          <a:lstStyle/>
          <a:p>
            <a:r>
              <a:rPr lang="en-US" smtClean="0"/>
              <a:t>Equity Plan Activities 2015-16</a:t>
            </a:r>
            <a:endParaRPr lang="en-US"/>
          </a:p>
        </p:txBody>
      </p:sp>
      <p:sp>
        <p:nvSpPr>
          <p:cNvPr id="6" name="Slide Number Placeholder 5"/>
          <p:cNvSpPr>
            <a:spLocks noGrp="1"/>
          </p:cNvSpPr>
          <p:nvPr>
            <p:ph type="sldNum" sz="quarter" idx="12"/>
          </p:nvPr>
        </p:nvSpPr>
        <p:spPr/>
        <p:txBody>
          <a:bodyPr/>
          <a:lstStyle/>
          <a:p>
            <a:fld id="{526220DD-ABF4-42D0-854A-60A52B612438}" type="slidenum">
              <a:rPr lang="en-US" smtClean="0"/>
              <a:pPr/>
              <a:t>21</a:t>
            </a:fld>
            <a:endParaRPr lang="en-US"/>
          </a:p>
        </p:txBody>
      </p:sp>
    </p:spTree>
    <p:extLst>
      <p:ext uri="{BB962C8B-B14F-4D97-AF65-F5344CB8AC3E}">
        <p14:creationId xmlns:p14="http://schemas.microsoft.com/office/powerpoint/2010/main" val="729435140"/>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dirty="0">
                <a:latin typeface="Georgia" panose="02040502050405020303" pitchFamily="18" charset="0"/>
              </a:rPr>
              <a:t>What </a:t>
            </a:r>
            <a:r>
              <a:rPr lang="en-US" sz="4400" dirty="0" smtClean="0">
                <a:latin typeface="Georgia" panose="02040502050405020303" pitchFamily="18" charset="0"/>
              </a:rPr>
              <a:t>have we accomplished? </a:t>
            </a:r>
            <a:endParaRPr lang="en-US" sz="4400" dirty="0">
              <a:latin typeface="Georgia" panose="02040502050405020303" pitchFamily="18" charset="0"/>
            </a:endParaRPr>
          </a:p>
        </p:txBody>
      </p:sp>
      <p:sp>
        <p:nvSpPr>
          <p:cNvPr id="3" name="Content Placeholder 2"/>
          <p:cNvSpPr>
            <a:spLocks noGrp="1"/>
          </p:cNvSpPr>
          <p:nvPr>
            <p:ph idx="1"/>
          </p:nvPr>
        </p:nvSpPr>
        <p:spPr/>
        <p:txBody>
          <a:bodyPr>
            <a:normAutofit fontScale="92500" lnSpcReduction="10000"/>
          </a:bodyPr>
          <a:lstStyle/>
          <a:p>
            <a:pPr>
              <a:spcBef>
                <a:spcPts val="1200"/>
              </a:spcBef>
              <a:spcAft>
                <a:spcPts val="200"/>
              </a:spcAft>
              <a:buSzPct val="100000"/>
            </a:pPr>
            <a:r>
              <a:rPr lang="en-US" sz="3300" dirty="0" smtClean="0">
                <a:solidFill>
                  <a:schemeClr val="accent3">
                    <a:lumMod val="50000"/>
                  </a:schemeClr>
                </a:solidFill>
                <a:latin typeface="Georgia" panose="02040502050405020303" pitchFamily="18" charset="0"/>
              </a:rPr>
              <a:t>Direct Support for Students - Book Vouchers</a:t>
            </a:r>
            <a:endParaRPr lang="en-US" sz="3300" dirty="0">
              <a:solidFill>
                <a:schemeClr val="accent3">
                  <a:lumMod val="50000"/>
                </a:schemeClr>
              </a:solidFill>
              <a:latin typeface="Georgia" panose="02040502050405020303" pitchFamily="18" charset="0"/>
            </a:endParaRPr>
          </a:p>
          <a:p>
            <a:pPr>
              <a:spcBef>
                <a:spcPts val="1200"/>
              </a:spcBef>
              <a:spcAft>
                <a:spcPts val="200"/>
              </a:spcAft>
              <a:buSzPct val="100000"/>
            </a:pPr>
            <a:r>
              <a:rPr lang="en-US" sz="3300" dirty="0" smtClean="0">
                <a:solidFill>
                  <a:schemeClr val="accent3">
                    <a:lumMod val="50000"/>
                  </a:schemeClr>
                </a:solidFill>
                <a:latin typeface="Georgia" panose="02040502050405020303" pitchFamily="18" charset="0"/>
              </a:rPr>
              <a:t>Professional Development</a:t>
            </a:r>
          </a:p>
          <a:p>
            <a:pPr>
              <a:spcBef>
                <a:spcPts val="1200"/>
              </a:spcBef>
              <a:spcAft>
                <a:spcPts val="200"/>
              </a:spcAft>
              <a:buSzPct val="100000"/>
            </a:pPr>
            <a:r>
              <a:rPr lang="en-US" sz="3300" dirty="0" smtClean="0">
                <a:solidFill>
                  <a:schemeClr val="accent3">
                    <a:lumMod val="50000"/>
                  </a:schemeClr>
                </a:solidFill>
                <a:latin typeface="Georgia" panose="02040502050405020303" pitchFamily="18" charset="0"/>
              </a:rPr>
              <a:t>Early </a:t>
            </a:r>
            <a:r>
              <a:rPr lang="en-US" sz="3300" dirty="0">
                <a:solidFill>
                  <a:schemeClr val="accent3">
                    <a:lumMod val="50000"/>
                  </a:schemeClr>
                </a:solidFill>
                <a:latin typeface="Georgia" panose="02040502050405020303" pitchFamily="18" charset="0"/>
              </a:rPr>
              <a:t>Alert </a:t>
            </a:r>
            <a:r>
              <a:rPr lang="en-US" sz="3300" dirty="0" smtClean="0">
                <a:solidFill>
                  <a:schemeClr val="accent3">
                    <a:lumMod val="50000"/>
                  </a:schemeClr>
                </a:solidFill>
                <a:latin typeface="Georgia" panose="02040502050405020303" pitchFamily="18" charset="0"/>
              </a:rPr>
              <a:t>Program underway</a:t>
            </a:r>
            <a:endParaRPr lang="en-US" sz="3300" dirty="0">
              <a:solidFill>
                <a:schemeClr val="accent3">
                  <a:lumMod val="50000"/>
                </a:schemeClr>
              </a:solidFill>
              <a:latin typeface="Georgia" panose="02040502050405020303" pitchFamily="18" charset="0"/>
            </a:endParaRPr>
          </a:p>
          <a:p>
            <a:pPr>
              <a:spcBef>
                <a:spcPts val="1200"/>
              </a:spcBef>
              <a:spcAft>
                <a:spcPts val="200"/>
              </a:spcAft>
              <a:buSzPct val="100000"/>
            </a:pPr>
            <a:r>
              <a:rPr lang="en-US" sz="3300" dirty="0" smtClean="0">
                <a:solidFill>
                  <a:schemeClr val="accent3">
                    <a:lumMod val="50000"/>
                  </a:schemeClr>
                </a:solidFill>
                <a:latin typeface="Georgia" panose="02040502050405020303" pitchFamily="18" charset="0"/>
              </a:rPr>
              <a:t>Research on FYE and UMOJA Programs </a:t>
            </a:r>
            <a:endParaRPr lang="en-US" sz="3300" dirty="0">
              <a:solidFill>
                <a:schemeClr val="accent3">
                  <a:lumMod val="50000"/>
                </a:schemeClr>
              </a:solidFill>
              <a:latin typeface="Georgia" panose="02040502050405020303" pitchFamily="18" charset="0"/>
            </a:endParaRPr>
          </a:p>
          <a:p>
            <a:pPr>
              <a:spcBef>
                <a:spcPts val="1200"/>
              </a:spcBef>
              <a:spcAft>
                <a:spcPts val="200"/>
              </a:spcAft>
              <a:buSzPct val="100000"/>
            </a:pPr>
            <a:r>
              <a:rPr lang="en-US" sz="3300" dirty="0" smtClean="0">
                <a:solidFill>
                  <a:schemeClr val="accent3">
                    <a:lumMod val="50000"/>
                  </a:schemeClr>
                </a:solidFill>
                <a:latin typeface="Georgia" panose="02040502050405020303" pitchFamily="18" charset="0"/>
              </a:rPr>
              <a:t>Online </a:t>
            </a:r>
            <a:r>
              <a:rPr lang="en-US" sz="3300" dirty="0">
                <a:solidFill>
                  <a:schemeClr val="accent3">
                    <a:lumMod val="50000"/>
                  </a:schemeClr>
                </a:solidFill>
                <a:latin typeface="Georgia" panose="02040502050405020303" pitchFamily="18" charset="0"/>
              </a:rPr>
              <a:t>Access to </a:t>
            </a:r>
            <a:r>
              <a:rPr lang="en-US" sz="3300" dirty="0" smtClean="0">
                <a:solidFill>
                  <a:schemeClr val="accent3">
                    <a:lumMod val="50000"/>
                  </a:schemeClr>
                </a:solidFill>
                <a:latin typeface="Georgia" panose="02040502050405020303" pitchFamily="18" charset="0"/>
              </a:rPr>
              <a:t>Data (beta)</a:t>
            </a:r>
          </a:p>
          <a:p>
            <a:pPr>
              <a:spcBef>
                <a:spcPts val="1200"/>
              </a:spcBef>
              <a:spcAft>
                <a:spcPts val="200"/>
              </a:spcAft>
              <a:buSzPct val="100000"/>
            </a:pPr>
            <a:r>
              <a:rPr lang="en-US" sz="3300" dirty="0" smtClean="0">
                <a:solidFill>
                  <a:schemeClr val="accent3">
                    <a:lumMod val="50000"/>
                  </a:schemeClr>
                </a:solidFill>
                <a:latin typeface="Georgia" panose="02040502050405020303" pitchFamily="18" charset="0"/>
              </a:rPr>
              <a:t>Discussions across campus – SLO Committee, Assessment Taskforce, PRC, OPC, Transfer WG</a:t>
            </a:r>
            <a:endParaRPr lang="en-US" sz="3300" dirty="0">
              <a:solidFill>
                <a:schemeClr val="accent3">
                  <a:lumMod val="50000"/>
                </a:schemeClr>
              </a:solidFill>
              <a:latin typeface="Georgia" panose="02040502050405020303" pitchFamily="18" charset="0"/>
            </a:endParaRPr>
          </a:p>
          <a:p>
            <a:endParaRPr lang="en-US" sz="3200" dirty="0" smtClean="0">
              <a:latin typeface="Georgia" panose="02040502050405020303" pitchFamily="18" charset="0"/>
            </a:endParaRPr>
          </a:p>
          <a:p>
            <a:endParaRPr lang="en-US" sz="3200" dirty="0">
              <a:latin typeface="Georgia" panose="02040502050405020303" pitchFamily="18" charset="0"/>
            </a:endParaRPr>
          </a:p>
        </p:txBody>
      </p:sp>
      <p:sp>
        <p:nvSpPr>
          <p:cNvPr id="4" name="Date Placeholder 3"/>
          <p:cNvSpPr>
            <a:spLocks noGrp="1"/>
          </p:cNvSpPr>
          <p:nvPr>
            <p:ph type="dt" sz="half" idx="10"/>
          </p:nvPr>
        </p:nvSpPr>
        <p:spPr/>
        <p:txBody>
          <a:bodyPr/>
          <a:lstStyle/>
          <a:p>
            <a:r>
              <a:rPr lang="en-US" smtClean="0"/>
              <a:t>5/10/2016</a:t>
            </a:r>
            <a:endParaRPr lang="en-US"/>
          </a:p>
        </p:txBody>
      </p:sp>
      <p:sp>
        <p:nvSpPr>
          <p:cNvPr id="5" name="Footer Placeholder 4"/>
          <p:cNvSpPr>
            <a:spLocks noGrp="1"/>
          </p:cNvSpPr>
          <p:nvPr>
            <p:ph type="ftr" sz="quarter" idx="11"/>
          </p:nvPr>
        </p:nvSpPr>
        <p:spPr/>
        <p:txBody>
          <a:bodyPr/>
          <a:lstStyle/>
          <a:p>
            <a:r>
              <a:rPr lang="en-US" smtClean="0"/>
              <a:t>Equity Plan Activities 2015-16</a:t>
            </a:r>
            <a:endParaRPr lang="en-US"/>
          </a:p>
        </p:txBody>
      </p:sp>
      <p:sp>
        <p:nvSpPr>
          <p:cNvPr id="6" name="Slide Number Placeholder 5"/>
          <p:cNvSpPr>
            <a:spLocks noGrp="1"/>
          </p:cNvSpPr>
          <p:nvPr>
            <p:ph type="sldNum" sz="quarter" idx="12"/>
          </p:nvPr>
        </p:nvSpPr>
        <p:spPr/>
        <p:txBody>
          <a:bodyPr/>
          <a:lstStyle/>
          <a:p>
            <a:fld id="{526220DD-ABF4-42D0-854A-60A52B612438}" type="slidenum">
              <a:rPr lang="en-US" smtClean="0"/>
              <a:pPr/>
              <a:t>22</a:t>
            </a:fld>
            <a:endParaRPr lang="en-US"/>
          </a:p>
        </p:txBody>
      </p:sp>
    </p:spTree>
    <p:extLst>
      <p:ext uri="{BB962C8B-B14F-4D97-AF65-F5344CB8AC3E}">
        <p14:creationId xmlns:p14="http://schemas.microsoft.com/office/powerpoint/2010/main" val="3047913305"/>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2015-16 Equity Plan Activity Progress</a:t>
            </a:r>
            <a:endParaRPr lang="en-US" dirty="0"/>
          </a:p>
        </p:txBody>
      </p:sp>
      <p:sp>
        <p:nvSpPr>
          <p:cNvPr id="3" name="Date Placeholder 2"/>
          <p:cNvSpPr>
            <a:spLocks noGrp="1"/>
          </p:cNvSpPr>
          <p:nvPr>
            <p:ph type="dt" sz="half" idx="10"/>
          </p:nvPr>
        </p:nvSpPr>
        <p:spPr/>
        <p:txBody>
          <a:bodyPr/>
          <a:lstStyle/>
          <a:p>
            <a:r>
              <a:rPr lang="en-US" smtClean="0"/>
              <a:t>5/10/2016</a:t>
            </a:r>
            <a:endParaRPr lang="en-US"/>
          </a:p>
        </p:txBody>
      </p:sp>
      <p:sp>
        <p:nvSpPr>
          <p:cNvPr id="4" name="Footer Placeholder 3"/>
          <p:cNvSpPr>
            <a:spLocks noGrp="1"/>
          </p:cNvSpPr>
          <p:nvPr>
            <p:ph type="ftr" sz="quarter" idx="11"/>
          </p:nvPr>
        </p:nvSpPr>
        <p:spPr/>
        <p:txBody>
          <a:bodyPr/>
          <a:lstStyle/>
          <a:p>
            <a:r>
              <a:rPr lang="en-US" smtClean="0"/>
              <a:t>Equity Plan Activities 2015-16</a:t>
            </a:r>
            <a:endParaRPr lang="en-US"/>
          </a:p>
        </p:txBody>
      </p:sp>
      <p:sp>
        <p:nvSpPr>
          <p:cNvPr id="5" name="Slide Number Placeholder 4"/>
          <p:cNvSpPr>
            <a:spLocks noGrp="1"/>
          </p:cNvSpPr>
          <p:nvPr>
            <p:ph type="sldNum" sz="quarter" idx="12"/>
          </p:nvPr>
        </p:nvSpPr>
        <p:spPr/>
        <p:txBody>
          <a:bodyPr/>
          <a:lstStyle/>
          <a:p>
            <a:fld id="{526220DD-ABF4-42D0-854A-60A52B612438}" type="slidenum">
              <a:rPr lang="en-US" smtClean="0"/>
              <a:pPr/>
              <a:t>23</a:t>
            </a:fld>
            <a:endParaRPr lang="en-US"/>
          </a:p>
        </p:txBody>
      </p:sp>
      <p:graphicFrame>
        <p:nvGraphicFramePr>
          <p:cNvPr id="7" name="Content Placeholder 6"/>
          <p:cNvGraphicFramePr>
            <a:graphicFrameLocks noGrp="1"/>
          </p:cNvGraphicFramePr>
          <p:nvPr>
            <p:ph sz="quarter" idx="1"/>
            <p:extLst>
              <p:ext uri="{D42A27DB-BD31-4B8C-83A1-F6EECF244321}">
                <p14:modId xmlns:p14="http://schemas.microsoft.com/office/powerpoint/2010/main" val="3797651573"/>
              </p:ext>
            </p:extLst>
          </p:nvPr>
        </p:nvGraphicFramePr>
        <p:xfrm>
          <a:off x="301625" y="1447800"/>
          <a:ext cx="8504238" cy="4961255"/>
        </p:xfrm>
        <a:graphic>
          <a:graphicData uri="http://schemas.openxmlformats.org/drawingml/2006/table">
            <a:tbl>
              <a:tblPr firstRow="1" bandRow="1">
                <a:tableStyleId>{F5AB1C69-6EDB-4FF4-983F-18BD219EF322}</a:tableStyleId>
              </a:tblPr>
              <a:tblGrid>
                <a:gridCol w="917575"/>
                <a:gridCol w="5562600"/>
                <a:gridCol w="2024063"/>
              </a:tblGrid>
              <a:tr h="297815">
                <a:tc>
                  <a:txBody>
                    <a:bodyPr/>
                    <a:lstStyle/>
                    <a:p>
                      <a:pPr algn="ctr" fontAlgn="b"/>
                      <a:r>
                        <a:rPr lang="en-US" sz="1600" u="none" strike="noStrike" dirty="0">
                          <a:effectLst/>
                        </a:rPr>
                        <a:t>Activity</a:t>
                      </a:r>
                      <a:endParaRPr lang="en-US" sz="1600" b="1" i="0" u="none" strike="noStrike" dirty="0">
                        <a:solidFill>
                          <a:srgbClr val="000000"/>
                        </a:solidFill>
                        <a:effectLst/>
                        <a:latin typeface="Arial Narrow"/>
                      </a:endParaRPr>
                    </a:p>
                  </a:txBody>
                  <a:tcPr marL="0" marR="0" marT="0" marB="0" anchor="b"/>
                </a:tc>
                <a:tc>
                  <a:txBody>
                    <a:bodyPr/>
                    <a:lstStyle/>
                    <a:p>
                      <a:pPr algn="ctr" fontAlgn="b"/>
                      <a:r>
                        <a:rPr lang="en-US" sz="1600" u="none" strike="noStrike" dirty="0" smtClean="0">
                          <a:effectLst/>
                        </a:rPr>
                        <a:t>Description</a:t>
                      </a:r>
                      <a:endParaRPr lang="en-US" sz="1600" b="1" i="0" u="none" strike="noStrike" dirty="0">
                        <a:solidFill>
                          <a:srgbClr val="000000"/>
                        </a:solidFill>
                        <a:effectLst/>
                        <a:latin typeface="Arial Narrow"/>
                      </a:endParaRPr>
                    </a:p>
                  </a:txBody>
                  <a:tcPr marL="0" marR="0" marT="0" marB="0" anchor="b"/>
                </a:tc>
                <a:tc>
                  <a:txBody>
                    <a:bodyPr/>
                    <a:lstStyle/>
                    <a:p>
                      <a:pPr algn="ctr" fontAlgn="b"/>
                      <a:r>
                        <a:rPr lang="en-US" sz="1600" u="none" strike="noStrike">
                          <a:effectLst/>
                        </a:rPr>
                        <a:t>Rating</a:t>
                      </a:r>
                      <a:endParaRPr lang="en-US" sz="1600" b="1" i="0" u="none" strike="noStrike">
                        <a:solidFill>
                          <a:srgbClr val="000000"/>
                        </a:solidFill>
                        <a:effectLst/>
                        <a:latin typeface="Arial Narrow"/>
                      </a:endParaRPr>
                    </a:p>
                  </a:txBody>
                  <a:tcPr marL="0" marR="0" marT="0" marB="0" anchor="b"/>
                </a:tc>
              </a:tr>
              <a:tr h="370840">
                <a:tc>
                  <a:txBody>
                    <a:bodyPr/>
                    <a:lstStyle/>
                    <a:p>
                      <a:pPr algn="ctr" fontAlgn="ctr"/>
                      <a:r>
                        <a:rPr lang="en-US" sz="1600" u="none" strike="noStrike" dirty="0">
                          <a:effectLst/>
                        </a:rPr>
                        <a:t>A.1</a:t>
                      </a:r>
                      <a:endParaRPr lang="en-US" sz="1600" b="1" i="0" u="none" strike="noStrike" dirty="0">
                        <a:solidFill>
                          <a:srgbClr val="000000"/>
                        </a:solidFill>
                        <a:effectLst/>
                        <a:latin typeface="Arial Narrow"/>
                      </a:endParaRPr>
                    </a:p>
                  </a:txBody>
                  <a:tcPr marL="0" marR="0" marT="0" marB="0" anchor="ctr"/>
                </a:tc>
                <a:tc>
                  <a:txBody>
                    <a:bodyPr/>
                    <a:lstStyle/>
                    <a:p>
                      <a:pPr algn="l" fontAlgn="ctr"/>
                      <a:r>
                        <a:rPr lang="en-US" sz="1600" u="none" strike="noStrike" dirty="0">
                          <a:effectLst/>
                        </a:rPr>
                        <a:t>Marketing and Outreach to Recruit Students from Under-Represented Student Groups</a:t>
                      </a:r>
                      <a:endParaRPr lang="en-US" sz="1600" b="0" i="0" u="none" strike="noStrike" dirty="0">
                        <a:solidFill>
                          <a:srgbClr val="000000"/>
                        </a:solidFill>
                        <a:effectLst/>
                        <a:latin typeface="Arial Narrow"/>
                      </a:endParaRPr>
                    </a:p>
                  </a:txBody>
                  <a:tcPr marL="0" marR="0" marT="0" marB="0" anchor="ctr"/>
                </a:tc>
                <a:tc>
                  <a:txBody>
                    <a:bodyPr/>
                    <a:lstStyle/>
                    <a:p>
                      <a:pPr algn="l" fontAlgn="ctr"/>
                      <a:r>
                        <a:rPr lang="en-US" sz="1600" u="none" strike="noStrike" dirty="0">
                          <a:effectLst/>
                        </a:rPr>
                        <a:t>More work to be done</a:t>
                      </a:r>
                      <a:endParaRPr lang="en-US" sz="1600" b="0" i="0" u="none" strike="noStrike" dirty="0">
                        <a:solidFill>
                          <a:srgbClr val="000000"/>
                        </a:solidFill>
                        <a:effectLst/>
                        <a:latin typeface="Arial Narrow"/>
                      </a:endParaRPr>
                    </a:p>
                  </a:txBody>
                  <a:tcPr marL="0" marR="0" marT="0" marB="0" anchor="ctr">
                    <a:solidFill>
                      <a:srgbClr val="FFFF00"/>
                    </a:solidFill>
                  </a:tcPr>
                </a:tc>
              </a:tr>
              <a:tr h="370840">
                <a:tc>
                  <a:txBody>
                    <a:bodyPr/>
                    <a:lstStyle/>
                    <a:p>
                      <a:pPr algn="ctr" fontAlgn="ctr"/>
                      <a:r>
                        <a:rPr lang="en-US" sz="1600" u="none" strike="noStrike" dirty="0">
                          <a:effectLst/>
                        </a:rPr>
                        <a:t>B.1</a:t>
                      </a:r>
                      <a:endParaRPr lang="en-US" sz="1600" b="1" i="0" u="none" strike="noStrike" dirty="0">
                        <a:solidFill>
                          <a:srgbClr val="000000"/>
                        </a:solidFill>
                        <a:effectLst/>
                        <a:latin typeface="Arial Narrow"/>
                      </a:endParaRPr>
                    </a:p>
                  </a:txBody>
                  <a:tcPr marL="0" marR="0" marT="0" marB="0" anchor="ctr"/>
                </a:tc>
                <a:tc>
                  <a:txBody>
                    <a:bodyPr/>
                    <a:lstStyle/>
                    <a:p>
                      <a:pPr algn="l" fontAlgn="ctr"/>
                      <a:r>
                        <a:rPr lang="en-US" sz="1600" u="none" strike="noStrike" dirty="0">
                          <a:effectLst/>
                        </a:rPr>
                        <a:t>Develop a Mentoring Program</a:t>
                      </a:r>
                      <a:endParaRPr lang="en-US" sz="1600" b="0" i="0" u="none" strike="noStrike" dirty="0">
                        <a:solidFill>
                          <a:srgbClr val="000000"/>
                        </a:solidFill>
                        <a:effectLst/>
                        <a:latin typeface="Arial Narrow"/>
                      </a:endParaRPr>
                    </a:p>
                  </a:txBody>
                  <a:tcPr marL="0" marR="0" marT="0" marB="0" anchor="ctr"/>
                </a:tc>
                <a:tc>
                  <a:txBody>
                    <a:bodyPr/>
                    <a:lstStyle/>
                    <a:p>
                      <a:pPr algn="l" fontAlgn="ctr"/>
                      <a:r>
                        <a:rPr lang="en-US" sz="1600" u="none" strike="noStrike" dirty="0">
                          <a:effectLst/>
                        </a:rPr>
                        <a:t>Little Activity</a:t>
                      </a:r>
                      <a:endParaRPr lang="en-US" sz="1600" b="0" i="0" u="none" strike="noStrike" dirty="0">
                        <a:solidFill>
                          <a:srgbClr val="000000"/>
                        </a:solidFill>
                        <a:effectLst/>
                        <a:latin typeface="Arial Narrow"/>
                      </a:endParaRPr>
                    </a:p>
                  </a:txBody>
                  <a:tcPr marL="0" marR="0" marT="0" marB="0" anchor="ctr">
                    <a:solidFill>
                      <a:srgbClr val="C00000"/>
                    </a:solidFill>
                  </a:tcPr>
                </a:tc>
              </a:tr>
              <a:tr h="370840">
                <a:tc>
                  <a:txBody>
                    <a:bodyPr/>
                    <a:lstStyle/>
                    <a:p>
                      <a:pPr algn="ctr" fontAlgn="ctr"/>
                      <a:r>
                        <a:rPr lang="en-US" sz="1600" u="none" strike="noStrike">
                          <a:effectLst/>
                        </a:rPr>
                        <a:t>B.2</a:t>
                      </a:r>
                      <a:endParaRPr lang="en-US" sz="1600" b="1" i="0" u="none" strike="noStrike">
                        <a:solidFill>
                          <a:srgbClr val="000000"/>
                        </a:solidFill>
                        <a:effectLst/>
                        <a:latin typeface="Arial Narrow"/>
                      </a:endParaRPr>
                    </a:p>
                  </a:txBody>
                  <a:tcPr marL="0" marR="0" marT="0" marB="0" anchor="ctr"/>
                </a:tc>
                <a:tc>
                  <a:txBody>
                    <a:bodyPr/>
                    <a:lstStyle/>
                    <a:p>
                      <a:pPr algn="l" fontAlgn="ctr"/>
                      <a:r>
                        <a:rPr lang="en-US" sz="1600" u="none" strike="noStrike" dirty="0">
                          <a:effectLst/>
                        </a:rPr>
                        <a:t>Professional Development to Develop Greater Awareness of Student Needs</a:t>
                      </a:r>
                      <a:endParaRPr lang="en-US" sz="1600" b="0" i="0" u="none" strike="noStrike" dirty="0">
                        <a:solidFill>
                          <a:srgbClr val="000000"/>
                        </a:solidFill>
                        <a:effectLst/>
                        <a:latin typeface="Arial Narrow"/>
                      </a:endParaRPr>
                    </a:p>
                  </a:txBody>
                  <a:tcPr marL="0" marR="0" marT="0" marB="0" anchor="ctr"/>
                </a:tc>
                <a:tc>
                  <a:txBody>
                    <a:bodyPr/>
                    <a:lstStyle/>
                    <a:p>
                      <a:pPr algn="l" fontAlgn="ctr"/>
                      <a:r>
                        <a:rPr lang="en-US" sz="1600" u="none" strike="noStrike" dirty="0" smtClean="0">
                          <a:effectLst/>
                        </a:rPr>
                        <a:t>Some</a:t>
                      </a:r>
                      <a:r>
                        <a:rPr lang="en-US" sz="1600" u="none" strike="noStrike" baseline="0" dirty="0" smtClean="0">
                          <a:effectLst/>
                        </a:rPr>
                        <a:t> Progress</a:t>
                      </a:r>
                      <a:endParaRPr lang="en-US" sz="1600" b="0" i="0" u="none" strike="noStrike" dirty="0">
                        <a:solidFill>
                          <a:srgbClr val="000000"/>
                        </a:solidFill>
                        <a:effectLst/>
                        <a:latin typeface="Arial Narrow"/>
                      </a:endParaRPr>
                    </a:p>
                  </a:txBody>
                  <a:tcPr marL="0" marR="0" marT="0" marB="0" anchor="ctr">
                    <a:solidFill>
                      <a:srgbClr val="00B050"/>
                    </a:solidFill>
                  </a:tcPr>
                </a:tc>
              </a:tr>
              <a:tr h="370840">
                <a:tc>
                  <a:txBody>
                    <a:bodyPr/>
                    <a:lstStyle/>
                    <a:p>
                      <a:pPr algn="ctr" fontAlgn="ctr"/>
                      <a:r>
                        <a:rPr lang="en-US" sz="1600" u="none" strike="noStrike">
                          <a:effectLst/>
                        </a:rPr>
                        <a:t>B.3</a:t>
                      </a:r>
                      <a:endParaRPr lang="en-US" sz="1600" b="1" i="0" u="none" strike="noStrike">
                        <a:solidFill>
                          <a:srgbClr val="000000"/>
                        </a:solidFill>
                        <a:effectLst/>
                        <a:latin typeface="Arial Narrow"/>
                      </a:endParaRPr>
                    </a:p>
                  </a:txBody>
                  <a:tcPr marL="0" marR="0" marT="0" marB="0" anchor="ctr"/>
                </a:tc>
                <a:tc>
                  <a:txBody>
                    <a:bodyPr/>
                    <a:lstStyle/>
                    <a:p>
                      <a:pPr algn="l" fontAlgn="ctr"/>
                      <a:r>
                        <a:rPr lang="en-US" sz="1600" u="none" strike="noStrike" dirty="0">
                          <a:effectLst/>
                        </a:rPr>
                        <a:t>Support Early Alert Activities</a:t>
                      </a:r>
                      <a:endParaRPr lang="en-US" sz="1600" b="0" i="0" u="none" strike="noStrike" dirty="0">
                        <a:solidFill>
                          <a:srgbClr val="000000"/>
                        </a:solidFill>
                        <a:effectLst/>
                        <a:latin typeface="Arial Narrow"/>
                      </a:endParaRPr>
                    </a:p>
                  </a:txBody>
                  <a:tcPr marL="0" marR="0" marT="0" marB="0" anchor="ctr"/>
                </a:tc>
                <a:tc>
                  <a:txBody>
                    <a:bodyPr/>
                    <a:lstStyle/>
                    <a:p>
                      <a:pPr algn="l" fontAlgn="ctr"/>
                      <a:r>
                        <a:rPr lang="en-US" sz="1600" u="none" strike="noStrike" dirty="0">
                          <a:effectLst/>
                        </a:rPr>
                        <a:t>Some Progress</a:t>
                      </a:r>
                      <a:endParaRPr lang="en-US" sz="1600" b="0" i="0" u="none" strike="noStrike" dirty="0">
                        <a:solidFill>
                          <a:srgbClr val="000000"/>
                        </a:solidFill>
                        <a:effectLst/>
                        <a:latin typeface="Arial Narrow"/>
                      </a:endParaRPr>
                    </a:p>
                  </a:txBody>
                  <a:tcPr marL="0" marR="0" marT="0" marB="0" anchor="ctr">
                    <a:solidFill>
                      <a:srgbClr val="00B050"/>
                    </a:solidFill>
                  </a:tcPr>
                </a:tc>
              </a:tr>
              <a:tr h="370840">
                <a:tc>
                  <a:txBody>
                    <a:bodyPr/>
                    <a:lstStyle/>
                    <a:p>
                      <a:pPr algn="ctr" fontAlgn="ctr"/>
                      <a:r>
                        <a:rPr lang="en-US" sz="1600" u="none" strike="noStrike" dirty="0">
                          <a:effectLst/>
                        </a:rPr>
                        <a:t>B.4</a:t>
                      </a:r>
                      <a:endParaRPr lang="en-US" sz="1600" b="1" i="0" u="none" strike="noStrike" dirty="0">
                        <a:solidFill>
                          <a:srgbClr val="000000"/>
                        </a:solidFill>
                        <a:effectLst/>
                        <a:latin typeface="Arial Narrow"/>
                      </a:endParaRPr>
                    </a:p>
                  </a:txBody>
                  <a:tcPr marL="0" marR="0" marT="0" marB="0" anchor="ctr"/>
                </a:tc>
                <a:tc>
                  <a:txBody>
                    <a:bodyPr/>
                    <a:lstStyle/>
                    <a:p>
                      <a:pPr algn="l" fontAlgn="ctr"/>
                      <a:r>
                        <a:rPr lang="en-US" sz="1600" u="none" strike="noStrike" dirty="0">
                          <a:effectLst/>
                        </a:rPr>
                        <a:t>Plan for the Expansion of First Year Experience (FYE)</a:t>
                      </a:r>
                      <a:endParaRPr lang="en-US" sz="1600" b="0" i="0" u="none" strike="noStrike" dirty="0">
                        <a:solidFill>
                          <a:srgbClr val="000000"/>
                        </a:solidFill>
                        <a:effectLst/>
                        <a:latin typeface="Arial Narrow"/>
                      </a:endParaRPr>
                    </a:p>
                  </a:txBody>
                  <a:tcPr marL="0" marR="0" marT="0" marB="0" anchor="ctr"/>
                </a:tc>
                <a:tc>
                  <a:txBody>
                    <a:bodyPr/>
                    <a:lstStyle/>
                    <a:p>
                      <a:pPr algn="l" fontAlgn="ctr"/>
                      <a:r>
                        <a:rPr lang="en-US" sz="1600" u="none" strike="noStrike" dirty="0">
                          <a:effectLst/>
                        </a:rPr>
                        <a:t>Some Progress</a:t>
                      </a:r>
                      <a:endParaRPr lang="en-US" sz="1600" b="0" i="0" u="none" strike="noStrike" dirty="0">
                        <a:solidFill>
                          <a:srgbClr val="000000"/>
                        </a:solidFill>
                        <a:effectLst/>
                        <a:latin typeface="Arial Narrow"/>
                      </a:endParaRPr>
                    </a:p>
                  </a:txBody>
                  <a:tcPr marL="0" marR="0" marT="0" marB="0" anchor="ctr">
                    <a:solidFill>
                      <a:srgbClr val="00B050"/>
                    </a:solidFill>
                  </a:tcPr>
                </a:tc>
              </a:tr>
              <a:tr h="370840">
                <a:tc>
                  <a:txBody>
                    <a:bodyPr/>
                    <a:lstStyle/>
                    <a:p>
                      <a:pPr algn="ctr" fontAlgn="ctr"/>
                      <a:r>
                        <a:rPr lang="en-US" sz="1600" u="none" strike="noStrike">
                          <a:effectLst/>
                        </a:rPr>
                        <a:t>B.5</a:t>
                      </a:r>
                      <a:endParaRPr lang="en-US" sz="1600" b="1" i="0" u="none" strike="noStrike">
                        <a:solidFill>
                          <a:srgbClr val="000000"/>
                        </a:solidFill>
                        <a:effectLst/>
                        <a:latin typeface="Arial Narrow"/>
                      </a:endParaRPr>
                    </a:p>
                  </a:txBody>
                  <a:tcPr marL="0" marR="0" marT="0" marB="0" anchor="ctr"/>
                </a:tc>
                <a:tc>
                  <a:txBody>
                    <a:bodyPr/>
                    <a:lstStyle/>
                    <a:p>
                      <a:pPr algn="l" fontAlgn="ctr"/>
                      <a:r>
                        <a:rPr lang="en-US" sz="1600" u="none" strike="noStrike" dirty="0">
                          <a:effectLst/>
                        </a:rPr>
                        <a:t>Provide Equity Research</a:t>
                      </a:r>
                      <a:endParaRPr lang="en-US" sz="1600" b="0" i="0" u="none" strike="noStrike" dirty="0">
                        <a:solidFill>
                          <a:srgbClr val="000000"/>
                        </a:solidFill>
                        <a:effectLst/>
                        <a:latin typeface="Arial Narrow"/>
                      </a:endParaRPr>
                    </a:p>
                  </a:txBody>
                  <a:tcPr marL="0" marR="0" marT="0" marB="0" anchor="ctr"/>
                </a:tc>
                <a:tc>
                  <a:txBody>
                    <a:bodyPr/>
                    <a:lstStyle/>
                    <a:p>
                      <a:pPr algn="l" fontAlgn="ctr"/>
                      <a:r>
                        <a:rPr lang="en-US" sz="1600" u="none" strike="noStrike" dirty="0">
                          <a:effectLst/>
                        </a:rPr>
                        <a:t>More work to be done</a:t>
                      </a:r>
                      <a:endParaRPr lang="en-US" sz="1600" b="0" i="0" u="none" strike="noStrike" dirty="0">
                        <a:solidFill>
                          <a:srgbClr val="000000"/>
                        </a:solidFill>
                        <a:effectLst/>
                        <a:latin typeface="Arial Narrow"/>
                      </a:endParaRPr>
                    </a:p>
                  </a:txBody>
                  <a:tcPr marL="0" marR="0" marT="0" marB="0" anchor="ctr">
                    <a:solidFill>
                      <a:srgbClr val="FFFF00"/>
                    </a:solidFill>
                  </a:tcPr>
                </a:tc>
              </a:tr>
              <a:tr h="370840">
                <a:tc>
                  <a:txBody>
                    <a:bodyPr/>
                    <a:lstStyle/>
                    <a:p>
                      <a:pPr algn="ctr" fontAlgn="ctr"/>
                      <a:r>
                        <a:rPr lang="en-US" sz="1600" u="none" strike="noStrike">
                          <a:effectLst/>
                        </a:rPr>
                        <a:t>B.6</a:t>
                      </a:r>
                      <a:endParaRPr lang="en-US" sz="1600" b="1" i="0" u="none" strike="noStrike">
                        <a:solidFill>
                          <a:srgbClr val="000000"/>
                        </a:solidFill>
                        <a:effectLst/>
                        <a:latin typeface="Arial Narrow"/>
                      </a:endParaRPr>
                    </a:p>
                  </a:txBody>
                  <a:tcPr marL="0" marR="0" marT="0" marB="0" anchor="ctr"/>
                </a:tc>
                <a:tc>
                  <a:txBody>
                    <a:bodyPr/>
                    <a:lstStyle/>
                    <a:p>
                      <a:pPr algn="l" fontAlgn="ctr"/>
                      <a:r>
                        <a:rPr lang="en-US" sz="1600" u="none" strike="noStrike">
                          <a:effectLst/>
                        </a:rPr>
                        <a:t>Develop Online Access to Data about Subpopulations of Students</a:t>
                      </a:r>
                      <a:endParaRPr lang="en-US" sz="1600" b="0" i="0" u="none" strike="noStrike">
                        <a:solidFill>
                          <a:srgbClr val="000000"/>
                        </a:solidFill>
                        <a:effectLst/>
                        <a:latin typeface="Arial Narrow"/>
                      </a:endParaRPr>
                    </a:p>
                  </a:txBody>
                  <a:tcPr marL="0" marR="0" marT="0" marB="0" anchor="ctr"/>
                </a:tc>
                <a:tc>
                  <a:txBody>
                    <a:bodyPr/>
                    <a:lstStyle/>
                    <a:p>
                      <a:pPr algn="l" fontAlgn="ctr"/>
                      <a:r>
                        <a:rPr lang="en-US" sz="1600" u="none" strike="noStrike" dirty="0">
                          <a:effectLst/>
                        </a:rPr>
                        <a:t>More work to be done</a:t>
                      </a:r>
                      <a:endParaRPr lang="en-US" sz="1600" b="0" i="0" u="none" strike="noStrike" dirty="0">
                        <a:solidFill>
                          <a:srgbClr val="000000"/>
                        </a:solidFill>
                        <a:effectLst/>
                        <a:latin typeface="Arial Narrow"/>
                      </a:endParaRPr>
                    </a:p>
                  </a:txBody>
                  <a:tcPr marL="0" marR="0" marT="0" marB="0" anchor="ctr">
                    <a:solidFill>
                      <a:srgbClr val="FFFF00"/>
                    </a:solidFill>
                  </a:tcPr>
                </a:tc>
              </a:tr>
              <a:tr h="370840">
                <a:tc>
                  <a:txBody>
                    <a:bodyPr/>
                    <a:lstStyle/>
                    <a:p>
                      <a:pPr algn="ctr" fontAlgn="ctr"/>
                      <a:r>
                        <a:rPr lang="en-US" sz="1600" u="none" strike="noStrike">
                          <a:effectLst/>
                        </a:rPr>
                        <a:t>B.7</a:t>
                      </a:r>
                      <a:endParaRPr lang="en-US" sz="1600" b="1" i="0" u="none" strike="noStrike">
                        <a:solidFill>
                          <a:srgbClr val="000000"/>
                        </a:solidFill>
                        <a:effectLst/>
                        <a:latin typeface="Arial Narrow"/>
                      </a:endParaRPr>
                    </a:p>
                  </a:txBody>
                  <a:tcPr marL="0" marR="0" marT="0" marB="0" anchor="ctr"/>
                </a:tc>
                <a:tc>
                  <a:txBody>
                    <a:bodyPr/>
                    <a:lstStyle/>
                    <a:p>
                      <a:pPr algn="l" fontAlgn="ctr"/>
                      <a:r>
                        <a:rPr lang="en-US" sz="1600" u="none" strike="noStrike">
                          <a:effectLst/>
                        </a:rPr>
                        <a:t>Reduce Financial Barriers to Course Success for Low Income Students</a:t>
                      </a:r>
                      <a:endParaRPr lang="en-US" sz="1600" b="0" i="0" u="none" strike="noStrike">
                        <a:solidFill>
                          <a:srgbClr val="000000"/>
                        </a:solidFill>
                        <a:effectLst/>
                        <a:latin typeface="Arial Narrow"/>
                      </a:endParaRPr>
                    </a:p>
                  </a:txBody>
                  <a:tcPr marL="0" marR="0" marT="0" marB="0" anchor="ctr"/>
                </a:tc>
                <a:tc>
                  <a:txBody>
                    <a:bodyPr/>
                    <a:lstStyle/>
                    <a:p>
                      <a:pPr algn="l" fontAlgn="ctr"/>
                      <a:r>
                        <a:rPr lang="en-US" sz="1600" u="none" strike="noStrike" dirty="0">
                          <a:effectLst/>
                        </a:rPr>
                        <a:t>Some Progress</a:t>
                      </a:r>
                      <a:endParaRPr lang="en-US" sz="1600" b="0" i="0" u="none" strike="noStrike" dirty="0">
                        <a:solidFill>
                          <a:srgbClr val="000000"/>
                        </a:solidFill>
                        <a:effectLst/>
                        <a:latin typeface="Arial Narrow"/>
                      </a:endParaRPr>
                    </a:p>
                  </a:txBody>
                  <a:tcPr marL="0" marR="0" marT="0" marB="0" anchor="ctr">
                    <a:solidFill>
                      <a:srgbClr val="00B050"/>
                    </a:solidFill>
                  </a:tcPr>
                </a:tc>
              </a:tr>
              <a:tr h="370840">
                <a:tc>
                  <a:txBody>
                    <a:bodyPr/>
                    <a:lstStyle/>
                    <a:p>
                      <a:pPr algn="ctr" fontAlgn="ctr"/>
                      <a:r>
                        <a:rPr lang="en-US" sz="1600" u="none" strike="noStrike">
                          <a:effectLst/>
                        </a:rPr>
                        <a:t>C.1</a:t>
                      </a:r>
                      <a:endParaRPr lang="en-US" sz="1600" b="1" i="0" u="none" strike="noStrike">
                        <a:solidFill>
                          <a:srgbClr val="000000"/>
                        </a:solidFill>
                        <a:effectLst/>
                        <a:latin typeface="Arial Narrow"/>
                      </a:endParaRPr>
                    </a:p>
                  </a:txBody>
                  <a:tcPr marL="0" marR="0" marT="0" marB="0" anchor="ctr"/>
                </a:tc>
                <a:tc>
                  <a:txBody>
                    <a:bodyPr/>
                    <a:lstStyle/>
                    <a:p>
                      <a:pPr algn="l" fontAlgn="ctr"/>
                      <a:r>
                        <a:rPr lang="en-US" sz="1600" u="none" strike="noStrike">
                          <a:effectLst/>
                        </a:rPr>
                        <a:t>Pilot Multiple Measures of Assessment</a:t>
                      </a:r>
                      <a:endParaRPr lang="en-US" sz="1600" b="0" i="0" u="none" strike="noStrike">
                        <a:solidFill>
                          <a:srgbClr val="000000"/>
                        </a:solidFill>
                        <a:effectLst/>
                        <a:latin typeface="Arial Narrow"/>
                      </a:endParaRPr>
                    </a:p>
                  </a:txBody>
                  <a:tcPr marL="0" marR="0" marT="0" marB="0" anchor="ctr"/>
                </a:tc>
                <a:tc>
                  <a:txBody>
                    <a:bodyPr/>
                    <a:lstStyle/>
                    <a:p>
                      <a:pPr algn="l" fontAlgn="ctr"/>
                      <a:r>
                        <a:rPr lang="en-US" sz="1600" u="none" strike="noStrike" dirty="0">
                          <a:effectLst/>
                        </a:rPr>
                        <a:t>More work to be done</a:t>
                      </a:r>
                      <a:endParaRPr lang="en-US" sz="1600" b="0" i="0" u="none" strike="noStrike" dirty="0">
                        <a:solidFill>
                          <a:srgbClr val="000000"/>
                        </a:solidFill>
                        <a:effectLst/>
                        <a:latin typeface="Arial Narrow"/>
                      </a:endParaRPr>
                    </a:p>
                  </a:txBody>
                  <a:tcPr marL="0" marR="0" marT="0" marB="0" anchor="ctr">
                    <a:solidFill>
                      <a:srgbClr val="FFFF00"/>
                    </a:solidFill>
                  </a:tcPr>
                </a:tc>
              </a:tr>
              <a:tr h="370840">
                <a:tc>
                  <a:txBody>
                    <a:bodyPr/>
                    <a:lstStyle/>
                    <a:p>
                      <a:pPr algn="ctr" fontAlgn="ctr"/>
                      <a:r>
                        <a:rPr lang="en-US" sz="1600" u="none" strike="noStrike">
                          <a:effectLst/>
                        </a:rPr>
                        <a:t>D.2</a:t>
                      </a:r>
                      <a:endParaRPr lang="en-US" sz="1600" b="1" i="0" u="none" strike="noStrike">
                        <a:solidFill>
                          <a:srgbClr val="000000"/>
                        </a:solidFill>
                        <a:effectLst/>
                        <a:latin typeface="Arial Narrow"/>
                      </a:endParaRPr>
                    </a:p>
                  </a:txBody>
                  <a:tcPr marL="0" marR="0" marT="0" marB="0" anchor="ctr"/>
                </a:tc>
                <a:tc>
                  <a:txBody>
                    <a:bodyPr/>
                    <a:lstStyle/>
                    <a:p>
                      <a:pPr algn="l" fontAlgn="ctr"/>
                      <a:r>
                        <a:rPr lang="en-US" sz="1600" u="none" strike="noStrike">
                          <a:effectLst/>
                        </a:rPr>
                        <a:t>Use Student Educational Plan Data to Project Student Needs</a:t>
                      </a:r>
                      <a:endParaRPr lang="en-US" sz="1600" b="0" i="0" u="none" strike="noStrike">
                        <a:solidFill>
                          <a:srgbClr val="000000"/>
                        </a:solidFill>
                        <a:effectLst/>
                        <a:latin typeface="Arial Narrow"/>
                      </a:endParaRPr>
                    </a:p>
                  </a:txBody>
                  <a:tcPr marL="0" marR="0" marT="0" marB="0" anchor="ctr"/>
                </a:tc>
                <a:tc>
                  <a:txBody>
                    <a:bodyPr/>
                    <a:lstStyle/>
                    <a:p>
                      <a:pPr algn="l" fontAlgn="ctr"/>
                      <a:r>
                        <a:rPr lang="en-US" sz="1600" u="none" strike="noStrike" dirty="0">
                          <a:effectLst/>
                        </a:rPr>
                        <a:t>Little Activity</a:t>
                      </a:r>
                      <a:endParaRPr lang="en-US" sz="1600" b="0" i="0" u="none" strike="noStrike" dirty="0">
                        <a:solidFill>
                          <a:srgbClr val="000000"/>
                        </a:solidFill>
                        <a:effectLst/>
                        <a:latin typeface="Arial Narrow"/>
                      </a:endParaRPr>
                    </a:p>
                  </a:txBody>
                  <a:tcPr marL="0" marR="0" marT="0" marB="0" anchor="ctr">
                    <a:solidFill>
                      <a:srgbClr val="C00000"/>
                    </a:solidFill>
                  </a:tcPr>
                </a:tc>
              </a:tr>
              <a:tr h="370840">
                <a:tc>
                  <a:txBody>
                    <a:bodyPr/>
                    <a:lstStyle/>
                    <a:p>
                      <a:pPr algn="ctr" fontAlgn="ctr"/>
                      <a:r>
                        <a:rPr lang="en-US" sz="1600" u="none" strike="noStrike">
                          <a:effectLst/>
                        </a:rPr>
                        <a:t>E.2</a:t>
                      </a:r>
                      <a:endParaRPr lang="en-US" sz="1600" b="1" i="0" u="none" strike="noStrike">
                        <a:solidFill>
                          <a:srgbClr val="000000"/>
                        </a:solidFill>
                        <a:effectLst/>
                        <a:latin typeface="Arial Narrow"/>
                      </a:endParaRPr>
                    </a:p>
                  </a:txBody>
                  <a:tcPr marL="0" marR="0" marT="0" marB="0" anchor="ctr"/>
                </a:tc>
                <a:tc>
                  <a:txBody>
                    <a:bodyPr/>
                    <a:lstStyle/>
                    <a:p>
                      <a:pPr algn="l" fontAlgn="ctr"/>
                      <a:r>
                        <a:rPr lang="en-US" sz="1600" u="none" strike="noStrike">
                          <a:effectLst/>
                        </a:rPr>
                        <a:t>Facilitate the Assessment of ADT Learning Outcomes for Disproportionate Impact</a:t>
                      </a:r>
                      <a:endParaRPr lang="en-US" sz="1600" b="0" i="0" u="none" strike="noStrike">
                        <a:solidFill>
                          <a:srgbClr val="000000"/>
                        </a:solidFill>
                        <a:effectLst/>
                        <a:latin typeface="Arial Narrow"/>
                      </a:endParaRPr>
                    </a:p>
                  </a:txBody>
                  <a:tcPr marL="0" marR="0" marT="0" marB="0" anchor="ctr"/>
                </a:tc>
                <a:tc>
                  <a:txBody>
                    <a:bodyPr/>
                    <a:lstStyle/>
                    <a:p>
                      <a:pPr algn="l" fontAlgn="ctr"/>
                      <a:r>
                        <a:rPr lang="en-US" sz="1600" u="none" strike="noStrike" dirty="0" smtClean="0">
                          <a:effectLst/>
                        </a:rPr>
                        <a:t>More work to be done</a:t>
                      </a:r>
                      <a:endParaRPr lang="en-US" sz="1600" b="0" i="0" u="none" strike="noStrike" dirty="0">
                        <a:solidFill>
                          <a:srgbClr val="000000"/>
                        </a:solidFill>
                        <a:effectLst/>
                        <a:latin typeface="Arial Narrow"/>
                      </a:endParaRPr>
                    </a:p>
                  </a:txBody>
                  <a:tcPr marL="0" marR="0" marT="0" marB="0" anchor="ctr">
                    <a:solidFill>
                      <a:srgbClr val="FFFF00"/>
                    </a:solidFill>
                  </a:tcPr>
                </a:tc>
              </a:tr>
            </a:tbl>
          </a:graphicData>
        </a:graphic>
      </p:graphicFrame>
    </p:spTree>
    <p:extLst>
      <p:ext uri="{BB962C8B-B14F-4D97-AF65-F5344CB8AC3E}">
        <p14:creationId xmlns:p14="http://schemas.microsoft.com/office/powerpoint/2010/main" val="2329829903"/>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Date Placeholder 2"/>
          <p:cNvSpPr>
            <a:spLocks noGrp="1"/>
          </p:cNvSpPr>
          <p:nvPr>
            <p:ph type="dt" sz="half" idx="10"/>
          </p:nvPr>
        </p:nvSpPr>
        <p:spPr/>
        <p:txBody>
          <a:bodyPr/>
          <a:lstStyle/>
          <a:p>
            <a:r>
              <a:rPr lang="en-US" smtClean="0"/>
              <a:t>5/10/2016</a:t>
            </a:r>
            <a:endParaRPr lang="en-US"/>
          </a:p>
        </p:txBody>
      </p:sp>
      <p:sp>
        <p:nvSpPr>
          <p:cNvPr id="4" name="Footer Placeholder 3"/>
          <p:cNvSpPr>
            <a:spLocks noGrp="1"/>
          </p:cNvSpPr>
          <p:nvPr>
            <p:ph type="ftr" sz="quarter" idx="11"/>
          </p:nvPr>
        </p:nvSpPr>
        <p:spPr/>
        <p:txBody>
          <a:bodyPr/>
          <a:lstStyle/>
          <a:p>
            <a:r>
              <a:rPr lang="en-US" smtClean="0"/>
              <a:t>Equity Plan Activities 2015-16</a:t>
            </a:r>
            <a:endParaRPr lang="en-US"/>
          </a:p>
        </p:txBody>
      </p:sp>
      <p:sp>
        <p:nvSpPr>
          <p:cNvPr id="5" name="Slide Number Placeholder 4"/>
          <p:cNvSpPr>
            <a:spLocks noGrp="1"/>
          </p:cNvSpPr>
          <p:nvPr>
            <p:ph type="sldNum" sz="quarter" idx="12"/>
          </p:nvPr>
        </p:nvSpPr>
        <p:spPr/>
        <p:txBody>
          <a:bodyPr/>
          <a:lstStyle/>
          <a:p>
            <a:fld id="{526220DD-ABF4-42D0-854A-60A52B612438}" type="slidenum">
              <a:rPr lang="en-US" smtClean="0"/>
              <a:pPr/>
              <a:t>24</a:t>
            </a:fld>
            <a:endParaRPr lang="en-US"/>
          </a:p>
        </p:txBody>
      </p:sp>
      <p:sp>
        <p:nvSpPr>
          <p:cNvPr id="6" name="Content Placeholder 5"/>
          <p:cNvSpPr>
            <a:spLocks noGrp="1"/>
          </p:cNvSpPr>
          <p:nvPr>
            <p:ph sz="quarter" idx="1"/>
          </p:nvPr>
        </p:nvSpPr>
        <p:spPr/>
        <p:txBody>
          <a:bodyPr/>
          <a:lstStyle/>
          <a:p>
            <a:pPr marL="0" indent="0">
              <a:buNone/>
            </a:pPr>
            <a:r>
              <a:rPr lang="en-US" u="sng" dirty="0" smtClean="0"/>
              <a:t>Next Meeting</a:t>
            </a:r>
            <a:r>
              <a:rPr lang="en-US" dirty="0" smtClean="0"/>
              <a:t>:</a:t>
            </a:r>
          </a:p>
          <a:p>
            <a:r>
              <a:rPr lang="en-US" dirty="0" smtClean="0"/>
              <a:t>Review ongoing budget commitments</a:t>
            </a:r>
          </a:p>
          <a:p>
            <a:pPr marL="0" indent="0">
              <a:buNone/>
            </a:pPr>
            <a:r>
              <a:rPr lang="en-US" u="sng" dirty="0" smtClean="0"/>
              <a:t>Meeting in June</a:t>
            </a:r>
            <a:r>
              <a:rPr lang="en-US" dirty="0" smtClean="0"/>
              <a:t>:</a:t>
            </a:r>
          </a:p>
          <a:p>
            <a:r>
              <a:rPr lang="en-US" dirty="0" smtClean="0"/>
              <a:t>Discuss demographics of students served this year</a:t>
            </a:r>
          </a:p>
          <a:p>
            <a:pPr marL="0" indent="0">
              <a:buNone/>
            </a:pPr>
            <a:r>
              <a:rPr lang="en-US" u="sng" dirty="0" smtClean="0"/>
              <a:t>September – October</a:t>
            </a:r>
            <a:r>
              <a:rPr lang="en-US" dirty="0" smtClean="0"/>
              <a:t>:</a:t>
            </a:r>
          </a:p>
          <a:p>
            <a:r>
              <a:rPr lang="en-US" dirty="0" smtClean="0"/>
              <a:t>Analyze outcomes from this year</a:t>
            </a:r>
          </a:p>
          <a:p>
            <a:r>
              <a:rPr lang="en-US" dirty="0" smtClean="0"/>
              <a:t>Re-run metrics</a:t>
            </a:r>
          </a:p>
          <a:p>
            <a:pPr marL="0" indent="0">
              <a:buNone/>
            </a:pPr>
            <a:r>
              <a:rPr lang="en-US" u="sng" dirty="0" smtClean="0"/>
              <a:t>November (depending on CCCO guidelines)</a:t>
            </a:r>
            <a:r>
              <a:rPr lang="en-US" dirty="0" smtClean="0"/>
              <a:t>:</a:t>
            </a:r>
          </a:p>
          <a:p>
            <a:r>
              <a:rPr lang="en-US" dirty="0" smtClean="0"/>
              <a:t>Review revised plan</a:t>
            </a:r>
            <a:endParaRPr lang="en-US" dirty="0"/>
          </a:p>
        </p:txBody>
      </p:sp>
    </p:spTree>
    <p:extLst>
      <p:ext uri="{BB962C8B-B14F-4D97-AF65-F5344CB8AC3E}">
        <p14:creationId xmlns:p14="http://schemas.microsoft.com/office/powerpoint/2010/main" val="241883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marL="0" indent="0">
              <a:buNone/>
            </a:pPr>
            <a:endParaRPr lang="en-US" dirty="0" smtClean="0"/>
          </a:p>
          <a:p>
            <a:pPr marL="0" indent="0">
              <a:buNone/>
            </a:pPr>
            <a:endParaRPr lang="en-US" dirty="0"/>
          </a:p>
          <a:p>
            <a:pPr marL="0" indent="0">
              <a:buNone/>
            </a:pPr>
            <a:endParaRPr lang="en-US" dirty="0" smtClean="0"/>
          </a:p>
          <a:p>
            <a:pPr marL="0" indent="0">
              <a:buNone/>
            </a:pPr>
            <a:r>
              <a:rPr lang="en-US" dirty="0">
                <a:solidFill>
                  <a:schemeClr val="tx2"/>
                </a:solidFill>
              </a:rPr>
              <a:t>	</a:t>
            </a:r>
            <a:r>
              <a:rPr lang="en-US" dirty="0" smtClean="0">
                <a:solidFill>
                  <a:schemeClr val="tx2"/>
                </a:solidFill>
              </a:rPr>
              <a:t>		</a:t>
            </a:r>
            <a:r>
              <a:rPr lang="en-US" sz="4800" dirty="0" smtClean="0">
                <a:solidFill>
                  <a:schemeClr val="tx2"/>
                </a:solidFill>
              </a:rPr>
              <a:t>Questions?</a:t>
            </a:r>
            <a:endParaRPr lang="en-US" sz="4800" dirty="0">
              <a:solidFill>
                <a:schemeClr val="tx2"/>
              </a:solidFill>
            </a:endParaRPr>
          </a:p>
        </p:txBody>
      </p:sp>
      <p:sp>
        <p:nvSpPr>
          <p:cNvPr id="2" name="Slide Number Placeholder 1"/>
          <p:cNvSpPr>
            <a:spLocks noGrp="1"/>
          </p:cNvSpPr>
          <p:nvPr>
            <p:ph type="sldNum" sz="quarter" idx="12"/>
          </p:nvPr>
        </p:nvSpPr>
        <p:spPr/>
        <p:txBody>
          <a:bodyPr/>
          <a:lstStyle/>
          <a:p>
            <a:fld id="{526220DD-ABF4-42D0-854A-60A52B612438}" type="slidenum">
              <a:rPr lang="en-US" smtClean="0"/>
              <a:pPr/>
              <a:t>25</a:t>
            </a:fld>
            <a:endParaRPr lang="en-US"/>
          </a:p>
        </p:txBody>
      </p:sp>
      <p:sp>
        <p:nvSpPr>
          <p:cNvPr id="5" name="Date Placeholder 4"/>
          <p:cNvSpPr>
            <a:spLocks noGrp="1"/>
          </p:cNvSpPr>
          <p:nvPr>
            <p:ph type="dt" sz="half" idx="10"/>
          </p:nvPr>
        </p:nvSpPr>
        <p:spPr/>
        <p:txBody>
          <a:bodyPr/>
          <a:lstStyle/>
          <a:p>
            <a:r>
              <a:rPr lang="en-US" smtClean="0"/>
              <a:t>5/10/2016</a:t>
            </a:r>
            <a:endParaRPr lang="en-US"/>
          </a:p>
        </p:txBody>
      </p:sp>
      <p:sp>
        <p:nvSpPr>
          <p:cNvPr id="8" name="Footer Placeholder 7"/>
          <p:cNvSpPr>
            <a:spLocks noGrp="1"/>
          </p:cNvSpPr>
          <p:nvPr>
            <p:ph type="ftr" sz="quarter" idx="11"/>
          </p:nvPr>
        </p:nvSpPr>
        <p:spPr/>
        <p:txBody>
          <a:bodyPr/>
          <a:lstStyle/>
          <a:p>
            <a:r>
              <a:rPr lang="en-US" smtClean="0"/>
              <a:t>Equity Plan Activities 2015-16</a:t>
            </a:r>
            <a:endParaRPr lang="en-US"/>
          </a:p>
        </p:txBody>
      </p:sp>
    </p:spTree>
    <p:extLst>
      <p:ext uri="{BB962C8B-B14F-4D97-AF65-F5344CB8AC3E}">
        <p14:creationId xmlns:p14="http://schemas.microsoft.com/office/powerpoint/2010/main" val="24337063"/>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Student Equity Plan Success Indicators</a:t>
            </a:r>
          </a:p>
        </p:txBody>
      </p:sp>
      <p:graphicFrame>
        <p:nvGraphicFramePr>
          <p:cNvPr id="10" name="Diagram 9"/>
          <p:cNvGraphicFramePr/>
          <p:nvPr>
            <p:extLst>
              <p:ext uri="{D42A27DB-BD31-4B8C-83A1-F6EECF244321}">
                <p14:modId xmlns:p14="http://schemas.microsoft.com/office/powerpoint/2010/main" val="2494051950"/>
              </p:ext>
            </p:extLst>
          </p:nvPr>
        </p:nvGraphicFramePr>
        <p:xfrm>
          <a:off x="228600" y="1447800"/>
          <a:ext cx="8763000" cy="495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Slide Number Placeholder 7"/>
          <p:cNvSpPr>
            <a:spLocks noGrp="1"/>
          </p:cNvSpPr>
          <p:nvPr>
            <p:ph type="sldNum" sz="quarter" idx="12"/>
          </p:nvPr>
        </p:nvSpPr>
        <p:spPr/>
        <p:txBody>
          <a:bodyPr/>
          <a:lstStyle/>
          <a:p>
            <a:fld id="{526220DD-ABF4-42D0-854A-60A52B612438}" type="slidenum">
              <a:rPr lang="en-US" smtClean="0"/>
              <a:pPr/>
              <a:t>3</a:t>
            </a:fld>
            <a:endParaRPr lang="en-US"/>
          </a:p>
        </p:txBody>
      </p:sp>
      <p:sp>
        <p:nvSpPr>
          <p:cNvPr id="9" name="Date Placeholder 8"/>
          <p:cNvSpPr>
            <a:spLocks noGrp="1"/>
          </p:cNvSpPr>
          <p:nvPr>
            <p:ph type="dt" sz="half" idx="10"/>
          </p:nvPr>
        </p:nvSpPr>
        <p:spPr/>
        <p:txBody>
          <a:bodyPr/>
          <a:lstStyle/>
          <a:p>
            <a:r>
              <a:rPr lang="en-US" smtClean="0"/>
              <a:t>5/10/2016</a:t>
            </a:r>
            <a:endParaRPr lang="en-US"/>
          </a:p>
        </p:txBody>
      </p:sp>
      <p:sp>
        <p:nvSpPr>
          <p:cNvPr id="11" name="Footer Placeholder 10"/>
          <p:cNvSpPr>
            <a:spLocks noGrp="1"/>
          </p:cNvSpPr>
          <p:nvPr>
            <p:ph type="ftr" sz="quarter" idx="11"/>
          </p:nvPr>
        </p:nvSpPr>
        <p:spPr/>
        <p:txBody>
          <a:bodyPr/>
          <a:lstStyle/>
          <a:p>
            <a:r>
              <a:rPr lang="en-US" smtClean="0"/>
              <a:t>Equity Plan Activities 2015-16</a:t>
            </a:r>
            <a:endParaRPr lang="en-US"/>
          </a:p>
        </p:txBody>
      </p:sp>
    </p:spTree>
    <p:extLst>
      <p:ext uri="{BB962C8B-B14F-4D97-AF65-F5344CB8AC3E}">
        <p14:creationId xmlns:p14="http://schemas.microsoft.com/office/powerpoint/2010/main" val="259011026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r>
              <a:rPr lang="en-US" smtClean="0"/>
              <a:t>5/10/2016</a:t>
            </a:r>
            <a:endParaRPr lang="en-US"/>
          </a:p>
        </p:txBody>
      </p:sp>
      <p:sp>
        <p:nvSpPr>
          <p:cNvPr id="4" name="Footer Placeholder 3"/>
          <p:cNvSpPr>
            <a:spLocks noGrp="1"/>
          </p:cNvSpPr>
          <p:nvPr>
            <p:ph type="ftr" sz="quarter" idx="11"/>
          </p:nvPr>
        </p:nvSpPr>
        <p:spPr/>
        <p:txBody>
          <a:bodyPr/>
          <a:lstStyle/>
          <a:p>
            <a:r>
              <a:rPr lang="en-US" smtClean="0"/>
              <a:t>Equity Plan Activities 2015-16</a:t>
            </a:r>
            <a:endParaRPr lang="en-US"/>
          </a:p>
        </p:txBody>
      </p:sp>
      <p:sp>
        <p:nvSpPr>
          <p:cNvPr id="5" name="Slide Number Placeholder 4"/>
          <p:cNvSpPr>
            <a:spLocks noGrp="1"/>
          </p:cNvSpPr>
          <p:nvPr>
            <p:ph type="sldNum" sz="quarter" idx="12"/>
          </p:nvPr>
        </p:nvSpPr>
        <p:spPr/>
        <p:txBody>
          <a:bodyPr/>
          <a:lstStyle/>
          <a:p>
            <a:fld id="{526220DD-ABF4-42D0-854A-60A52B612438}" type="slidenum">
              <a:rPr lang="en-US" smtClean="0"/>
              <a:pPr/>
              <a:t>4</a:t>
            </a:fld>
            <a:endParaRPr lang="en-US"/>
          </a:p>
        </p:txBody>
      </p:sp>
      <p:pic>
        <p:nvPicPr>
          <p:cNvPr id="5122"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381000" y="228600"/>
            <a:ext cx="8323913" cy="59776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7061581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Budget by Activity</a:t>
            </a:r>
            <a:endParaRPr lang="en-US" dirty="0"/>
          </a:p>
        </p:txBody>
      </p:sp>
      <p:sp>
        <p:nvSpPr>
          <p:cNvPr id="3" name="Date Placeholder 2"/>
          <p:cNvSpPr>
            <a:spLocks noGrp="1"/>
          </p:cNvSpPr>
          <p:nvPr>
            <p:ph type="dt" sz="half" idx="10"/>
          </p:nvPr>
        </p:nvSpPr>
        <p:spPr/>
        <p:txBody>
          <a:bodyPr/>
          <a:lstStyle/>
          <a:p>
            <a:r>
              <a:rPr lang="en-US" smtClean="0"/>
              <a:t>5/10/2016</a:t>
            </a:r>
            <a:endParaRPr lang="en-US"/>
          </a:p>
        </p:txBody>
      </p:sp>
      <p:sp>
        <p:nvSpPr>
          <p:cNvPr id="4" name="Footer Placeholder 3"/>
          <p:cNvSpPr>
            <a:spLocks noGrp="1"/>
          </p:cNvSpPr>
          <p:nvPr>
            <p:ph type="ftr" sz="quarter" idx="11"/>
          </p:nvPr>
        </p:nvSpPr>
        <p:spPr/>
        <p:txBody>
          <a:bodyPr/>
          <a:lstStyle/>
          <a:p>
            <a:r>
              <a:rPr lang="en-US" smtClean="0"/>
              <a:t>Equity Plan Activities 2015-16</a:t>
            </a:r>
            <a:endParaRPr lang="en-US" dirty="0"/>
          </a:p>
        </p:txBody>
      </p:sp>
      <p:sp>
        <p:nvSpPr>
          <p:cNvPr id="5" name="Slide Number Placeholder 4"/>
          <p:cNvSpPr>
            <a:spLocks noGrp="1"/>
          </p:cNvSpPr>
          <p:nvPr>
            <p:ph type="sldNum" sz="quarter" idx="12"/>
          </p:nvPr>
        </p:nvSpPr>
        <p:spPr/>
        <p:txBody>
          <a:bodyPr/>
          <a:lstStyle/>
          <a:p>
            <a:fld id="{526220DD-ABF4-42D0-854A-60A52B612438}" type="slidenum">
              <a:rPr lang="en-US" smtClean="0"/>
              <a:pPr/>
              <a:t>5</a:t>
            </a:fld>
            <a:endParaRPr lang="en-US"/>
          </a:p>
        </p:txBody>
      </p:sp>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74654" y="1447800"/>
            <a:ext cx="6872613" cy="48869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1197059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Positions</a:t>
            </a:r>
            <a:endParaRPr lang="en-US" dirty="0"/>
          </a:p>
        </p:txBody>
      </p:sp>
      <p:sp>
        <p:nvSpPr>
          <p:cNvPr id="3" name="Date Placeholder 2"/>
          <p:cNvSpPr>
            <a:spLocks noGrp="1"/>
          </p:cNvSpPr>
          <p:nvPr>
            <p:ph type="dt" sz="half" idx="10"/>
          </p:nvPr>
        </p:nvSpPr>
        <p:spPr/>
        <p:txBody>
          <a:bodyPr/>
          <a:lstStyle/>
          <a:p>
            <a:r>
              <a:rPr lang="en-US" smtClean="0"/>
              <a:t>5/10/2016</a:t>
            </a:r>
            <a:endParaRPr lang="en-US"/>
          </a:p>
        </p:txBody>
      </p:sp>
      <p:sp>
        <p:nvSpPr>
          <p:cNvPr id="4" name="Footer Placeholder 3"/>
          <p:cNvSpPr>
            <a:spLocks noGrp="1"/>
          </p:cNvSpPr>
          <p:nvPr>
            <p:ph type="ftr" sz="quarter" idx="11"/>
          </p:nvPr>
        </p:nvSpPr>
        <p:spPr/>
        <p:txBody>
          <a:bodyPr/>
          <a:lstStyle/>
          <a:p>
            <a:r>
              <a:rPr lang="en-US" smtClean="0"/>
              <a:t>Equity Plan Activities 2015-16</a:t>
            </a:r>
            <a:endParaRPr lang="en-US"/>
          </a:p>
        </p:txBody>
      </p:sp>
      <p:sp>
        <p:nvSpPr>
          <p:cNvPr id="5" name="Slide Number Placeholder 4"/>
          <p:cNvSpPr>
            <a:spLocks noGrp="1"/>
          </p:cNvSpPr>
          <p:nvPr>
            <p:ph type="sldNum" sz="quarter" idx="12"/>
          </p:nvPr>
        </p:nvSpPr>
        <p:spPr/>
        <p:txBody>
          <a:bodyPr/>
          <a:lstStyle/>
          <a:p>
            <a:fld id="{526220DD-ABF4-42D0-854A-60A52B612438}" type="slidenum">
              <a:rPr lang="en-US" smtClean="0"/>
              <a:pPr/>
              <a:t>6</a:t>
            </a:fld>
            <a:endParaRPr lang="en-US"/>
          </a:p>
        </p:txBody>
      </p:sp>
      <p:sp>
        <p:nvSpPr>
          <p:cNvPr id="6" name="Content Placeholder 5"/>
          <p:cNvSpPr>
            <a:spLocks noGrp="1"/>
          </p:cNvSpPr>
          <p:nvPr>
            <p:ph sz="quarter" idx="1"/>
          </p:nvPr>
        </p:nvSpPr>
        <p:spPr/>
        <p:txBody>
          <a:bodyPr>
            <a:noAutofit/>
          </a:bodyPr>
          <a:lstStyle/>
          <a:p>
            <a:pPr marL="514350" indent="-514350">
              <a:buFont typeface="+mj-lt"/>
              <a:buAutoNum type="arabicPeriod"/>
            </a:pPr>
            <a:r>
              <a:rPr lang="en-US" sz="3200" dirty="0" smtClean="0">
                <a:solidFill>
                  <a:schemeClr val="accent3">
                    <a:lumMod val="50000"/>
                  </a:schemeClr>
                </a:solidFill>
              </a:rPr>
              <a:t>Director of Equity Programs (Admin)</a:t>
            </a:r>
          </a:p>
          <a:p>
            <a:pPr marL="514350" indent="-514350">
              <a:buFont typeface="+mj-lt"/>
              <a:buAutoNum type="arabicPeriod"/>
            </a:pPr>
            <a:r>
              <a:rPr lang="en-US" sz="3200" dirty="0" smtClean="0">
                <a:solidFill>
                  <a:schemeClr val="accent3">
                    <a:lumMod val="50000"/>
                  </a:schemeClr>
                </a:solidFill>
              </a:rPr>
              <a:t>Instructional Services Coordinator –Equity (Classified)</a:t>
            </a:r>
          </a:p>
          <a:p>
            <a:pPr marL="514350" indent="-514350">
              <a:buFont typeface="+mj-lt"/>
              <a:buAutoNum type="arabicPeriod"/>
            </a:pPr>
            <a:r>
              <a:rPr lang="en-US" sz="3200" dirty="0">
                <a:solidFill>
                  <a:schemeClr val="accent3">
                    <a:lumMod val="50000"/>
                  </a:schemeClr>
                </a:solidFill>
              </a:rPr>
              <a:t>Instructional Support Technician (PSME Center</a:t>
            </a:r>
            <a:r>
              <a:rPr lang="en-US" sz="3200" dirty="0" smtClean="0">
                <a:solidFill>
                  <a:schemeClr val="accent3">
                    <a:lumMod val="50000"/>
                  </a:schemeClr>
                </a:solidFill>
              </a:rPr>
              <a:t>) (Classified)</a:t>
            </a:r>
          </a:p>
          <a:p>
            <a:pPr marL="514350" indent="-514350">
              <a:buFont typeface="+mj-lt"/>
              <a:buAutoNum type="arabicPeriod"/>
            </a:pPr>
            <a:r>
              <a:rPr lang="en-US" sz="3200" dirty="0">
                <a:solidFill>
                  <a:schemeClr val="accent3">
                    <a:lumMod val="50000"/>
                  </a:schemeClr>
                </a:solidFill>
              </a:rPr>
              <a:t>Faculty Professional Development Coordinator </a:t>
            </a:r>
            <a:r>
              <a:rPr lang="en-US" sz="3200" dirty="0" smtClean="0">
                <a:solidFill>
                  <a:schemeClr val="accent3">
                    <a:lumMod val="50000"/>
                  </a:schemeClr>
                </a:solidFill>
              </a:rPr>
              <a:t>– Equity (Faculty Release)</a:t>
            </a:r>
          </a:p>
          <a:p>
            <a:pPr marL="514350" indent="-514350">
              <a:buFont typeface="+mj-lt"/>
              <a:buAutoNum type="arabicPeriod"/>
            </a:pPr>
            <a:r>
              <a:rPr lang="en-US" sz="3200" dirty="0" smtClean="0">
                <a:solidFill>
                  <a:schemeClr val="accent3">
                    <a:lumMod val="50000"/>
                  </a:schemeClr>
                </a:solidFill>
              </a:rPr>
              <a:t>Administrative Assistant (Classified)</a:t>
            </a:r>
            <a:endParaRPr lang="en-US" sz="3200" dirty="0">
              <a:solidFill>
                <a:schemeClr val="accent3">
                  <a:lumMod val="50000"/>
                </a:schemeClr>
              </a:solidFill>
            </a:endParaRPr>
          </a:p>
        </p:txBody>
      </p:sp>
    </p:spTree>
    <p:extLst>
      <p:ext uri="{BB962C8B-B14F-4D97-AF65-F5344CB8AC3E}">
        <p14:creationId xmlns:p14="http://schemas.microsoft.com/office/powerpoint/2010/main" val="196934303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Planned Interventions</a:t>
            </a:r>
            <a:endParaRPr lang="en-US" sz="4000" dirty="0"/>
          </a:p>
        </p:txBody>
      </p:sp>
      <p:sp>
        <p:nvSpPr>
          <p:cNvPr id="3" name="Date Placeholder 2"/>
          <p:cNvSpPr>
            <a:spLocks noGrp="1"/>
          </p:cNvSpPr>
          <p:nvPr>
            <p:ph type="dt" sz="half" idx="10"/>
          </p:nvPr>
        </p:nvSpPr>
        <p:spPr/>
        <p:txBody>
          <a:bodyPr/>
          <a:lstStyle/>
          <a:p>
            <a:r>
              <a:rPr lang="en-US" smtClean="0"/>
              <a:t>5/10/2016</a:t>
            </a:r>
            <a:endParaRPr lang="en-US"/>
          </a:p>
        </p:txBody>
      </p:sp>
      <p:sp>
        <p:nvSpPr>
          <p:cNvPr id="4" name="Footer Placeholder 3"/>
          <p:cNvSpPr>
            <a:spLocks noGrp="1"/>
          </p:cNvSpPr>
          <p:nvPr>
            <p:ph type="ftr" sz="quarter" idx="11"/>
          </p:nvPr>
        </p:nvSpPr>
        <p:spPr/>
        <p:txBody>
          <a:bodyPr/>
          <a:lstStyle/>
          <a:p>
            <a:r>
              <a:rPr lang="en-US" smtClean="0"/>
              <a:t>Equity Plan Activities 2015-16</a:t>
            </a:r>
            <a:endParaRPr lang="en-US"/>
          </a:p>
        </p:txBody>
      </p:sp>
      <p:sp>
        <p:nvSpPr>
          <p:cNvPr id="5" name="Slide Number Placeholder 4"/>
          <p:cNvSpPr>
            <a:spLocks noGrp="1"/>
          </p:cNvSpPr>
          <p:nvPr>
            <p:ph type="sldNum" sz="quarter" idx="12"/>
          </p:nvPr>
        </p:nvSpPr>
        <p:spPr/>
        <p:txBody>
          <a:bodyPr/>
          <a:lstStyle/>
          <a:p>
            <a:fld id="{526220DD-ABF4-42D0-854A-60A52B612438}" type="slidenum">
              <a:rPr lang="en-US" smtClean="0"/>
              <a:pPr/>
              <a:t>7</a:t>
            </a:fld>
            <a:endParaRPr lang="en-US"/>
          </a:p>
        </p:txBody>
      </p:sp>
      <p:sp>
        <p:nvSpPr>
          <p:cNvPr id="6" name="Content Placeholder 5"/>
          <p:cNvSpPr>
            <a:spLocks noGrp="1"/>
          </p:cNvSpPr>
          <p:nvPr>
            <p:ph sz="quarter" idx="1"/>
          </p:nvPr>
        </p:nvSpPr>
        <p:spPr/>
        <p:txBody>
          <a:bodyPr>
            <a:normAutofit fontScale="92500" lnSpcReduction="10000"/>
          </a:bodyPr>
          <a:lstStyle/>
          <a:p>
            <a:r>
              <a:rPr lang="en-US" sz="3600" dirty="0">
                <a:solidFill>
                  <a:srgbClr val="215968"/>
                </a:solidFill>
              </a:rPr>
              <a:t>Early Alert System</a:t>
            </a:r>
          </a:p>
          <a:p>
            <a:r>
              <a:rPr lang="en-US" sz="3600" dirty="0">
                <a:solidFill>
                  <a:srgbClr val="215968"/>
                </a:solidFill>
              </a:rPr>
              <a:t>Mentoring Program</a:t>
            </a:r>
          </a:p>
          <a:p>
            <a:r>
              <a:rPr lang="en-US" sz="3600" dirty="0" smtClean="0">
                <a:solidFill>
                  <a:srgbClr val="215968"/>
                </a:solidFill>
              </a:rPr>
              <a:t>Multiple </a:t>
            </a:r>
            <a:r>
              <a:rPr lang="en-US" sz="3600" dirty="0">
                <a:solidFill>
                  <a:srgbClr val="215968"/>
                </a:solidFill>
              </a:rPr>
              <a:t>Measures</a:t>
            </a:r>
          </a:p>
          <a:p>
            <a:r>
              <a:rPr lang="en-US" sz="3600" dirty="0">
                <a:solidFill>
                  <a:srgbClr val="215968"/>
                </a:solidFill>
              </a:rPr>
              <a:t>Embedded Tutoring</a:t>
            </a:r>
          </a:p>
          <a:p>
            <a:r>
              <a:rPr lang="en-US" sz="3600" dirty="0" smtClean="0">
                <a:solidFill>
                  <a:srgbClr val="215968"/>
                </a:solidFill>
              </a:rPr>
              <a:t>Learning Communities - First Year Experience</a:t>
            </a:r>
            <a:endParaRPr lang="en-US" sz="3600" dirty="0">
              <a:solidFill>
                <a:srgbClr val="215968"/>
              </a:solidFill>
            </a:endParaRPr>
          </a:p>
          <a:p>
            <a:r>
              <a:rPr lang="en-US" sz="3600" dirty="0" smtClean="0">
                <a:solidFill>
                  <a:srgbClr val="215968"/>
                </a:solidFill>
              </a:rPr>
              <a:t>Professional Development</a:t>
            </a:r>
          </a:p>
          <a:p>
            <a:r>
              <a:rPr lang="en-US" sz="3600" dirty="0" err="1" smtClean="0">
                <a:solidFill>
                  <a:srgbClr val="215968"/>
                </a:solidFill>
              </a:rPr>
              <a:t>Umoja</a:t>
            </a:r>
            <a:r>
              <a:rPr lang="en-US" sz="3600" dirty="0" smtClean="0">
                <a:solidFill>
                  <a:srgbClr val="215968"/>
                </a:solidFill>
              </a:rPr>
              <a:t> </a:t>
            </a:r>
            <a:endParaRPr lang="en-US" sz="3600" dirty="0">
              <a:solidFill>
                <a:srgbClr val="215968"/>
              </a:solidFill>
            </a:endParaRPr>
          </a:p>
          <a:p>
            <a:pPr marL="0" indent="0">
              <a:buNone/>
            </a:pPr>
            <a:endParaRPr lang="en-US" sz="3600" dirty="0"/>
          </a:p>
        </p:txBody>
      </p:sp>
    </p:spTree>
    <p:extLst>
      <p:ext uri="{BB962C8B-B14F-4D97-AF65-F5344CB8AC3E}">
        <p14:creationId xmlns:p14="http://schemas.microsoft.com/office/powerpoint/2010/main" val="4029320617"/>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01752" y="228600"/>
            <a:ext cx="8534400" cy="685800"/>
          </a:xfrm>
        </p:spPr>
        <p:txBody>
          <a:bodyPr>
            <a:noAutofit/>
          </a:bodyPr>
          <a:lstStyle/>
          <a:p>
            <a:r>
              <a:rPr lang="en-US" sz="2800" b="1" dirty="0">
                <a:latin typeface="Georgia" panose="02040502050405020303" pitchFamily="18" charset="0"/>
              </a:rPr>
              <a:t>Equity in Program Review (sample)</a:t>
            </a:r>
            <a:endParaRPr lang="en-US" sz="2800" dirty="0">
              <a:latin typeface="Georgia" panose="02040502050405020303" pitchFamily="18" charset="0"/>
            </a:endParaRPr>
          </a:p>
        </p:txBody>
      </p:sp>
      <p:sp>
        <p:nvSpPr>
          <p:cNvPr id="2" name="Date Placeholder 1"/>
          <p:cNvSpPr>
            <a:spLocks noGrp="1"/>
          </p:cNvSpPr>
          <p:nvPr>
            <p:ph type="dt" sz="half" idx="10"/>
          </p:nvPr>
        </p:nvSpPr>
        <p:spPr/>
        <p:txBody>
          <a:bodyPr/>
          <a:lstStyle/>
          <a:p>
            <a:r>
              <a:rPr lang="en-US" smtClean="0"/>
              <a:t>5/10/2016</a:t>
            </a:r>
            <a:endParaRPr lang="en-US"/>
          </a:p>
        </p:txBody>
      </p:sp>
      <p:sp>
        <p:nvSpPr>
          <p:cNvPr id="3" name="Footer Placeholder 2"/>
          <p:cNvSpPr>
            <a:spLocks noGrp="1"/>
          </p:cNvSpPr>
          <p:nvPr>
            <p:ph type="ftr" sz="quarter" idx="11"/>
          </p:nvPr>
        </p:nvSpPr>
        <p:spPr/>
        <p:txBody>
          <a:bodyPr/>
          <a:lstStyle/>
          <a:p>
            <a:r>
              <a:rPr lang="en-US" smtClean="0"/>
              <a:t>Equity Plan Activities 2015-16</a:t>
            </a:r>
            <a:endParaRPr lang="en-US"/>
          </a:p>
        </p:txBody>
      </p:sp>
      <p:sp>
        <p:nvSpPr>
          <p:cNvPr id="5" name="Slide Number Placeholder 4"/>
          <p:cNvSpPr>
            <a:spLocks noGrp="1"/>
          </p:cNvSpPr>
          <p:nvPr>
            <p:ph type="sldNum" sz="quarter" idx="12"/>
          </p:nvPr>
        </p:nvSpPr>
        <p:spPr/>
        <p:txBody>
          <a:bodyPr/>
          <a:lstStyle/>
          <a:p>
            <a:fld id="{526220DD-ABF4-42D0-854A-60A52B612438}" type="slidenum">
              <a:rPr lang="en-US" smtClean="0"/>
              <a:pPr/>
              <a:t>8</a:t>
            </a:fld>
            <a:endParaRPr lang="en-US"/>
          </a:p>
        </p:txBody>
      </p:sp>
      <p:sp>
        <p:nvSpPr>
          <p:cNvPr id="9" name="Content Placeholder 8"/>
          <p:cNvSpPr>
            <a:spLocks noGrp="1"/>
          </p:cNvSpPr>
          <p:nvPr>
            <p:ph sz="quarter" idx="1"/>
          </p:nvPr>
        </p:nvSpPr>
        <p:spPr/>
        <p:txBody>
          <a:bodyPr/>
          <a:lstStyle/>
          <a:p>
            <a:endParaRPr lang="en-US" dirty="0"/>
          </a:p>
        </p:txBody>
      </p:sp>
      <p:graphicFrame>
        <p:nvGraphicFramePr>
          <p:cNvPr id="10" name="Content Placeholder 6"/>
          <p:cNvGraphicFramePr>
            <a:graphicFrameLocks/>
          </p:cNvGraphicFramePr>
          <p:nvPr>
            <p:extLst>
              <p:ext uri="{D42A27DB-BD31-4B8C-83A1-F6EECF244321}">
                <p14:modId xmlns:p14="http://schemas.microsoft.com/office/powerpoint/2010/main" val="3819909670"/>
              </p:ext>
            </p:extLst>
          </p:nvPr>
        </p:nvGraphicFramePr>
        <p:xfrm>
          <a:off x="304800" y="1468120"/>
          <a:ext cx="8610600" cy="5094605"/>
        </p:xfrm>
        <a:graphic>
          <a:graphicData uri="http://schemas.openxmlformats.org/drawingml/2006/table">
            <a:tbl>
              <a:tblPr firstRow="1" bandRow="1">
                <a:tableStyleId>{69C7853C-536D-4A76-A0AE-DD22124D55A5}</a:tableStyleId>
              </a:tblPr>
              <a:tblGrid>
                <a:gridCol w="2209800"/>
                <a:gridCol w="6400800"/>
              </a:tblGrid>
              <a:tr h="381000">
                <a:tc>
                  <a:txBody>
                    <a:bodyPr/>
                    <a:lstStyle>
                      <a:lvl1pPr marL="0" algn="l" rtl="0" eaLnBrk="1" latinLnBrk="0" hangingPunct="1">
                        <a:defRPr kumimoji="0" b="1" kern="1200">
                          <a:solidFill>
                            <a:schemeClr val="lt1"/>
                          </a:solidFill>
                          <a:latin typeface="Calibri"/>
                        </a:defRPr>
                      </a:lvl1pPr>
                      <a:lvl2pPr marL="457200" algn="l" rtl="0" eaLnBrk="1" latinLnBrk="0" hangingPunct="1">
                        <a:defRPr kumimoji="0" b="1" kern="1200">
                          <a:solidFill>
                            <a:schemeClr val="lt1"/>
                          </a:solidFill>
                          <a:latin typeface="Calibri"/>
                        </a:defRPr>
                      </a:lvl2pPr>
                      <a:lvl3pPr marL="914400" algn="l" rtl="0" eaLnBrk="1" latinLnBrk="0" hangingPunct="1">
                        <a:defRPr kumimoji="0" b="1" kern="1200">
                          <a:solidFill>
                            <a:schemeClr val="lt1"/>
                          </a:solidFill>
                          <a:latin typeface="Calibri"/>
                        </a:defRPr>
                      </a:lvl3pPr>
                      <a:lvl4pPr marL="1371600" algn="l" rtl="0" eaLnBrk="1" latinLnBrk="0" hangingPunct="1">
                        <a:defRPr kumimoji="0" b="1" kern="1200">
                          <a:solidFill>
                            <a:schemeClr val="lt1"/>
                          </a:solidFill>
                          <a:latin typeface="Calibri"/>
                        </a:defRPr>
                      </a:lvl4pPr>
                      <a:lvl5pPr marL="1828800" algn="l" rtl="0" eaLnBrk="1" latinLnBrk="0" hangingPunct="1">
                        <a:defRPr kumimoji="0" b="1" kern="1200">
                          <a:solidFill>
                            <a:schemeClr val="lt1"/>
                          </a:solidFill>
                          <a:latin typeface="Calibri"/>
                        </a:defRPr>
                      </a:lvl5pPr>
                      <a:lvl6pPr marL="2286000" algn="l" rtl="0" eaLnBrk="1" latinLnBrk="0" hangingPunct="1">
                        <a:defRPr kumimoji="0" b="1" kern="1200">
                          <a:solidFill>
                            <a:schemeClr val="lt1"/>
                          </a:solidFill>
                          <a:latin typeface="Calibri"/>
                        </a:defRPr>
                      </a:lvl6pPr>
                      <a:lvl7pPr marL="2743200" algn="l" rtl="0" eaLnBrk="1" latinLnBrk="0" hangingPunct="1">
                        <a:defRPr kumimoji="0" b="1" kern="1200">
                          <a:solidFill>
                            <a:schemeClr val="lt1"/>
                          </a:solidFill>
                          <a:latin typeface="Calibri"/>
                        </a:defRPr>
                      </a:lvl7pPr>
                      <a:lvl8pPr marL="3200400" algn="l" rtl="0" eaLnBrk="1" latinLnBrk="0" hangingPunct="1">
                        <a:defRPr kumimoji="0" b="1" kern="1200">
                          <a:solidFill>
                            <a:schemeClr val="lt1"/>
                          </a:solidFill>
                          <a:latin typeface="Calibri"/>
                        </a:defRPr>
                      </a:lvl8pPr>
                      <a:lvl9pPr marL="3657600" algn="l" rtl="0" eaLnBrk="1" latinLnBrk="0" hangingPunct="1">
                        <a:defRPr kumimoji="0" b="1" kern="1200">
                          <a:solidFill>
                            <a:schemeClr val="lt1"/>
                          </a:solidFill>
                          <a:latin typeface="Calibri"/>
                        </a:defRPr>
                      </a:lvl9pPr>
                    </a:lstStyle>
                    <a:p>
                      <a:pPr algn="l" fontAlgn="b"/>
                      <a:r>
                        <a:rPr lang="en-US" sz="2000" u="none" strike="noStrike" dirty="0">
                          <a:effectLst/>
                        </a:rPr>
                        <a:t>UNIT</a:t>
                      </a:r>
                      <a:endParaRPr lang="en-US" sz="2000" b="1" i="0" u="none" strike="noStrike" dirty="0">
                        <a:solidFill>
                          <a:srgbClr val="000000"/>
                        </a:solidFill>
                        <a:effectLst/>
                        <a:latin typeface="Calibri"/>
                      </a:endParaRPr>
                    </a:p>
                  </a:txBody>
                  <a:tcPr marL="9525" marR="9525" marT="9525" marB="0" anchor="ctr"/>
                </a:tc>
                <a:tc>
                  <a:txBody>
                    <a:bodyPr/>
                    <a:lstStyle>
                      <a:lvl1pPr marL="0" algn="l" rtl="0" eaLnBrk="1" latinLnBrk="0" hangingPunct="1">
                        <a:defRPr kumimoji="0" b="1" kern="1200">
                          <a:solidFill>
                            <a:schemeClr val="lt1"/>
                          </a:solidFill>
                          <a:latin typeface="Calibri"/>
                        </a:defRPr>
                      </a:lvl1pPr>
                      <a:lvl2pPr marL="457200" algn="l" rtl="0" eaLnBrk="1" latinLnBrk="0" hangingPunct="1">
                        <a:defRPr kumimoji="0" b="1" kern="1200">
                          <a:solidFill>
                            <a:schemeClr val="lt1"/>
                          </a:solidFill>
                          <a:latin typeface="Calibri"/>
                        </a:defRPr>
                      </a:lvl2pPr>
                      <a:lvl3pPr marL="914400" algn="l" rtl="0" eaLnBrk="1" latinLnBrk="0" hangingPunct="1">
                        <a:defRPr kumimoji="0" b="1" kern="1200">
                          <a:solidFill>
                            <a:schemeClr val="lt1"/>
                          </a:solidFill>
                          <a:latin typeface="Calibri"/>
                        </a:defRPr>
                      </a:lvl3pPr>
                      <a:lvl4pPr marL="1371600" algn="l" rtl="0" eaLnBrk="1" latinLnBrk="0" hangingPunct="1">
                        <a:defRPr kumimoji="0" b="1" kern="1200">
                          <a:solidFill>
                            <a:schemeClr val="lt1"/>
                          </a:solidFill>
                          <a:latin typeface="Calibri"/>
                        </a:defRPr>
                      </a:lvl4pPr>
                      <a:lvl5pPr marL="1828800" algn="l" rtl="0" eaLnBrk="1" latinLnBrk="0" hangingPunct="1">
                        <a:defRPr kumimoji="0" b="1" kern="1200">
                          <a:solidFill>
                            <a:schemeClr val="lt1"/>
                          </a:solidFill>
                          <a:latin typeface="Calibri"/>
                        </a:defRPr>
                      </a:lvl5pPr>
                      <a:lvl6pPr marL="2286000" algn="l" rtl="0" eaLnBrk="1" latinLnBrk="0" hangingPunct="1">
                        <a:defRPr kumimoji="0" b="1" kern="1200">
                          <a:solidFill>
                            <a:schemeClr val="lt1"/>
                          </a:solidFill>
                          <a:latin typeface="Calibri"/>
                        </a:defRPr>
                      </a:lvl6pPr>
                      <a:lvl7pPr marL="2743200" algn="l" rtl="0" eaLnBrk="1" latinLnBrk="0" hangingPunct="1">
                        <a:defRPr kumimoji="0" b="1" kern="1200">
                          <a:solidFill>
                            <a:schemeClr val="lt1"/>
                          </a:solidFill>
                          <a:latin typeface="Calibri"/>
                        </a:defRPr>
                      </a:lvl7pPr>
                      <a:lvl8pPr marL="3200400" algn="l" rtl="0" eaLnBrk="1" latinLnBrk="0" hangingPunct="1">
                        <a:defRPr kumimoji="0" b="1" kern="1200">
                          <a:solidFill>
                            <a:schemeClr val="lt1"/>
                          </a:solidFill>
                          <a:latin typeface="Calibri"/>
                        </a:defRPr>
                      </a:lvl8pPr>
                      <a:lvl9pPr marL="3657600" algn="l" rtl="0" eaLnBrk="1" latinLnBrk="0" hangingPunct="1">
                        <a:defRPr kumimoji="0" b="1" kern="1200">
                          <a:solidFill>
                            <a:schemeClr val="lt1"/>
                          </a:solidFill>
                          <a:latin typeface="Calibri"/>
                        </a:defRPr>
                      </a:lvl9pPr>
                    </a:lstStyle>
                    <a:p>
                      <a:pPr algn="l" fontAlgn="b"/>
                      <a:r>
                        <a:rPr lang="en-US" sz="2000" u="none" strike="noStrike" dirty="0" smtClean="0">
                          <a:effectLst/>
                        </a:rPr>
                        <a:t>Program Review Committee </a:t>
                      </a:r>
                      <a:r>
                        <a:rPr lang="en-US" sz="2000" u="none" strike="noStrike" dirty="0">
                          <a:effectLst/>
                        </a:rPr>
                        <a:t>Recommendation to </a:t>
                      </a:r>
                      <a:r>
                        <a:rPr lang="en-US" sz="2000" u="none" strike="noStrike" dirty="0" err="1">
                          <a:effectLst/>
                        </a:rPr>
                        <a:t>PaRC</a:t>
                      </a:r>
                      <a:endParaRPr lang="en-US" sz="2000" b="1" i="0" u="none" strike="noStrike" dirty="0">
                        <a:solidFill>
                          <a:srgbClr val="000000"/>
                        </a:solidFill>
                        <a:effectLst/>
                        <a:latin typeface="Calibri"/>
                      </a:endParaRPr>
                    </a:p>
                  </a:txBody>
                  <a:tcPr marL="9525" marR="9525" marT="9525" marB="0" anchor="ctr"/>
                </a:tc>
              </a:tr>
              <a:tr h="370840">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l" fontAlgn="b"/>
                      <a:r>
                        <a:rPr lang="en-US" sz="1200" u="none" strike="noStrike" dirty="0">
                          <a:solidFill>
                            <a:schemeClr val="accent3">
                              <a:lumMod val="50000"/>
                            </a:schemeClr>
                          </a:solidFill>
                          <a:effectLst/>
                        </a:rPr>
                        <a:t>Admissions and Records</a:t>
                      </a:r>
                      <a:endParaRPr lang="en-US" sz="1200" b="0" i="0" u="none" strike="noStrike" dirty="0">
                        <a:solidFill>
                          <a:schemeClr val="accent3">
                            <a:lumMod val="50000"/>
                          </a:schemeClr>
                        </a:solidFill>
                        <a:effectLst/>
                        <a:latin typeface="Calibri"/>
                      </a:endParaRPr>
                    </a:p>
                  </a:txBody>
                  <a:tcPr marL="9525" marR="9525" marT="9525" marB="0" anchor="ctr"/>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l" fontAlgn="b"/>
                      <a:r>
                        <a:rPr lang="en-US" sz="1200" u="none" strike="noStrike" dirty="0">
                          <a:solidFill>
                            <a:schemeClr val="accent3">
                              <a:lumMod val="50000"/>
                            </a:schemeClr>
                          </a:solidFill>
                          <a:effectLst/>
                        </a:rPr>
                        <a:t>PRC commends the department for doing a good job addressing student equity efforts and working to foster a sense of community for the students served.</a:t>
                      </a:r>
                      <a:endParaRPr lang="en-US" sz="1200" b="0" i="0" u="none" strike="noStrike" dirty="0">
                        <a:solidFill>
                          <a:schemeClr val="accent3">
                            <a:lumMod val="50000"/>
                          </a:schemeClr>
                        </a:solidFill>
                        <a:effectLst/>
                        <a:latin typeface="Calibri"/>
                      </a:endParaRPr>
                    </a:p>
                  </a:txBody>
                  <a:tcPr marL="9525" marR="9525" marT="9525" marB="0" anchor="b"/>
                </a:tc>
              </a:tr>
              <a:tr h="370840">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l" fontAlgn="b"/>
                      <a:r>
                        <a:rPr lang="en-US" sz="1200" u="none" strike="noStrike" dirty="0" smtClean="0">
                          <a:solidFill>
                            <a:schemeClr val="accent3">
                              <a:lumMod val="50000"/>
                            </a:schemeClr>
                          </a:solidFill>
                          <a:effectLst/>
                        </a:rPr>
                        <a:t>Biology</a:t>
                      </a:r>
                      <a:endParaRPr lang="en-US" sz="1200" b="0" i="0" u="none" strike="noStrike" dirty="0">
                        <a:solidFill>
                          <a:schemeClr val="accent3">
                            <a:lumMod val="50000"/>
                          </a:schemeClr>
                        </a:solidFill>
                        <a:effectLst/>
                        <a:latin typeface="Calibri"/>
                      </a:endParaRPr>
                    </a:p>
                  </a:txBody>
                  <a:tcPr marL="9525" marR="9525" marT="9525" marB="0" anchor="ctr"/>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l" fontAlgn="b"/>
                      <a:r>
                        <a:rPr lang="en-US" sz="1200" u="none" strike="noStrike" dirty="0">
                          <a:solidFill>
                            <a:schemeClr val="accent3">
                              <a:lumMod val="50000"/>
                            </a:schemeClr>
                          </a:solidFill>
                          <a:effectLst/>
                        </a:rPr>
                        <a:t>PRC commends the department for its effort to achieve equitable outcomes for its students.  The department has done so in a collaborative way that has involved part time faculty. This work has ranged from helping to organize the Teaching and Learning Summit, to reaching out for embedded  tutors, to looking  at  alternative  textbooks  to reduce costs for students, to  writing a </a:t>
                      </a:r>
                      <a:r>
                        <a:rPr lang="en-US" sz="1200" u="none" strike="noStrike" dirty="0" err="1">
                          <a:solidFill>
                            <a:schemeClr val="accent3">
                              <a:lumMod val="50000"/>
                            </a:schemeClr>
                          </a:solidFill>
                          <a:effectLst/>
                        </a:rPr>
                        <a:t>WestEd</a:t>
                      </a:r>
                      <a:r>
                        <a:rPr lang="en-US" sz="1200" u="none" strike="noStrike" dirty="0">
                          <a:solidFill>
                            <a:schemeClr val="accent3">
                              <a:lumMod val="50000"/>
                            </a:schemeClr>
                          </a:solidFill>
                          <a:effectLst/>
                        </a:rPr>
                        <a:t> Grant  to  pilot  reading apprenticeships  across the STEM fields.</a:t>
                      </a:r>
                      <a:endParaRPr lang="en-US" sz="1200" b="0" i="0" u="none" strike="noStrike" dirty="0">
                        <a:solidFill>
                          <a:schemeClr val="accent3">
                            <a:lumMod val="50000"/>
                          </a:schemeClr>
                        </a:solidFill>
                        <a:effectLst/>
                        <a:latin typeface="Calibri"/>
                      </a:endParaRPr>
                    </a:p>
                  </a:txBody>
                  <a:tcPr marL="9525" marR="9525" marT="9525" marB="0" anchor="b"/>
                </a:tc>
              </a:tr>
              <a:tr h="370840">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l" fontAlgn="b"/>
                      <a:r>
                        <a:rPr lang="en-US" sz="1200" u="none" strike="noStrike" dirty="0">
                          <a:solidFill>
                            <a:schemeClr val="accent3">
                              <a:lumMod val="50000"/>
                            </a:schemeClr>
                          </a:solidFill>
                          <a:effectLst/>
                        </a:rPr>
                        <a:t>Economics</a:t>
                      </a:r>
                      <a:endParaRPr lang="en-US" sz="1200" b="0" i="0" u="none" strike="noStrike" dirty="0">
                        <a:solidFill>
                          <a:schemeClr val="accent3">
                            <a:lumMod val="50000"/>
                          </a:schemeClr>
                        </a:solidFill>
                        <a:effectLst/>
                        <a:latin typeface="Calibri"/>
                      </a:endParaRPr>
                    </a:p>
                  </a:txBody>
                  <a:tcPr marL="9525" marR="9525" marT="9525" marB="0" anchor="ctr"/>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l" fontAlgn="b"/>
                      <a:r>
                        <a:rPr lang="en-US" sz="1200" u="none" strike="noStrike" dirty="0">
                          <a:solidFill>
                            <a:schemeClr val="accent3">
                              <a:lumMod val="50000"/>
                            </a:schemeClr>
                          </a:solidFill>
                          <a:effectLst/>
                        </a:rPr>
                        <a:t>PRC commends the department for its efforts to reach out to students to improve success rates, including through the use of embedded tutoring, and special programs (e.g. India).</a:t>
                      </a:r>
                      <a:endParaRPr lang="en-US" sz="1200" b="0" i="0" u="none" strike="noStrike" dirty="0">
                        <a:solidFill>
                          <a:schemeClr val="accent3">
                            <a:lumMod val="50000"/>
                          </a:schemeClr>
                        </a:solidFill>
                        <a:effectLst/>
                        <a:latin typeface="Calibri"/>
                      </a:endParaRPr>
                    </a:p>
                  </a:txBody>
                  <a:tcPr marL="9525" marR="9525" marT="9525" marB="0" anchor="b"/>
                </a:tc>
              </a:tr>
              <a:tr h="370840">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l" fontAlgn="b"/>
                      <a:r>
                        <a:rPr lang="en-US" sz="1200" u="none" strike="noStrike" dirty="0">
                          <a:solidFill>
                            <a:schemeClr val="accent3">
                              <a:lumMod val="50000"/>
                            </a:schemeClr>
                          </a:solidFill>
                          <a:effectLst/>
                        </a:rPr>
                        <a:t>Psychology</a:t>
                      </a:r>
                      <a:endParaRPr lang="en-US" sz="1200" b="0" i="0" u="none" strike="noStrike" dirty="0">
                        <a:solidFill>
                          <a:schemeClr val="accent3">
                            <a:lumMod val="50000"/>
                          </a:schemeClr>
                        </a:solidFill>
                        <a:effectLst/>
                        <a:latin typeface="Calibri"/>
                      </a:endParaRPr>
                    </a:p>
                  </a:txBody>
                  <a:tcPr marL="9525" marR="9525" marT="9525" marB="0" anchor="ctr"/>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l" fontAlgn="b"/>
                      <a:r>
                        <a:rPr lang="en-US" sz="1200" u="none" strike="noStrike" dirty="0">
                          <a:solidFill>
                            <a:schemeClr val="accent3">
                              <a:lumMod val="50000"/>
                            </a:schemeClr>
                          </a:solidFill>
                          <a:effectLst/>
                        </a:rPr>
                        <a:t>PRC commends the department for its equity efforts (e.g. embedded tutoring).</a:t>
                      </a:r>
                      <a:endParaRPr lang="en-US" sz="1200" b="0" i="0" u="none" strike="noStrike" dirty="0">
                        <a:solidFill>
                          <a:schemeClr val="accent3">
                            <a:lumMod val="50000"/>
                          </a:schemeClr>
                        </a:solidFill>
                        <a:effectLst/>
                        <a:latin typeface="Calibri"/>
                      </a:endParaRPr>
                    </a:p>
                  </a:txBody>
                  <a:tcPr marL="9525" marR="9525" marT="9525" marB="0" anchor="b"/>
                </a:tc>
              </a:tr>
              <a:tr h="370840">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l" fontAlgn="b"/>
                      <a:r>
                        <a:rPr lang="en-US" sz="1200" u="none" strike="noStrike" dirty="0">
                          <a:solidFill>
                            <a:schemeClr val="accent3">
                              <a:lumMod val="50000"/>
                            </a:schemeClr>
                          </a:solidFill>
                          <a:effectLst/>
                        </a:rPr>
                        <a:t>Athletics (Student Services)</a:t>
                      </a:r>
                      <a:endParaRPr lang="en-US" sz="1200" b="0" i="0" u="none" strike="noStrike" dirty="0">
                        <a:solidFill>
                          <a:schemeClr val="accent3">
                            <a:lumMod val="50000"/>
                          </a:schemeClr>
                        </a:solidFill>
                        <a:effectLst/>
                        <a:latin typeface="Calibri"/>
                      </a:endParaRPr>
                    </a:p>
                  </a:txBody>
                  <a:tcPr marL="9525" marR="9525" marT="9525" marB="0" anchor="ctr"/>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l" fontAlgn="b"/>
                      <a:r>
                        <a:rPr lang="en-US" sz="1200" u="none" strike="noStrike" dirty="0">
                          <a:solidFill>
                            <a:schemeClr val="accent3">
                              <a:lumMod val="50000"/>
                            </a:schemeClr>
                          </a:solidFill>
                          <a:effectLst/>
                        </a:rPr>
                        <a:t>PRC commends the department for its student equity efforts (counseling, progress reports, and mentorship by coaches).</a:t>
                      </a:r>
                      <a:endParaRPr lang="en-US" sz="1200" b="0" i="0" u="none" strike="noStrike" dirty="0">
                        <a:solidFill>
                          <a:schemeClr val="accent3">
                            <a:lumMod val="50000"/>
                          </a:schemeClr>
                        </a:solidFill>
                        <a:effectLst/>
                        <a:latin typeface="Calibri"/>
                      </a:endParaRPr>
                    </a:p>
                  </a:txBody>
                  <a:tcPr marL="9525" marR="9525" marT="9525" marB="0" anchor="b"/>
                </a:tc>
              </a:tr>
              <a:tr h="370840">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l" fontAlgn="b"/>
                      <a:r>
                        <a:rPr lang="en-US" sz="1200" u="none" strike="noStrike" dirty="0">
                          <a:solidFill>
                            <a:schemeClr val="accent3">
                              <a:lumMod val="50000"/>
                            </a:schemeClr>
                          </a:solidFill>
                          <a:effectLst/>
                        </a:rPr>
                        <a:t>General Studies - Science</a:t>
                      </a:r>
                      <a:endParaRPr lang="en-US" sz="1200" b="0" i="0" u="none" strike="noStrike" dirty="0">
                        <a:solidFill>
                          <a:schemeClr val="accent3">
                            <a:lumMod val="50000"/>
                          </a:schemeClr>
                        </a:solidFill>
                        <a:effectLst/>
                        <a:latin typeface="Calibri"/>
                      </a:endParaRPr>
                    </a:p>
                  </a:txBody>
                  <a:tcPr marL="9525" marR="9525" marT="9525" marB="0" anchor="ctr"/>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l" fontAlgn="b"/>
                      <a:r>
                        <a:rPr lang="en-US" sz="1200" u="none" strike="noStrike" dirty="0">
                          <a:solidFill>
                            <a:schemeClr val="accent3">
                              <a:lumMod val="50000"/>
                            </a:schemeClr>
                          </a:solidFill>
                          <a:effectLst/>
                        </a:rPr>
                        <a:t>PRC commends the Division Deans (2x) for getting together to discuss student equity effort across both divisions.</a:t>
                      </a:r>
                      <a:endParaRPr lang="en-US" sz="1200" b="0" i="0" u="none" strike="noStrike" dirty="0">
                        <a:solidFill>
                          <a:schemeClr val="accent3">
                            <a:lumMod val="50000"/>
                          </a:schemeClr>
                        </a:solidFill>
                        <a:effectLst/>
                        <a:latin typeface="Calibri"/>
                      </a:endParaRPr>
                    </a:p>
                  </a:txBody>
                  <a:tcPr marL="9525" marR="9525" marT="9525" marB="0" anchor="b"/>
                </a:tc>
              </a:tr>
              <a:tr h="370840">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l" fontAlgn="b"/>
                      <a:r>
                        <a:rPr lang="en-US" sz="1200" u="none" strike="noStrike" dirty="0">
                          <a:solidFill>
                            <a:schemeClr val="accent3">
                              <a:lumMod val="50000"/>
                            </a:schemeClr>
                          </a:solidFill>
                          <a:effectLst/>
                        </a:rPr>
                        <a:t>Pass the Torch</a:t>
                      </a:r>
                      <a:endParaRPr lang="en-US" sz="1200" b="0" i="0" u="none" strike="noStrike" dirty="0">
                        <a:solidFill>
                          <a:schemeClr val="accent3">
                            <a:lumMod val="50000"/>
                          </a:schemeClr>
                        </a:solidFill>
                        <a:effectLst/>
                        <a:latin typeface="Calibri"/>
                      </a:endParaRPr>
                    </a:p>
                  </a:txBody>
                  <a:tcPr marL="9525" marR="9525" marT="9525" marB="0" anchor="ctr"/>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l" fontAlgn="b"/>
                      <a:r>
                        <a:rPr lang="en-US" sz="1200" u="none" strike="noStrike" dirty="0">
                          <a:solidFill>
                            <a:schemeClr val="accent3">
                              <a:lumMod val="50000"/>
                            </a:schemeClr>
                          </a:solidFill>
                          <a:effectLst/>
                        </a:rPr>
                        <a:t>PRC commends the program for its assistance to underrepresented student populations and its contribution as an important part of the College’s equity agenda.</a:t>
                      </a:r>
                      <a:endParaRPr lang="en-US" sz="1200" b="0" i="0" u="none" strike="noStrike" dirty="0">
                        <a:solidFill>
                          <a:schemeClr val="accent3">
                            <a:lumMod val="50000"/>
                          </a:schemeClr>
                        </a:solidFill>
                        <a:effectLst/>
                        <a:latin typeface="Calibri"/>
                      </a:endParaRPr>
                    </a:p>
                  </a:txBody>
                  <a:tcPr marL="9525" marR="9525" marT="9525" marB="0" anchor="b"/>
                </a:tc>
              </a:tr>
              <a:tr h="370840">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l" fontAlgn="b"/>
                      <a:r>
                        <a:rPr lang="en-US" sz="1200" u="none" strike="noStrike" dirty="0">
                          <a:solidFill>
                            <a:schemeClr val="accent3">
                              <a:lumMod val="50000"/>
                            </a:schemeClr>
                          </a:solidFill>
                          <a:effectLst/>
                        </a:rPr>
                        <a:t>EOPS</a:t>
                      </a:r>
                      <a:endParaRPr lang="en-US" sz="1200" b="0" i="0" u="none" strike="noStrike" dirty="0">
                        <a:solidFill>
                          <a:schemeClr val="accent3">
                            <a:lumMod val="50000"/>
                          </a:schemeClr>
                        </a:solidFill>
                        <a:effectLst/>
                        <a:latin typeface="Calibri"/>
                      </a:endParaRPr>
                    </a:p>
                  </a:txBody>
                  <a:tcPr marL="9525" marR="9525" marT="9525" marB="0" anchor="ctr"/>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l" fontAlgn="b"/>
                      <a:r>
                        <a:rPr lang="en-US" sz="1200" u="none" strike="noStrike" dirty="0">
                          <a:solidFill>
                            <a:schemeClr val="accent3">
                              <a:lumMod val="50000"/>
                            </a:schemeClr>
                          </a:solidFill>
                          <a:effectLst/>
                        </a:rPr>
                        <a:t>PRC commends the program for its contribution to the College’s student equity efforts.</a:t>
                      </a:r>
                      <a:endParaRPr lang="en-US" sz="1200" b="0" i="0" u="none" strike="noStrike" dirty="0">
                        <a:solidFill>
                          <a:schemeClr val="accent3">
                            <a:lumMod val="50000"/>
                          </a:schemeClr>
                        </a:solidFill>
                        <a:effectLst/>
                        <a:latin typeface="Calibri"/>
                      </a:endParaRPr>
                    </a:p>
                  </a:txBody>
                  <a:tcPr marL="9525" marR="9525" marT="9525" marB="0" anchor="b"/>
                </a:tc>
              </a:tr>
              <a:tr h="370840">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l" fontAlgn="b"/>
                      <a:r>
                        <a:rPr lang="en-US" sz="1200" u="none" strike="noStrike">
                          <a:solidFill>
                            <a:schemeClr val="accent3">
                              <a:lumMod val="50000"/>
                            </a:schemeClr>
                          </a:solidFill>
                          <a:effectLst/>
                        </a:rPr>
                        <a:t>Dean – Physical Sciences, Mathematics and Engineering (PSME)</a:t>
                      </a:r>
                      <a:endParaRPr lang="en-US" sz="1200" b="0" i="0" u="none" strike="noStrike">
                        <a:solidFill>
                          <a:schemeClr val="accent3">
                            <a:lumMod val="50000"/>
                          </a:schemeClr>
                        </a:solidFill>
                        <a:effectLst/>
                        <a:latin typeface="Calibri"/>
                      </a:endParaRPr>
                    </a:p>
                  </a:txBody>
                  <a:tcPr marL="9525" marR="9525" marT="9525" marB="0" anchor="ctr"/>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l" fontAlgn="b"/>
                      <a:r>
                        <a:rPr lang="en-US" sz="1200" u="none" strike="noStrike" dirty="0">
                          <a:solidFill>
                            <a:schemeClr val="accent3">
                              <a:lumMod val="50000"/>
                            </a:schemeClr>
                          </a:solidFill>
                          <a:effectLst/>
                        </a:rPr>
                        <a:t>PRC commends the unit for a program review document that clearly outlined the division’s equity efforts.</a:t>
                      </a:r>
                      <a:endParaRPr lang="en-US" sz="1200" b="0" i="0" u="none" strike="noStrike" dirty="0">
                        <a:solidFill>
                          <a:schemeClr val="accent3">
                            <a:lumMod val="50000"/>
                          </a:schemeClr>
                        </a:solidFill>
                        <a:effectLst/>
                        <a:latin typeface="Calibri"/>
                      </a:endParaRPr>
                    </a:p>
                  </a:txBody>
                  <a:tcPr marL="9525" marR="9525" marT="9525" marB="0" anchor="b"/>
                </a:tc>
              </a:tr>
              <a:tr h="370840">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l" fontAlgn="b"/>
                      <a:r>
                        <a:rPr lang="en-US" sz="1200" u="none" strike="noStrike" dirty="0">
                          <a:solidFill>
                            <a:schemeClr val="accent3">
                              <a:lumMod val="50000"/>
                            </a:schemeClr>
                          </a:solidFill>
                          <a:effectLst/>
                        </a:rPr>
                        <a:t>Business and Education Partnerships</a:t>
                      </a:r>
                      <a:endParaRPr lang="en-US" sz="1200" b="0" i="0" u="none" strike="noStrike" dirty="0">
                        <a:solidFill>
                          <a:schemeClr val="accent3">
                            <a:lumMod val="50000"/>
                          </a:schemeClr>
                        </a:solidFill>
                        <a:effectLst/>
                        <a:latin typeface="Calibri"/>
                      </a:endParaRPr>
                    </a:p>
                  </a:txBody>
                  <a:tcPr marL="9525" marR="9525" marT="9525" marB="0" anchor="ctr"/>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l" fontAlgn="b"/>
                      <a:r>
                        <a:rPr lang="en-US" sz="1200" u="none" strike="noStrike" dirty="0">
                          <a:solidFill>
                            <a:schemeClr val="accent3">
                              <a:lumMod val="50000"/>
                            </a:schemeClr>
                          </a:solidFill>
                          <a:effectLst/>
                        </a:rPr>
                        <a:t>PRC commends the unit on serving a diverse range of students in the internship program.</a:t>
                      </a:r>
                      <a:endParaRPr lang="en-US" sz="1200" b="0" i="0" u="none" strike="noStrike" dirty="0">
                        <a:solidFill>
                          <a:schemeClr val="accent3">
                            <a:lumMod val="50000"/>
                          </a:schemeClr>
                        </a:solidFill>
                        <a:effectLst/>
                        <a:latin typeface="Calibri"/>
                      </a:endParaRPr>
                    </a:p>
                  </a:txBody>
                  <a:tcPr marL="9525" marR="9525" marT="9525" marB="0" anchor="b"/>
                </a:tc>
              </a:tr>
            </a:tbl>
          </a:graphicData>
        </a:graphic>
      </p:graphicFrame>
    </p:spTree>
    <p:extLst>
      <p:ext uri="{BB962C8B-B14F-4D97-AF65-F5344CB8AC3E}">
        <p14:creationId xmlns:p14="http://schemas.microsoft.com/office/powerpoint/2010/main" val="278287239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01752" y="228600"/>
            <a:ext cx="8534400" cy="914400"/>
          </a:xfrm>
        </p:spPr>
        <p:txBody>
          <a:bodyPr>
            <a:noAutofit/>
          </a:bodyPr>
          <a:lstStyle/>
          <a:p>
            <a:pPr algn="ctr"/>
            <a:r>
              <a:rPr lang="en-US" sz="2800" b="1" dirty="0">
                <a:latin typeface="Georgia" panose="02040502050405020303" pitchFamily="18" charset="0"/>
              </a:rPr>
              <a:t>Access:</a:t>
            </a:r>
            <a:r>
              <a:rPr lang="en-US" sz="2800" dirty="0">
                <a:latin typeface="Georgia" panose="02040502050405020303" pitchFamily="18" charset="0"/>
              </a:rPr>
              <a:t> Marketing and </a:t>
            </a:r>
            <a:r>
              <a:rPr lang="en-US" sz="2800" dirty="0" smtClean="0">
                <a:latin typeface="Georgia" panose="02040502050405020303" pitchFamily="18" charset="0"/>
              </a:rPr>
              <a:t>Outreach to Recruit Students from Under-represented Groups</a:t>
            </a:r>
            <a:endParaRPr lang="en-US" sz="2800" dirty="0">
              <a:latin typeface="Georgia" panose="02040502050405020303" pitchFamily="18" charset="0"/>
            </a:endParaRPr>
          </a:p>
        </p:txBody>
      </p:sp>
      <p:sp>
        <p:nvSpPr>
          <p:cNvPr id="4" name="Content Placeholder 3"/>
          <p:cNvSpPr>
            <a:spLocks noGrp="1"/>
          </p:cNvSpPr>
          <p:nvPr>
            <p:ph idx="1"/>
          </p:nvPr>
        </p:nvSpPr>
        <p:spPr>
          <a:xfrm>
            <a:off x="381000" y="1676400"/>
            <a:ext cx="8371703" cy="4373834"/>
          </a:xfrm>
        </p:spPr>
        <p:txBody>
          <a:bodyPr vert="horz" lIns="0" tIns="45720" rIns="0" bIns="45720" rtlCol="0" anchor="t">
            <a:noAutofit/>
          </a:bodyPr>
          <a:lstStyle/>
          <a:p>
            <a:r>
              <a:rPr lang="en-US" sz="2800" dirty="0">
                <a:solidFill>
                  <a:schemeClr val="accent3">
                    <a:lumMod val="50000"/>
                  </a:schemeClr>
                </a:solidFill>
                <a:latin typeface="Georgia" panose="02040502050405020303" pitchFamily="18" charset="0"/>
              </a:rPr>
              <a:t> </a:t>
            </a:r>
            <a:r>
              <a:rPr lang="en-US" sz="2800" dirty="0" smtClean="0">
                <a:solidFill>
                  <a:schemeClr val="accent3">
                    <a:lumMod val="50000"/>
                  </a:schemeClr>
                </a:solidFill>
                <a:latin typeface="Georgia" panose="02040502050405020303" pitchFamily="18" charset="0"/>
              </a:rPr>
              <a:t>Develop Women in STEM Marketing Materials (Summer 2016)</a:t>
            </a:r>
          </a:p>
          <a:p>
            <a:r>
              <a:rPr lang="en-US" sz="2800" dirty="0" smtClean="0">
                <a:solidFill>
                  <a:schemeClr val="accent3">
                    <a:lumMod val="50000"/>
                  </a:schemeClr>
                </a:solidFill>
                <a:latin typeface="Georgia" panose="02040502050405020303" pitchFamily="18" charset="0"/>
              </a:rPr>
              <a:t>Develop Marketing Plan for under-represented student groups (Summer 2016)</a:t>
            </a:r>
            <a:r>
              <a:rPr lang="en-US" sz="2400" dirty="0" smtClean="0">
                <a:solidFill>
                  <a:schemeClr val="accent3">
                    <a:lumMod val="50000"/>
                  </a:schemeClr>
                </a:solidFill>
                <a:latin typeface="Georgia" panose="02040502050405020303" pitchFamily="18" charset="0"/>
              </a:rPr>
              <a:t/>
            </a:r>
            <a:br>
              <a:rPr lang="en-US" sz="2400" dirty="0" smtClean="0">
                <a:solidFill>
                  <a:schemeClr val="accent3">
                    <a:lumMod val="50000"/>
                  </a:schemeClr>
                </a:solidFill>
                <a:latin typeface="Georgia" panose="02040502050405020303" pitchFamily="18" charset="0"/>
              </a:rPr>
            </a:br>
            <a:endParaRPr lang="en-US" sz="2400" dirty="0">
              <a:solidFill>
                <a:schemeClr val="accent3">
                  <a:lumMod val="50000"/>
                </a:schemeClr>
              </a:solidFill>
              <a:latin typeface="Georgia" panose="02040502050405020303" pitchFamily="18" charset="0"/>
            </a:endParaRPr>
          </a:p>
        </p:txBody>
      </p:sp>
      <p:sp>
        <p:nvSpPr>
          <p:cNvPr id="2" name="Date Placeholder 1"/>
          <p:cNvSpPr>
            <a:spLocks noGrp="1"/>
          </p:cNvSpPr>
          <p:nvPr>
            <p:ph type="dt" sz="half" idx="10"/>
          </p:nvPr>
        </p:nvSpPr>
        <p:spPr/>
        <p:txBody>
          <a:bodyPr/>
          <a:lstStyle/>
          <a:p>
            <a:r>
              <a:rPr lang="en-US" smtClean="0"/>
              <a:t>5/10/2016</a:t>
            </a:r>
            <a:endParaRPr lang="en-US"/>
          </a:p>
        </p:txBody>
      </p:sp>
      <p:sp>
        <p:nvSpPr>
          <p:cNvPr id="3" name="Footer Placeholder 2"/>
          <p:cNvSpPr>
            <a:spLocks noGrp="1"/>
          </p:cNvSpPr>
          <p:nvPr>
            <p:ph type="ftr" sz="quarter" idx="11"/>
          </p:nvPr>
        </p:nvSpPr>
        <p:spPr/>
        <p:txBody>
          <a:bodyPr/>
          <a:lstStyle/>
          <a:p>
            <a:r>
              <a:rPr lang="en-US" smtClean="0"/>
              <a:t>Equity Plan Activities 2015-16</a:t>
            </a:r>
            <a:endParaRPr lang="en-US"/>
          </a:p>
        </p:txBody>
      </p:sp>
      <p:sp>
        <p:nvSpPr>
          <p:cNvPr id="5" name="Slide Number Placeholder 4"/>
          <p:cNvSpPr>
            <a:spLocks noGrp="1"/>
          </p:cNvSpPr>
          <p:nvPr>
            <p:ph type="sldNum" sz="quarter" idx="12"/>
          </p:nvPr>
        </p:nvSpPr>
        <p:spPr/>
        <p:txBody>
          <a:bodyPr/>
          <a:lstStyle/>
          <a:p>
            <a:fld id="{526220DD-ABF4-42D0-854A-60A52B612438}" type="slidenum">
              <a:rPr lang="en-US" smtClean="0"/>
              <a:pPr/>
              <a:t>9</a:t>
            </a:fld>
            <a:endParaRPr lang="en-US"/>
          </a:p>
        </p:txBody>
      </p:sp>
    </p:spTree>
    <p:extLst>
      <p:ext uri="{BB962C8B-B14F-4D97-AF65-F5344CB8AC3E}">
        <p14:creationId xmlns:p14="http://schemas.microsoft.com/office/powerpoint/2010/main" val="1603543263"/>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4580</TotalTime>
  <Words>1789</Words>
  <Application>Microsoft Macintosh PowerPoint</Application>
  <PresentationFormat>On-screen Show (4:3)</PresentationFormat>
  <Paragraphs>327</Paragraphs>
  <Slides>25</Slides>
  <Notes>12</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Civic</vt:lpstr>
      <vt:lpstr>Update on 2015-16 Student Equity Plan Activities</vt:lpstr>
      <vt:lpstr>Definition</vt:lpstr>
      <vt:lpstr>Student Equity Plan Success Indicators</vt:lpstr>
      <vt:lpstr>PowerPoint Presentation</vt:lpstr>
      <vt:lpstr>Budget by Activity</vt:lpstr>
      <vt:lpstr>New Positions</vt:lpstr>
      <vt:lpstr>Planned Interventions</vt:lpstr>
      <vt:lpstr>Equity in Program Review (sample)</vt:lpstr>
      <vt:lpstr>Access: Marketing and Outreach to Recruit Students from Under-represented Groups</vt:lpstr>
      <vt:lpstr>Course Completion:  Develop a Mentoring Program</vt:lpstr>
      <vt:lpstr>Professional Development Conferences / Events</vt:lpstr>
      <vt:lpstr>Professional Development Events-Future</vt:lpstr>
      <vt:lpstr>Course Completion:   Support Early Alert</vt:lpstr>
      <vt:lpstr>Course Completion:   Plan for the Expansion of First Year Experience</vt:lpstr>
      <vt:lpstr>Course Completion:  Provide Equity Research on Student Needs  and New Programs</vt:lpstr>
      <vt:lpstr>Course Completion:  Develop Online Access to Data </vt:lpstr>
      <vt:lpstr>Course Completion:  Reduce Financial Barriers</vt:lpstr>
      <vt:lpstr>ESL &amp; Basic Skills:  Pilot Multiple Measures of Assessment</vt:lpstr>
      <vt:lpstr>Degree and Certificate Completion:  Use Student Educational Plan Data</vt:lpstr>
      <vt:lpstr>Transfer Completion:  Facilitate the Assessment of ADT  Learning Outcomes for Disproportionate Impact </vt:lpstr>
      <vt:lpstr>What needs more work? </vt:lpstr>
      <vt:lpstr>What have we accomplished? </vt:lpstr>
      <vt:lpstr>2015-16 Equity Plan Activity Progress</vt:lpstr>
      <vt:lpstr>Next Steps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Tech</dc:creator>
  <cp:lastModifiedBy>Kelaiah</cp:lastModifiedBy>
  <cp:revision>251</cp:revision>
  <cp:lastPrinted>2015-09-18T22:17:46Z</cp:lastPrinted>
  <dcterms:created xsi:type="dcterms:W3CDTF">2014-02-27T03:50:59Z</dcterms:created>
  <dcterms:modified xsi:type="dcterms:W3CDTF">2016-06-03T20:07:56Z</dcterms:modified>
</cp:coreProperties>
</file>