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embeddings/oleObject1.bin" ContentType="application/vnd.openxmlformats-officedocument.oleObject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omments/comment1.xml" ContentType="application/vnd.openxmlformats-officedocument.presentationml.comments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888" r:id="rId1"/>
    <p:sldMasterId id="2147483900" r:id="rId2"/>
  </p:sldMasterIdLst>
  <p:notesMasterIdLst>
    <p:notesMasterId r:id="rId32"/>
  </p:notesMasterIdLst>
  <p:sldIdLst>
    <p:sldId id="256" r:id="rId3"/>
    <p:sldId id="284" r:id="rId4"/>
    <p:sldId id="285" r:id="rId5"/>
    <p:sldId id="281" r:id="rId6"/>
    <p:sldId id="282" r:id="rId7"/>
    <p:sldId id="280" r:id="rId8"/>
    <p:sldId id="292" r:id="rId9"/>
    <p:sldId id="276" r:id="rId10"/>
    <p:sldId id="291" r:id="rId11"/>
    <p:sldId id="279" r:id="rId12"/>
    <p:sldId id="288" r:id="rId13"/>
    <p:sldId id="257" r:id="rId14"/>
    <p:sldId id="271" r:id="rId15"/>
    <p:sldId id="290" r:id="rId16"/>
    <p:sldId id="277" r:id="rId17"/>
    <p:sldId id="298" r:id="rId18"/>
    <p:sldId id="299" r:id="rId19"/>
    <p:sldId id="301" r:id="rId20"/>
    <p:sldId id="302" r:id="rId21"/>
    <p:sldId id="303" r:id="rId22"/>
    <p:sldId id="297" r:id="rId23"/>
    <p:sldId id="286" r:id="rId24"/>
    <p:sldId id="300" r:id="rId25"/>
    <p:sldId id="262" r:id="rId26"/>
    <p:sldId id="278" r:id="rId27"/>
    <p:sldId id="293" r:id="rId28"/>
    <p:sldId id="289" r:id="rId29"/>
    <p:sldId id="296" r:id="rId30"/>
    <p:sldId id="268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olyn Holcroft" initials="CCH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501" autoAdjust="0"/>
  </p:normalViewPr>
  <p:slideViewPr>
    <p:cSldViewPr>
      <p:cViewPr>
        <p:scale>
          <a:sx n="68" d="100"/>
          <a:sy n="68" d="100"/>
        </p:scale>
        <p:origin x="-2264" y="-7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printerSettings" Target="printerSettings/printerSettings1.bin"/><Relationship Id="rId34" Type="http://schemas.openxmlformats.org/officeDocument/2006/relationships/commentAuthors" Target="commentAuthors.xml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9-19T14:41:15.831" idx="2">
    <p:pos x="10" y="10"/>
    <p:text>This visual could benefit from a tiny bit more explanation on the actual slide (for later use)  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8E65B7-6024-404F-860C-8666C6F7442E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B5CFD8C-BFA9-41A1-9270-8BAA50F05154}">
      <dgm:prSet phldrT="[Text]" custT="1"/>
      <dgm:spPr/>
      <dgm:t>
        <a:bodyPr/>
        <a:lstStyle/>
        <a:p>
          <a:r>
            <a:rPr lang="en-US" sz="1100" dirty="0" smtClean="0"/>
            <a:t>Students</a:t>
          </a:r>
          <a:endParaRPr lang="en-US" sz="1100" dirty="0"/>
        </a:p>
      </dgm:t>
    </dgm:pt>
    <dgm:pt modelId="{FC80907B-2E43-4935-8D32-1ABFF11A211E}" type="parTrans" cxnId="{08FA4C52-A70D-4EFF-B2C4-B3B8559A4B7A}">
      <dgm:prSet/>
      <dgm:spPr/>
      <dgm:t>
        <a:bodyPr/>
        <a:lstStyle/>
        <a:p>
          <a:endParaRPr lang="en-US" sz="1100"/>
        </a:p>
      </dgm:t>
    </dgm:pt>
    <dgm:pt modelId="{B5E160C5-459E-474A-972B-0DCB93755CF5}" type="sibTrans" cxnId="{08FA4C52-A70D-4EFF-B2C4-B3B8559A4B7A}">
      <dgm:prSet/>
      <dgm:spPr/>
      <dgm:t>
        <a:bodyPr/>
        <a:lstStyle/>
        <a:p>
          <a:endParaRPr lang="en-US" sz="1100"/>
        </a:p>
      </dgm:t>
    </dgm:pt>
    <dgm:pt modelId="{D5870EF3-7D03-4946-9EE8-A52C880329A0}">
      <dgm:prSet phldrT="[Text]" custT="1"/>
      <dgm:spPr/>
      <dgm:t>
        <a:bodyPr/>
        <a:lstStyle/>
        <a:p>
          <a:r>
            <a:rPr lang="en-US" sz="1100" dirty="0" smtClean="0"/>
            <a:t>Early Alert Coordinator</a:t>
          </a:r>
          <a:endParaRPr lang="en-US" sz="1100" dirty="0"/>
        </a:p>
      </dgm:t>
    </dgm:pt>
    <dgm:pt modelId="{574D9BB0-B60E-46C5-AEAA-DC1C32A01FD8}" type="parTrans" cxnId="{6CA98816-3777-4F47-A2AE-F2EE35EB2169}">
      <dgm:prSet/>
      <dgm:spPr/>
      <dgm:t>
        <a:bodyPr/>
        <a:lstStyle/>
        <a:p>
          <a:endParaRPr lang="en-US" sz="1100"/>
        </a:p>
      </dgm:t>
    </dgm:pt>
    <dgm:pt modelId="{15084902-2F68-41B4-B044-36C217DDDAF5}" type="sibTrans" cxnId="{6CA98816-3777-4F47-A2AE-F2EE35EB2169}">
      <dgm:prSet/>
      <dgm:spPr/>
      <dgm:t>
        <a:bodyPr/>
        <a:lstStyle/>
        <a:p>
          <a:endParaRPr lang="en-US" sz="1100"/>
        </a:p>
      </dgm:t>
    </dgm:pt>
    <dgm:pt modelId="{B01D3C11-3CB8-416C-9D71-6AC4E674B04F}">
      <dgm:prSet phldrT="[Text]" custT="1"/>
      <dgm:spPr/>
      <dgm:t>
        <a:bodyPr/>
        <a:lstStyle/>
        <a:p>
          <a:r>
            <a:rPr lang="en-US" sz="1100" b="1" dirty="0" smtClean="0"/>
            <a:t>Early Alert / Retention Counselor</a:t>
          </a:r>
          <a:endParaRPr lang="en-US" sz="1100" dirty="0"/>
        </a:p>
      </dgm:t>
    </dgm:pt>
    <dgm:pt modelId="{7F3FE8A8-5CD3-40E0-9D27-D7C2CEA997B2}" type="parTrans" cxnId="{05290886-6221-47D8-948F-D1D45FC64B06}">
      <dgm:prSet/>
      <dgm:spPr/>
      <dgm:t>
        <a:bodyPr/>
        <a:lstStyle/>
        <a:p>
          <a:endParaRPr lang="en-US" sz="1100"/>
        </a:p>
      </dgm:t>
    </dgm:pt>
    <dgm:pt modelId="{CE0BDF2C-14CB-47CE-82AD-31CFDA51BFD6}" type="sibTrans" cxnId="{05290886-6221-47D8-948F-D1D45FC64B06}">
      <dgm:prSet/>
      <dgm:spPr/>
      <dgm:t>
        <a:bodyPr/>
        <a:lstStyle/>
        <a:p>
          <a:endParaRPr lang="en-US" sz="1100"/>
        </a:p>
      </dgm:t>
    </dgm:pt>
    <dgm:pt modelId="{F4315898-B1F5-47A8-9592-FA34F95C2622}">
      <dgm:prSet phldrT="[Text]" custT="1"/>
      <dgm:spPr/>
      <dgm:t>
        <a:bodyPr/>
        <a:lstStyle/>
        <a:p>
          <a:r>
            <a:rPr lang="en-US" sz="1100" b="1" dirty="0" smtClean="0"/>
            <a:t>Part-Time Counselor</a:t>
          </a:r>
          <a:endParaRPr lang="en-US" sz="1100" dirty="0"/>
        </a:p>
      </dgm:t>
    </dgm:pt>
    <dgm:pt modelId="{90B6AB7D-4782-4759-86E8-E66FA9112FB4}" type="parTrans" cxnId="{A352BF73-9900-4735-8324-8EA7ADBEF04B}">
      <dgm:prSet/>
      <dgm:spPr/>
      <dgm:t>
        <a:bodyPr/>
        <a:lstStyle/>
        <a:p>
          <a:endParaRPr lang="en-US" sz="1100"/>
        </a:p>
      </dgm:t>
    </dgm:pt>
    <dgm:pt modelId="{B0BA0BA6-F13D-444B-BA8E-070523EEF6AF}" type="sibTrans" cxnId="{A352BF73-9900-4735-8324-8EA7ADBEF04B}">
      <dgm:prSet/>
      <dgm:spPr/>
      <dgm:t>
        <a:bodyPr/>
        <a:lstStyle/>
        <a:p>
          <a:endParaRPr lang="en-US" sz="1100"/>
        </a:p>
      </dgm:t>
    </dgm:pt>
    <dgm:pt modelId="{3AC48376-0665-4E31-A843-64ED75EAED3D}">
      <dgm:prSet phldrT="[Text]" custT="1"/>
      <dgm:spPr/>
      <dgm:t>
        <a:bodyPr/>
        <a:lstStyle/>
        <a:p>
          <a:r>
            <a:rPr lang="en-US" sz="1100" b="1" dirty="0" smtClean="0"/>
            <a:t>Prof Dev &amp; Mentoring Program Coordinator</a:t>
          </a:r>
          <a:endParaRPr lang="en-US" sz="1100" dirty="0"/>
        </a:p>
      </dgm:t>
    </dgm:pt>
    <dgm:pt modelId="{52C923F6-E724-4F5B-B4AE-A26CAC20E187}" type="parTrans" cxnId="{636A1AEF-5D33-4974-BB67-E35D0F9E5ECF}">
      <dgm:prSet/>
      <dgm:spPr/>
      <dgm:t>
        <a:bodyPr/>
        <a:lstStyle/>
        <a:p>
          <a:endParaRPr lang="en-US" sz="1100"/>
        </a:p>
      </dgm:t>
    </dgm:pt>
    <dgm:pt modelId="{47D681D3-BE7A-4353-8A13-8A80168D2843}" type="sibTrans" cxnId="{636A1AEF-5D33-4974-BB67-E35D0F9E5ECF}">
      <dgm:prSet/>
      <dgm:spPr/>
      <dgm:t>
        <a:bodyPr/>
        <a:lstStyle/>
        <a:p>
          <a:endParaRPr lang="en-US" sz="1100"/>
        </a:p>
      </dgm:t>
    </dgm:pt>
    <dgm:pt modelId="{941BE8F1-29D6-4842-8277-D62EC09FE22D}">
      <dgm:prSet phldrT="[Text]" custT="1"/>
      <dgm:spPr/>
      <dgm:t>
        <a:bodyPr/>
        <a:lstStyle/>
        <a:p>
          <a:r>
            <a:rPr lang="en-US" sz="1100" b="1" dirty="0" smtClean="0"/>
            <a:t>Supplemental Instructors</a:t>
          </a:r>
          <a:endParaRPr lang="en-US" sz="1100" dirty="0"/>
        </a:p>
      </dgm:t>
    </dgm:pt>
    <dgm:pt modelId="{5EF19F31-574B-466D-8D3B-8FABC415F177}" type="parTrans" cxnId="{441254D6-FE54-4494-AD5F-8A0996822759}">
      <dgm:prSet/>
      <dgm:spPr/>
      <dgm:t>
        <a:bodyPr/>
        <a:lstStyle/>
        <a:p>
          <a:endParaRPr lang="en-US" sz="1100"/>
        </a:p>
      </dgm:t>
    </dgm:pt>
    <dgm:pt modelId="{037CF8C4-83CA-4083-A452-F829DD983A8D}" type="sibTrans" cxnId="{441254D6-FE54-4494-AD5F-8A0996822759}">
      <dgm:prSet/>
      <dgm:spPr/>
      <dgm:t>
        <a:bodyPr/>
        <a:lstStyle/>
        <a:p>
          <a:endParaRPr lang="en-US" sz="1100"/>
        </a:p>
      </dgm:t>
    </dgm:pt>
    <dgm:pt modelId="{79B7989E-FB66-4EA8-8561-D95AD5187858}">
      <dgm:prSet phldrT="[Text]" custT="1"/>
      <dgm:spPr/>
      <dgm:t>
        <a:bodyPr/>
        <a:lstStyle/>
        <a:p>
          <a:r>
            <a:rPr lang="en-US" sz="1100" b="1" dirty="0" smtClean="0"/>
            <a:t>Student / Peer Mentors</a:t>
          </a:r>
          <a:endParaRPr lang="en-US" sz="1100" dirty="0"/>
        </a:p>
      </dgm:t>
    </dgm:pt>
    <dgm:pt modelId="{C47CF878-BBAB-47B3-85E5-92581E67B048}" type="parTrans" cxnId="{E7D0EA30-DD19-4CF9-9651-3E68DA10A78C}">
      <dgm:prSet/>
      <dgm:spPr/>
      <dgm:t>
        <a:bodyPr/>
        <a:lstStyle/>
        <a:p>
          <a:endParaRPr lang="en-US" sz="1100"/>
        </a:p>
      </dgm:t>
    </dgm:pt>
    <dgm:pt modelId="{EBE9AC35-7BE9-48D6-9BAB-7E37DE612383}" type="sibTrans" cxnId="{E7D0EA30-DD19-4CF9-9651-3E68DA10A78C}">
      <dgm:prSet/>
      <dgm:spPr/>
      <dgm:t>
        <a:bodyPr/>
        <a:lstStyle/>
        <a:p>
          <a:endParaRPr lang="en-US" sz="1100"/>
        </a:p>
      </dgm:t>
    </dgm:pt>
    <dgm:pt modelId="{3D9AD27C-339C-4082-B708-29BE3E102D63}">
      <dgm:prSet phldrT="[Text]" custT="1"/>
      <dgm:spPr/>
      <dgm:t>
        <a:bodyPr/>
        <a:lstStyle/>
        <a:p>
          <a:r>
            <a:rPr lang="en-US" sz="1100" b="1" dirty="0" smtClean="0"/>
            <a:t>Faculty Coordinator</a:t>
          </a:r>
          <a:endParaRPr lang="en-US" sz="1100" dirty="0"/>
        </a:p>
      </dgm:t>
    </dgm:pt>
    <dgm:pt modelId="{7EB4B2DD-8837-4C4F-A338-19295FF7E736}" type="parTrans" cxnId="{5CF0A71E-DE16-4C1A-876F-CB2E660FF1CD}">
      <dgm:prSet/>
      <dgm:spPr/>
      <dgm:t>
        <a:bodyPr/>
        <a:lstStyle/>
        <a:p>
          <a:endParaRPr lang="en-US" sz="1100"/>
        </a:p>
      </dgm:t>
    </dgm:pt>
    <dgm:pt modelId="{810FF236-2A0E-4F78-AE93-670696C87509}" type="sibTrans" cxnId="{5CF0A71E-DE16-4C1A-876F-CB2E660FF1CD}">
      <dgm:prSet/>
      <dgm:spPr/>
      <dgm:t>
        <a:bodyPr/>
        <a:lstStyle/>
        <a:p>
          <a:endParaRPr lang="en-US" sz="1100"/>
        </a:p>
      </dgm:t>
    </dgm:pt>
    <dgm:pt modelId="{B148AB96-A66A-4335-B552-4DB0A5E49B88}">
      <dgm:prSet phldrT="[Text]" custT="1"/>
      <dgm:spPr/>
      <dgm:t>
        <a:bodyPr/>
        <a:lstStyle/>
        <a:p>
          <a:r>
            <a:rPr lang="en-US" sz="1100" dirty="0" smtClean="0"/>
            <a:t>Researchers</a:t>
          </a:r>
          <a:endParaRPr lang="en-US" sz="1100" dirty="0"/>
        </a:p>
      </dgm:t>
    </dgm:pt>
    <dgm:pt modelId="{C77308AA-19EB-42DA-BAD0-BD1D91D0C531}" type="parTrans" cxnId="{E875D7CF-857E-4D30-8701-D2643790D0E9}">
      <dgm:prSet/>
      <dgm:spPr/>
      <dgm:t>
        <a:bodyPr/>
        <a:lstStyle/>
        <a:p>
          <a:endParaRPr lang="en-US" sz="1100"/>
        </a:p>
      </dgm:t>
    </dgm:pt>
    <dgm:pt modelId="{26B100CE-1AE6-485E-A71D-4C3AD04300C4}" type="sibTrans" cxnId="{E875D7CF-857E-4D30-8701-D2643790D0E9}">
      <dgm:prSet/>
      <dgm:spPr/>
      <dgm:t>
        <a:bodyPr/>
        <a:lstStyle/>
        <a:p>
          <a:endParaRPr lang="en-US" sz="1100"/>
        </a:p>
      </dgm:t>
    </dgm:pt>
    <dgm:pt modelId="{83088DCF-75DE-40AF-9CBF-F9BE5BF1DEAC}" type="pres">
      <dgm:prSet presAssocID="{168E65B7-6024-404F-860C-8666C6F7442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86D57A7-8548-4BAE-9328-C044DEDB31D3}" type="pres">
      <dgm:prSet presAssocID="{DB5CFD8C-BFA9-41A1-9270-8BAA50F05154}" presName="centerShape" presStyleLbl="node0" presStyleIdx="0" presStyleCnt="1"/>
      <dgm:spPr/>
      <dgm:t>
        <a:bodyPr/>
        <a:lstStyle/>
        <a:p>
          <a:endParaRPr lang="en-US"/>
        </a:p>
      </dgm:t>
    </dgm:pt>
    <dgm:pt modelId="{E561492E-A1A5-4D39-B894-B8082DBC88F0}" type="pres">
      <dgm:prSet presAssocID="{D5870EF3-7D03-4946-9EE8-A52C880329A0}" presName="node" presStyleLbl="node1" presStyleIdx="0" presStyleCnt="8" custScaleX="130871" custScaleY="1040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42B582-92E9-46B4-8A70-A9A7530D4BDD}" type="pres">
      <dgm:prSet presAssocID="{D5870EF3-7D03-4946-9EE8-A52C880329A0}" presName="dummy" presStyleCnt="0"/>
      <dgm:spPr/>
    </dgm:pt>
    <dgm:pt modelId="{E5E9B8B7-4A28-4C69-A649-287DE78FBFDE}" type="pres">
      <dgm:prSet presAssocID="{15084902-2F68-41B4-B044-36C217DDDAF5}" presName="sibTrans" presStyleLbl="sibTrans2D1" presStyleIdx="0" presStyleCnt="8"/>
      <dgm:spPr/>
      <dgm:t>
        <a:bodyPr/>
        <a:lstStyle/>
        <a:p>
          <a:endParaRPr lang="en-US"/>
        </a:p>
      </dgm:t>
    </dgm:pt>
    <dgm:pt modelId="{F9A13F1E-3228-4AA6-88C0-3DCB1E01135E}" type="pres">
      <dgm:prSet presAssocID="{B01D3C11-3CB8-416C-9D71-6AC4E674B04F}" presName="node" presStyleLbl="node1" presStyleIdx="1" presStyleCnt="8" custScaleX="146806" custScaleY="117937" custRadScaleRad="113115" custRadScaleInc="372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8561AD-23D6-4521-89B3-7F2BAA54502A}" type="pres">
      <dgm:prSet presAssocID="{B01D3C11-3CB8-416C-9D71-6AC4E674B04F}" presName="dummy" presStyleCnt="0"/>
      <dgm:spPr/>
    </dgm:pt>
    <dgm:pt modelId="{A1E4C104-85BD-4807-A23D-9EF8998A15FB}" type="pres">
      <dgm:prSet presAssocID="{CE0BDF2C-14CB-47CE-82AD-31CFDA51BFD6}" presName="sibTrans" presStyleLbl="sibTrans2D1" presStyleIdx="1" presStyleCnt="8"/>
      <dgm:spPr/>
      <dgm:t>
        <a:bodyPr/>
        <a:lstStyle/>
        <a:p>
          <a:endParaRPr lang="en-US"/>
        </a:p>
      </dgm:t>
    </dgm:pt>
    <dgm:pt modelId="{9469E051-9FC4-48DD-AE6A-77387BB60DC9}" type="pres">
      <dgm:prSet presAssocID="{F4315898-B1F5-47A8-9592-FA34F95C2622}" presName="node" presStyleLbl="node1" presStyleIdx="2" presStyleCnt="8" custScaleX="128544" custScaleY="997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ED7671-DF13-4239-9F6C-8A92B3946942}" type="pres">
      <dgm:prSet presAssocID="{F4315898-B1F5-47A8-9592-FA34F95C2622}" presName="dummy" presStyleCnt="0"/>
      <dgm:spPr/>
    </dgm:pt>
    <dgm:pt modelId="{FE5ACC32-48C8-40E7-8BC0-4A6C44DA9C89}" type="pres">
      <dgm:prSet presAssocID="{B0BA0BA6-F13D-444B-BA8E-070523EEF6AF}" presName="sibTrans" presStyleLbl="sibTrans2D1" presStyleIdx="2" presStyleCnt="8"/>
      <dgm:spPr/>
      <dgm:t>
        <a:bodyPr/>
        <a:lstStyle/>
        <a:p>
          <a:endParaRPr lang="en-US"/>
        </a:p>
      </dgm:t>
    </dgm:pt>
    <dgm:pt modelId="{4428141B-8D64-4059-8E40-EA31803FFE39}" type="pres">
      <dgm:prSet presAssocID="{3AC48376-0665-4E31-A843-64ED75EAED3D}" presName="node" presStyleLbl="node1" presStyleIdx="3" presStyleCnt="8" custScaleX="167832" custScaleY="121401" custRadScaleRad="122345" custRadScaleInc="-552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4ED577-0E78-4809-9093-DAA7117B91B2}" type="pres">
      <dgm:prSet presAssocID="{3AC48376-0665-4E31-A843-64ED75EAED3D}" presName="dummy" presStyleCnt="0"/>
      <dgm:spPr/>
    </dgm:pt>
    <dgm:pt modelId="{7085F9FB-8B37-4CBF-8636-0464F0E2F994}" type="pres">
      <dgm:prSet presAssocID="{47D681D3-BE7A-4353-8A13-8A80168D2843}" presName="sibTrans" presStyleLbl="sibTrans2D1" presStyleIdx="3" presStyleCnt="8"/>
      <dgm:spPr/>
      <dgm:t>
        <a:bodyPr/>
        <a:lstStyle/>
        <a:p>
          <a:endParaRPr lang="en-US"/>
        </a:p>
      </dgm:t>
    </dgm:pt>
    <dgm:pt modelId="{CDE3CB25-FE71-4022-9CBB-B79745B15E57}" type="pres">
      <dgm:prSet presAssocID="{941BE8F1-29D6-4842-8277-D62EC09FE22D}" presName="node" presStyleLbl="node1" presStyleIdx="4" presStyleCnt="8" custScaleX="179299" custScaleY="973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CE9BDA-EBA0-4ED5-B45F-C5D3EABED623}" type="pres">
      <dgm:prSet presAssocID="{941BE8F1-29D6-4842-8277-D62EC09FE22D}" presName="dummy" presStyleCnt="0"/>
      <dgm:spPr/>
    </dgm:pt>
    <dgm:pt modelId="{BC3E860F-05D8-40D3-9ED0-936BEEA5EDE6}" type="pres">
      <dgm:prSet presAssocID="{037CF8C4-83CA-4083-A452-F829DD983A8D}" presName="sibTrans" presStyleLbl="sibTrans2D1" presStyleIdx="4" presStyleCnt="8"/>
      <dgm:spPr/>
      <dgm:t>
        <a:bodyPr/>
        <a:lstStyle/>
        <a:p>
          <a:endParaRPr lang="en-US"/>
        </a:p>
      </dgm:t>
    </dgm:pt>
    <dgm:pt modelId="{9EAFC618-B4D5-406E-95FA-818C248536E5}" type="pres">
      <dgm:prSet presAssocID="{79B7989E-FB66-4EA8-8561-D95AD5187858}" presName="node" presStyleLbl="node1" presStyleIdx="5" presStyleCnt="8" custScaleX="144044" custScaleY="114345" custRadScaleRad="116045" custRadScaleInc="251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A02B01-FE05-459D-B02C-9F79901A494C}" type="pres">
      <dgm:prSet presAssocID="{79B7989E-FB66-4EA8-8561-D95AD5187858}" presName="dummy" presStyleCnt="0"/>
      <dgm:spPr/>
    </dgm:pt>
    <dgm:pt modelId="{10174EE1-1D1C-45C1-9EEA-428C649CDA2B}" type="pres">
      <dgm:prSet presAssocID="{EBE9AC35-7BE9-48D6-9BAB-7E37DE612383}" presName="sibTrans" presStyleLbl="sibTrans2D1" presStyleIdx="5" presStyleCnt="8"/>
      <dgm:spPr/>
      <dgm:t>
        <a:bodyPr/>
        <a:lstStyle/>
        <a:p>
          <a:endParaRPr lang="en-US"/>
        </a:p>
      </dgm:t>
    </dgm:pt>
    <dgm:pt modelId="{99F93541-68DE-43AE-97C1-81B5FB2801AF}" type="pres">
      <dgm:prSet presAssocID="{3D9AD27C-339C-4082-B708-29BE3E102D63}" presName="node" presStyleLbl="node1" presStyleIdx="6" presStyleCnt="8" custScaleX="1538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F9A92E-C337-4DC7-B5A7-C1E1397D65A3}" type="pres">
      <dgm:prSet presAssocID="{3D9AD27C-339C-4082-B708-29BE3E102D63}" presName="dummy" presStyleCnt="0"/>
      <dgm:spPr/>
    </dgm:pt>
    <dgm:pt modelId="{65EE9A5D-2EDE-487D-81F1-CB958BD91EAC}" type="pres">
      <dgm:prSet presAssocID="{810FF236-2A0E-4F78-AE93-670696C87509}" presName="sibTrans" presStyleLbl="sibTrans2D1" presStyleIdx="6" presStyleCnt="8"/>
      <dgm:spPr/>
      <dgm:t>
        <a:bodyPr/>
        <a:lstStyle/>
        <a:p>
          <a:endParaRPr lang="en-US"/>
        </a:p>
      </dgm:t>
    </dgm:pt>
    <dgm:pt modelId="{D067EB1E-9972-4F98-9C61-F458E475EC20}" type="pres">
      <dgm:prSet presAssocID="{B148AB96-A66A-4335-B552-4DB0A5E49B88}" presName="node" presStyleLbl="node1" presStyleIdx="7" presStyleCnt="8" custScaleX="163365" custScaleY="88308" custRadScaleRad="113228" custRadScaleInc="-362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6FD8F8-84E2-4860-952A-D0A63DD3BC85}" type="pres">
      <dgm:prSet presAssocID="{B148AB96-A66A-4335-B552-4DB0A5E49B88}" presName="dummy" presStyleCnt="0"/>
      <dgm:spPr/>
    </dgm:pt>
    <dgm:pt modelId="{C25185F5-5624-43C3-BA53-56E41A4237A9}" type="pres">
      <dgm:prSet presAssocID="{26B100CE-1AE6-485E-A71D-4C3AD04300C4}" presName="sibTrans" presStyleLbl="sibTrans2D1" presStyleIdx="7" presStyleCnt="8"/>
      <dgm:spPr/>
      <dgm:t>
        <a:bodyPr/>
        <a:lstStyle/>
        <a:p>
          <a:endParaRPr lang="en-US"/>
        </a:p>
      </dgm:t>
    </dgm:pt>
  </dgm:ptLst>
  <dgm:cxnLst>
    <dgm:cxn modelId="{4FB228C2-065D-4873-BDD7-1BF096BB5BAD}" type="presOf" srcId="{D5870EF3-7D03-4946-9EE8-A52C880329A0}" destId="{E561492E-A1A5-4D39-B894-B8082DBC88F0}" srcOrd="0" destOrd="0" presId="urn:microsoft.com/office/officeart/2005/8/layout/radial6"/>
    <dgm:cxn modelId="{6CA98816-3777-4F47-A2AE-F2EE35EB2169}" srcId="{DB5CFD8C-BFA9-41A1-9270-8BAA50F05154}" destId="{D5870EF3-7D03-4946-9EE8-A52C880329A0}" srcOrd="0" destOrd="0" parTransId="{574D9BB0-B60E-46C5-AEAA-DC1C32A01FD8}" sibTransId="{15084902-2F68-41B4-B044-36C217DDDAF5}"/>
    <dgm:cxn modelId="{E2A6AC5C-D1FE-4C04-94D8-D55868682836}" type="presOf" srcId="{941BE8F1-29D6-4842-8277-D62EC09FE22D}" destId="{CDE3CB25-FE71-4022-9CBB-B79745B15E57}" srcOrd="0" destOrd="0" presId="urn:microsoft.com/office/officeart/2005/8/layout/radial6"/>
    <dgm:cxn modelId="{441254D6-FE54-4494-AD5F-8A0996822759}" srcId="{DB5CFD8C-BFA9-41A1-9270-8BAA50F05154}" destId="{941BE8F1-29D6-4842-8277-D62EC09FE22D}" srcOrd="4" destOrd="0" parTransId="{5EF19F31-574B-466D-8D3B-8FABC415F177}" sibTransId="{037CF8C4-83CA-4083-A452-F829DD983A8D}"/>
    <dgm:cxn modelId="{2E317F78-7D43-428B-825E-F658DCD3D947}" type="presOf" srcId="{CE0BDF2C-14CB-47CE-82AD-31CFDA51BFD6}" destId="{A1E4C104-85BD-4807-A23D-9EF8998A15FB}" srcOrd="0" destOrd="0" presId="urn:microsoft.com/office/officeart/2005/8/layout/radial6"/>
    <dgm:cxn modelId="{08FA4C52-A70D-4EFF-B2C4-B3B8559A4B7A}" srcId="{168E65B7-6024-404F-860C-8666C6F7442E}" destId="{DB5CFD8C-BFA9-41A1-9270-8BAA50F05154}" srcOrd="0" destOrd="0" parTransId="{FC80907B-2E43-4935-8D32-1ABFF11A211E}" sibTransId="{B5E160C5-459E-474A-972B-0DCB93755CF5}"/>
    <dgm:cxn modelId="{753F35D2-15A7-4A89-8155-F1B368235C23}" type="presOf" srcId="{15084902-2F68-41B4-B044-36C217DDDAF5}" destId="{E5E9B8B7-4A28-4C69-A649-287DE78FBFDE}" srcOrd="0" destOrd="0" presId="urn:microsoft.com/office/officeart/2005/8/layout/radial6"/>
    <dgm:cxn modelId="{524B5E12-E973-4077-9906-EF94BABB40C1}" type="presOf" srcId="{B01D3C11-3CB8-416C-9D71-6AC4E674B04F}" destId="{F9A13F1E-3228-4AA6-88C0-3DCB1E01135E}" srcOrd="0" destOrd="0" presId="urn:microsoft.com/office/officeart/2005/8/layout/radial6"/>
    <dgm:cxn modelId="{8ECCAB0B-9EBA-40D7-BD9F-B6A6C4FC4199}" type="presOf" srcId="{79B7989E-FB66-4EA8-8561-D95AD5187858}" destId="{9EAFC618-B4D5-406E-95FA-818C248536E5}" srcOrd="0" destOrd="0" presId="urn:microsoft.com/office/officeart/2005/8/layout/radial6"/>
    <dgm:cxn modelId="{954A7F2B-CFBA-49D6-88AA-B8559C72C718}" type="presOf" srcId="{037CF8C4-83CA-4083-A452-F829DD983A8D}" destId="{BC3E860F-05D8-40D3-9ED0-936BEEA5EDE6}" srcOrd="0" destOrd="0" presId="urn:microsoft.com/office/officeart/2005/8/layout/radial6"/>
    <dgm:cxn modelId="{34530826-B9F7-4DD0-AB43-F3351A2BC476}" type="presOf" srcId="{810FF236-2A0E-4F78-AE93-670696C87509}" destId="{65EE9A5D-2EDE-487D-81F1-CB958BD91EAC}" srcOrd="0" destOrd="0" presId="urn:microsoft.com/office/officeart/2005/8/layout/radial6"/>
    <dgm:cxn modelId="{82E34B0D-E08A-400A-A714-97130F96ED9F}" type="presOf" srcId="{B148AB96-A66A-4335-B552-4DB0A5E49B88}" destId="{D067EB1E-9972-4F98-9C61-F458E475EC20}" srcOrd="0" destOrd="0" presId="urn:microsoft.com/office/officeart/2005/8/layout/radial6"/>
    <dgm:cxn modelId="{A3E6745C-D96E-49C0-8C58-AD72874B9B3B}" type="presOf" srcId="{DB5CFD8C-BFA9-41A1-9270-8BAA50F05154}" destId="{886D57A7-8548-4BAE-9328-C044DEDB31D3}" srcOrd="0" destOrd="0" presId="urn:microsoft.com/office/officeart/2005/8/layout/radial6"/>
    <dgm:cxn modelId="{8DF12413-95CB-4688-88C0-5A6BEACA5B46}" type="presOf" srcId="{EBE9AC35-7BE9-48D6-9BAB-7E37DE612383}" destId="{10174EE1-1D1C-45C1-9EEA-428C649CDA2B}" srcOrd="0" destOrd="0" presId="urn:microsoft.com/office/officeart/2005/8/layout/radial6"/>
    <dgm:cxn modelId="{636A1AEF-5D33-4974-BB67-E35D0F9E5ECF}" srcId="{DB5CFD8C-BFA9-41A1-9270-8BAA50F05154}" destId="{3AC48376-0665-4E31-A843-64ED75EAED3D}" srcOrd="3" destOrd="0" parTransId="{52C923F6-E724-4F5B-B4AE-A26CAC20E187}" sibTransId="{47D681D3-BE7A-4353-8A13-8A80168D2843}"/>
    <dgm:cxn modelId="{5548FF29-796F-4D1C-8F43-09EF2140A339}" type="presOf" srcId="{26B100CE-1AE6-485E-A71D-4C3AD04300C4}" destId="{C25185F5-5624-43C3-BA53-56E41A4237A9}" srcOrd="0" destOrd="0" presId="urn:microsoft.com/office/officeart/2005/8/layout/radial6"/>
    <dgm:cxn modelId="{B4245CA1-B699-4498-B19B-9BB9A92F3919}" type="presOf" srcId="{B0BA0BA6-F13D-444B-BA8E-070523EEF6AF}" destId="{FE5ACC32-48C8-40E7-8BC0-4A6C44DA9C89}" srcOrd="0" destOrd="0" presId="urn:microsoft.com/office/officeart/2005/8/layout/radial6"/>
    <dgm:cxn modelId="{05290886-6221-47D8-948F-D1D45FC64B06}" srcId="{DB5CFD8C-BFA9-41A1-9270-8BAA50F05154}" destId="{B01D3C11-3CB8-416C-9D71-6AC4E674B04F}" srcOrd="1" destOrd="0" parTransId="{7F3FE8A8-5CD3-40E0-9D27-D7C2CEA997B2}" sibTransId="{CE0BDF2C-14CB-47CE-82AD-31CFDA51BFD6}"/>
    <dgm:cxn modelId="{5DD63D2C-9CF3-467D-A965-2B201A343034}" type="presOf" srcId="{3D9AD27C-339C-4082-B708-29BE3E102D63}" destId="{99F93541-68DE-43AE-97C1-81B5FB2801AF}" srcOrd="0" destOrd="0" presId="urn:microsoft.com/office/officeart/2005/8/layout/radial6"/>
    <dgm:cxn modelId="{E875D7CF-857E-4D30-8701-D2643790D0E9}" srcId="{DB5CFD8C-BFA9-41A1-9270-8BAA50F05154}" destId="{B148AB96-A66A-4335-B552-4DB0A5E49B88}" srcOrd="7" destOrd="0" parTransId="{C77308AA-19EB-42DA-BAD0-BD1D91D0C531}" sibTransId="{26B100CE-1AE6-485E-A71D-4C3AD04300C4}"/>
    <dgm:cxn modelId="{CC22F3A7-0328-4902-BA1E-13F32BD9F3C1}" type="presOf" srcId="{3AC48376-0665-4E31-A843-64ED75EAED3D}" destId="{4428141B-8D64-4059-8E40-EA31803FFE39}" srcOrd="0" destOrd="0" presId="urn:microsoft.com/office/officeart/2005/8/layout/radial6"/>
    <dgm:cxn modelId="{272929A6-7081-429A-8062-DD990E1320F6}" type="presOf" srcId="{F4315898-B1F5-47A8-9592-FA34F95C2622}" destId="{9469E051-9FC4-48DD-AE6A-77387BB60DC9}" srcOrd="0" destOrd="0" presId="urn:microsoft.com/office/officeart/2005/8/layout/radial6"/>
    <dgm:cxn modelId="{5CF0A71E-DE16-4C1A-876F-CB2E660FF1CD}" srcId="{DB5CFD8C-BFA9-41A1-9270-8BAA50F05154}" destId="{3D9AD27C-339C-4082-B708-29BE3E102D63}" srcOrd="6" destOrd="0" parTransId="{7EB4B2DD-8837-4C4F-A338-19295FF7E736}" sibTransId="{810FF236-2A0E-4F78-AE93-670696C87509}"/>
    <dgm:cxn modelId="{E7D0EA30-DD19-4CF9-9651-3E68DA10A78C}" srcId="{DB5CFD8C-BFA9-41A1-9270-8BAA50F05154}" destId="{79B7989E-FB66-4EA8-8561-D95AD5187858}" srcOrd="5" destOrd="0" parTransId="{C47CF878-BBAB-47B3-85E5-92581E67B048}" sibTransId="{EBE9AC35-7BE9-48D6-9BAB-7E37DE612383}"/>
    <dgm:cxn modelId="{ADFB1E80-C47E-411B-95A5-A33A9E83EBA0}" type="presOf" srcId="{47D681D3-BE7A-4353-8A13-8A80168D2843}" destId="{7085F9FB-8B37-4CBF-8636-0464F0E2F994}" srcOrd="0" destOrd="0" presId="urn:microsoft.com/office/officeart/2005/8/layout/radial6"/>
    <dgm:cxn modelId="{A352BF73-9900-4735-8324-8EA7ADBEF04B}" srcId="{DB5CFD8C-BFA9-41A1-9270-8BAA50F05154}" destId="{F4315898-B1F5-47A8-9592-FA34F95C2622}" srcOrd="2" destOrd="0" parTransId="{90B6AB7D-4782-4759-86E8-E66FA9112FB4}" sibTransId="{B0BA0BA6-F13D-444B-BA8E-070523EEF6AF}"/>
    <dgm:cxn modelId="{D7721E18-2E67-4BB0-81E6-2392B93CEEBD}" type="presOf" srcId="{168E65B7-6024-404F-860C-8666C6F7442E}" destId="{83088DCF-75DE-40AF-9CBF-F9BE5BF1DEAC}" srcOrd="0" destOrd="0" presId="urn:microsoft.com/office/officeart/2005/8/layout/radial6"/>
    <dgm:cxn modelId="{87CFEA8F-2BF1-4FA8-A97D-E5FB6BEB4CA4}" type="presParOf" srcId="{83088DCF-75DE-40AF-9CBF-F9BE5BF1DEAC}" destId="{886D57A7-8548-4BAE-9328-C044DEDB31D3}" srcOrd="0" destOrd="0" presId="urn:microsoft.com/office/officeart/2005/8/layout/radial6"/>
    <dgm:cxn modelId="{5D1C7ED5-3D97-44A2-9645-97BD276E75B6}" type="presParOf" srcId="{83088DCF-75DE-40AF-9CBF-F9BE5BF1DEAC}" destId="{E561492E-A1A5-4D39-B894-B8082DBC88F0}" srcOrd="1" destOrd="0" presId="urn:microsoft.com/office/officeart/2005/8/layout/radial6"/>
    <dgm:cxn modelId="{B0FC6D8B-38C0-452A-8AE7-F0848303D24B}" type="presParOf" srcId="{83088DCF-75DE-40AF-9CBF-F9BE5BF1DEAC}" destId="{3D42B582-92E9-46B4-8A70-A9A7530D4BDD}" srcOrd="2" destOrd="0" presId="urn:microsoft.com/office/officeart/2005/8/layout/radial6"/>
    <dgm:cxn modelId="{511F5BB4-BBE7-472C-8D10-CABAD8D22038}" type="presParOf" srcId="{83088DCF-75DE-40AF-9CBF-F9BE5BF1DEAC}" destId="{E5E9B8B7-4A28-4C69-A649-287DE78FBFDE}" srcOrd="3" destOrd="0" presId="urn:microsoft.com/office/officeart/2005/8/layout/radial6"/>
    <dgm:cxn modelId="{2923FAF7-7343-4813-AC6E-190BD91B3874}" type="presParOf" srcId="{83088DCF-75DE-40AF-9CBF-F9BE5BF1DEAC}" destId="{F9A13F1E-3228-4AA6-88C0-3DCB1E01135E}" srcOrd="4" destOrd="0" presId="urn:microsoft.com/office/officeart/2005/8/layout/radial6"/>
    <dgm:cxn modelId="{DFC95558-0C94-45DE-AE96-F72A31F9F481}" type="presParOf" srcId="{83088DCF-75DE-40AF-9CBF-F9BE5BF1DEAC}" destId="{9E8561AD-23D6-4521-89B3-7F2BAA54502A}" srcOrd="5" destOrd="0" presId="urn:microsoft.com/office/officeart/2005/8/layout/radial6"/>
    <dgm:cxn modelId="{F039F2D2-9637-4D15-B652-99FF337E2403}" type="presParOf" srcId="{83088DCF-75DE-40AF-9CBF-F9BE5BF1DEAC}" destId="{A1E4C104-85BD-4807-A23D-9EF8998A15FB}" srcOrd="6" destOrd="0" presId="urn:microsoft.com/office/officeart/2005/8/layout/radial6"/>
    <dgm:cxn modelId="{9AAAAFFD-5468-4D55-A49E-224686D8CE3E}" type="presParOf" srcId="{83088DCF-75DE-40AF-9CBF-F9BE5BF1DEAC}" destId="{9469E051-9FC4-48DD-AE6A-77387BB60DC9}" srcOrd="7" destOrd="0" presId="urn:microsoft.com/office/officeart/2005/8/layout/radial6"/>
    <dgm:cxn modelId="{99513D83-DA5D-4FEE-ADB1-D5BAF6BBB616}" type="presParOf" srcId="{83088DCF-75DE-40AF-9CBF-F9BE5BF1DEAC}" destId="{7BED7671-DF13-4239-9F6C-8A92B3946942}" srcOrd="8" destOrd="0" presId="urn:microsoft.com/office/officeart/2005/8/layout/radial6"/>
    <dgm:cxn modelId="{ACD838B2-CE36-41FA-8E11-022457AB9B77}" type="presParOf" srcId="{83088DCF-75DE-40AF-9CBF-F9BE5BF1DEAC}" destId="{FE5ACC32-48C8-40E7-8BC0-4A6C44DA9C89}" srcOrd="9" destOrd="0" presId="urn:microsoft.com/office/officeart/2005/8/layout/radial6"/>
    <dgm:cxn modelId="{9D5C3320-E8F6-4CDD-BD25-89A84B1D7650}" type="presParOf" srcId="{83088DCF-75DE-40AF-9CBF-F9BE5BF1DEAC}" destId="{4428141B-8D64-4059-8E40-EA31803FFE39}" srcOrd="10" destOrd="0" presId="urn:microsoft.com/office/officeart/2005/8/layout/radial6"/>
    <dgm:cxn modelId="{AE560F19-9C50-4D05-9452-F48313CD7342}" type="presParOf" srcId="{83088DCF-75DE-40AF-9CBF-F9BE5BF1DEAC}" destId="{E64ED577-0E78-4809-9093-DAA7117B91B2}" srcOrd="11" destOrd="0" presId="urn:microsoft.com/office/officeart/2005/8/layout/radial6"/>
    <dgm:cxn modelId="{462B7E70-8D0D-43D4-911E-E1A4D73BC2CB}" type="presParOf" srcId="{83088DCF-75DE-40AF-9CBF-F9BE5BF1DEAC}" destId="{7085F9FB-8B37-4CBF-8636-0464F0E2F994}" srcOrd="12" destOrd="0" presId="urn:microsoft.com/office/officeart/2005/8/layout/radial6"/>
    <dgm:cxn modelId="{02F8A776-71CF-4FA7-AE33-10BBAC87E4C8}" type="presParOf" srcId="{83088DCF-75DE-40AF-9CBF-F9BE5BF1DEAC}" destId="{CDE3CB25-FE71-4022-9CBB-B79745B15E57}" srcOrd="13" destOrd="0" presId="urn:microsoft.com/office/officeart/2005/8/layout/radial6"/>
    <dgm:cxn modelId="{C072903C-FBAC-48D2-B809-D9C85BB68435}" type="presParOf" srcId="{83088DCF-75DE-40AF-9CBF-F9BE5BF1DEAC}" destId="{81CE9BDA-EBA0-4ED5-B45F-C5D3EABED623}" srcOrd="14" destOrd="0" presId="urn:microsoft.com/office/officeart/2005/8/layout/radial6"/>
    <dgm:cxn modelId="{5FA41F69-618C-4AD5-8028-DDD661F7F984}" type="presParOf" srcId="{83088DCF-75DE-40AF-9CBF-F9BE5BF1DEAC}" destId="{BC3E860F-05D8-40D3-9ED0-936BEEA5EDE6}" srcOrd="15" destOrd="0" presId="urn:microsoft.com/office/officeart/2005/8/layout/radial6"/>
    <dgm:cxn modelId="{7DE2A573-3CB7-4D0A-81C2-4F6CDDFF75C7}" type="presParOf" srcId="{83088DCF-75DE-40AF-9CBF-F9BE5BF1DEAC}" destId="{9EAFC618-B4D5-406E-95FA-818C248536E5}" srcOrd="16" destOrd="0" presId="urn:microsoft.com/office/officeart/2005/8/layout/radial6"/>
    <dgm:cxn modelId="{77F51A72-8FFC-4D9F-9A8C-3E283C09A391}" type="presParOf" srcId="{83088DCF-75DE-40AF-9CBF-F9BE5BF1DEAC}" destId="{01A02B01-FE05-459D-B02C-9F79901A494C}" srcOrd="17" destOrd="0" presId="urn:microsoft.com/office/officeart/2005/8/layout/radial6"/>
    <dgm:cxn modelId="{F71CD8F2-ADC3-4FCE-AD7C-5AF50AEA524B}" type="presParOf" srcId="{83088DCF-75DE-40AF-9CBF-F9BE5BF1DEAC}" destId="{10174EE1-1D1C-45C1-9EEA-428C649CDA2B}" srcOrd="18" destOrd="0" presId="urn:microsoft.com/office/officeart/2005/8/layout/radial6"/>
    <dgm:cxn modelId="{3A677ED0-FA62-4585-957F-853E6D746643}" type="presParOf" srcId="{83088DCF-75DE-40AF-9CBF-F9BE5BF1DEAC}" destId="{99F93541-68DE-43AE-97C1-81B5FB2801AF}" srcOrd="19" destOrd="0" presId="urn:microsoft.com/office/officeart/2005/8/layout/radial6"/>
    <dgm:cxn modelId="{7C748DB6-5A95-457A-A87E-75FED4CB4C26}" type="presParOf" srcId="{83088DCF-75DE-40AF-9CBF-F9BE5BF1DEAC}" destId="{4CF9A92E-C337-4DC7-B5A7-C1E1397D65A3}" srcOrd="20" destOrd="0" presId="urn:microsoft.com/office/officeart/2005/8/layout/radial6"/>
    <dgm:cxn modelId="{946F261F-71CF-4F2C-B70D-DE7889FE3044}" type="presParOf" srcId="{83088DCF-75DE-40AF-9CBF-F9BE5BF1DEAC}" destId="{65EE9A5D-2EDE-487D-81F1-CB958BD91EAC}" srcOrd="21" destOrd="0" presId="urn:microsoft.com/office/officeart/2005/8/layout/radial6"/>
    <dgm:cxn modelId="{2464F8B4-0121-4D22-8303-964B701B9DBA}" type="presParOf" srcId="{83088DCF-75DE-40AF-9CBF-F9BE5BF1DEAC}" destId="{D067EB1E-9972-4F98-9C61-F458E475EC20}" srcOrd="22" destOrd="0" presId="urn:microsoft.com/office/officeart/2005/8/layout/radial6"/>
    <dgm:cxn modelId="{FB5D991F-1801-4AAA-8137-AF1E6DF6F620}" type="presParOf" srcId="{83088DCF-75DE-40AF-9CBF-F9BE5BF1DEAC}" destId="{D86FD8F8-84E2-4860-952A-D0A63DD3BC85}" srcOrd="23" destOrd="0" presId="urn:microsoft.com/office/officeart/2005/8/layout/radial6"/>
    <dgm:cxn modelId="{EDC5F18D-3E9F-48D9-8EFD-200C3D10EEFB}" type="presParOf" srcId="{83088DCF-75DE-40AF-9CBF-F9BE5BF1DEAC}" destId="{C25185F5-5624-43C3-BA53-56E41A4237A9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047E56-97C2-4C80-9C57-C3778B9D98E9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4214F7-8220-49FF-8520-D2F04C1FCC53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tx2"/>
              </a:solidFill>
            </a:rPr>
            <a:t>Review Feedback (and other plans)</a:t>
          </a:r>
          <a:endParaRPr lang="en-US" sz="1600" dirty="0">
            <a:solidFill>
              <a:schemeClr val="tx2"/>
            </a:solidFill>
          </a:endParaRPr>
        </a:p>
      </dgm:t>
    </dgm:pt>
    <dgm:pt modelId="{0DD2E437-4724-4315-B5DC-FF12B4952363}" type="parTrans" cxnId="{F52C9A76-A6B4-491C-838F-3759EEE87278}">
      <dgm:prSet/>
      <dgm:spPr/>
      <dgm:t>
        <a:bodyPr/>
        <a:lstStyle/>
        <a:p>
          <a:endParaRPr lang="en-US"/>
        </a:p>
      </dgm:t>
    </dgm:pt>
    <dgm:pt modelId="{F73D76B5-567F-4A35-AF78-0721F2E43977}" type="sibTrans" cxnId="{F52C9A76-A6B4-491C-838F-3759EEE87278}">
      <dgm:prSet/>
      <dgm:spPr/>
      <dgm:t>
        <a:bodyPr/>
        <a:lstStyle/>
        <a:p>
          <a:endParaRPr lang="en-US"/>
        </a:p>
      </dgm:t>
    </dgm:pt>
    <dgm:pt modelId="{F9FAF6E5-C7E8-41C2-8F59-E6AE62AF598E}">
      <dgm:prSet custT="1"/>
      <dgm:spPr/>
      <dgm:t>
        <a:bodyPr/>
        <a:lstStyle/>
        <a:p>
          <a:r>
            <a:rPr lang="en-US" sz="1600" dirty="0" smtClean="0">
              <a:solidFill>
                <a:schemeClr val="tx2"/>
              </a:solidFill>
            </a:rPr>
            <a:t>Review Equity Data</a:t>
          </a:r>
          <a:endParaRPr lang="en-US" sz="1600" dirty="0">
            <a:solidFill>
              <a:schemeClr val="tx2"/>
            </a:solidFill>
          </a:endParaRPr>
        </a:p>
      </dgm:t>
    </dgm:pt>
    <dgm:pt modelId="{AC4AB841-79C1-4C18-9644-13B857F9F2DB}" type="parTrans" cxnId="{35FCA6FA-9029-45F7-AFE6-CCE1C39F502F}">
      <dgm:prSet/>
      <dgm:spPr/>
      <dgm:t>
        <a:bodyPr/>
        <a:lstStyle/>
        <a:p>
          <a:endParaRPr lang="en-US"/>
        </a:p>
      </dgm:t>
    </dgm:pt>
    <dgm:pt modelId="{08CC3FC5-9983-4DE6-97AA-64D3EE604FC5}" type="sibTrans" cxnId="{35FCA6FA-9029-45F7-AFE6-CCE1C39F502F}">
      <dgm:prSet/>
      <dgm:spPr/>
      <dgm:t>
        <a:bodyPr/>
        <a:lstStyle/>
        <a:p>
          <a:endParaRPr lang="en-US"/>
        </a:p>
      </dgm:t>
    </dgm:pt>
    <dgm:pt modelId="{BFD5C4C1-635F-4579-A83D-945AD398AF2F}">
      <dgm:prSet custT="1"/>
      <dgm:spPr/>
      <dgm:t>
        <a:bodyPr/>
        <a:lstStyle/>
        <a:p>
          <a:r>
            <a:rPr lang="en-US" sz="1600" dirty="0" smtClean="0">
              <a:solidFill>
                <a:schemeClr val="tx2"/>
              </a:solidFill>
            </a:rPr>
            <a:t>Discuss Ideas for Plan Activities, Goals, and Benchmarks</a:t>
          </a:r>
          <a:endParaRPr lang="en-US" sz="1600" dirty="0">
            <a:solidFill>
              <a:schemeClr val="tx2"/>
            </a:solidFill>
          </a:endParaRPr>
        </a:p>
      </dgm:t>
    </dgm:pt>
    <dgm:pt modelId="{CEFE1070-5021-46BD-A4E1-923E1E8CCAB7}" type="parTrans" cxnId="{1C41EC82-91FB-4AF4-9553-5D12F19FE615}">
      <dgm:prSet/>
      <dgm:spPr/>
      <dgm:t>
        <a:bodyPr/>
        <a:lstStyle/>
        <a:p>
          <a:endParaRPr lang="en-US"/>
        </a:p>
      </dgm:t>
    </dgm:pt>
    <dgm:pt modelId="{9895F2E7-DFC6-4C1A-B923-1F74F388C7D7}" type="sibTrans" cxnId="{1C41EC82-91FB-4AF4-9553-5D12F19FE615}">
      <dgm:prSet/>
      <dgm:spPr/>
      <dgm:t>
        <a:bodyPr/>
        <a:lstStyle/>
        <a:p>
          <a:endParaRPr lang="en-US"/>
        </a:p>
      </dgm:t>
    </dgm:pt>
    <dgm:pt modelId="{BC7C0C18-1B27-466D-8F83-E3A5A53748E2}">
      <dgm:prSet custT="1"/>
      <dgm:spPr/>
      <dgm:t>
        <a:bodyPr/>
        <a:lstStyle/>
        <a:p>
          <a:r>
            <a:rPr lang="en-US" sz="1600" dirty="0" smtClean="0">
              <a:solidFill>
                <a:schemeClr val="tx2"/>
              </a:solidFill>
            </a:rPr>
            <a:t>Feedback from CCCO meeting; Plan Activities Continued</a:t>
          </a:r>
          <a:endParaRPr lang="en-US" sz="1600" dirty="0">
            <a:solidFill>
              <a:schemeClr val="tx2"/>
            </a:solidFill>
          </a:endParaRPr>
        </a:p>
      </dgm:t>
    </dgm:pt>
    <dgm:pt modelId="{0F3E11BC-1B0D-410A-B8E6-75E037A6955D}" type="parTrans" cxnId="{2FC8399B-51D7-4A01-AC61-3DD80E6A43FA}">
      <dgm:prSet/>
      <dgm:spPr/>
      <dgm:t>
        <a:bodyPr/>
        <a:lstStyle/>
        <a:p>
          <a:endParaRPr lang="en-US"/>
        </a:p>
      </dgm:t>
    </dgm:pt>
    <dgm:pt modelId="{4E8003F7-D5BE-42BC-8E6C-7CC45856CE86}" type="sibTrans" cxnId="{2FC8399B-51D7-4A01-AC61-3DD80E6A43FA}">
      <dgm:prSet/>
      <dgm:spPr/>
      <dgm:t>
        <a:bodyPr/>
        <a:lstStyle/>
        <a:p>
          <a:endParaRPr lang="en-US"/>
        </a:p>
      </dgm:t>
    </dgm:pt>
    <dgm:pt modelId="{E91FD398-8C0C-4987-9649-BDB1D7221812}">
      <dgm:prSet custT="1"/>
      <dgm:spPr/>
      <dgm:t>
        <a:bodyPr/>
        <a:lstStyle/>
        <a:p>
          <a:r>
            <a:rPr lang="en-US" sz="1600" dirty="0" smtClean="0">
              <a:solidFill>
                <a:schemeClr val="tx2"/>
              </a:solidFill>
            </a:rPr>
            <a:t>PaRC November 4 and 18; Board December 7; Due December 18</a:t>
          </a:r>
          <a:endParaRPr lang="en-US" sz="1600" dirty="0">
            <a:solidFill>
              <a:schemeClr val="tx2"/>
            </a:solidFill>
          </a:endParaRPr>
        </a:p>
      </dgm:t>
    </dgm:pt>
    <dgm:pt modelId="{FDAFCAAF-6756-4DAF-B166-9F3208E61E6C}" type="parTrans" cxnId="{49B38CC7-A6C4-4AB7-8245-A40814CA42A6}">
      <dgm:prSet/>
      <dgm:spPr/>
      <dgm:t>
        <a:bodyPr/>
        <a:lstStyle/>
        <a:p>
          <a:endParaRPr lang="en-US"/>
        </a:p>
      </dgm:t>
    </dgm:pt>
    <dgm:pt modelId="{FA87199D-80C5-44FF-A310-55D4A30A2D9B}" type="sibTrans" cxnId="{49B38CC7-A6C4-4AB7-8245-A40814CA42A6}">
      <dgm:prSet/>
      <dgm:spPr/>
      <dgm:t>
        <a:bodyPr/>
        <a:lstStyle/>
        <a:p>
          <a:endParaRPr lang="en-US"/>
        </a:p>
      </dgm:t>
    </dgm:pt>
    <dgm:pt modelId="{6E2204A1-0803-4573-ACF3-B02DA683A8C5}" type="pres">
      <dgm:prSet presAssocID="{82047E56-97C2-4C80-9C57-C3778B9D98E9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18A8D63F-F25F-40BE-B7E5-087B680C0949}" type="pres">
      <dgm:prSet presAssocID="{124214F7-8220-49FF-8520-D2F04C1FCC53}" presName="composite" presStyleCnt="0"/>
      <dgm:spPr/>
    </dgm:pt>
    <dgm:pt modelId="{4B35CA44-E6E4-4787-8EEE-603CC373264D}" type="pres">
      <dgm:prSet presAssocID="{124214F7-8220-49FF-8520-D2F04C1FCC53}" presName="LShape" presStyleLbl="alignNode1" presStyleIdx="0" presStyleCnt="9"/>
      <dgm:spPr/>
    </dgm:pt>
    <dgm:pt modelId="{21AB1235-7A94-4390-8199-459422423048}" type="pres">
      <dgm:prSet presAssocID="{124214F7-8220-49FF-8520-D2F04C1FCC53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EFF319-693B-4F68-B274-43DB24FF7D7F}" type="pres">
      <dgm:prSet presAssocID="{124214F7-8220-49FF-8520-D2F04C1FCC53}" presName="Triangle" presStyleLbl="alignNode1" presStyleIdx="1" presStyleCnt="9"/>
      <dgm:spPr/>
    </dgm:pt>
    <dgm:pt modelId="{2290DF52-EDC6-4FAE-9C0F-CBF2C8993D80}" type="pres">
      <dgm:prSet presAssocID="{F73D76B5-567F-4A35-AF78-0721F2E43977}" presName="sibTrans" presStyleCnt="0"/>
      <dgm:spPr/>
    </dgm:pt>
    <dgm:pt modelId="{9EF48161-8C40-4488-8265-34E744443088}" type="pres">
      <dgm:prSet presAssocID="{F73D76B5-567F-4A35-AF78-0721F2E43977}" presName="space" presStyleCnt="0"/>
      <dgm:spPr/>
    </dgm:pt>
    <dgm:pt modelId="{49364E6F-F790-4A46-9688-6AB593E80EE4}" type="pres">
      <dgm:prSet presAssocID="{F9FAF6E5-C7E8-41C2-8F59-E6AE62AF598E}" presName="composite" presStyleCnt="0"/>
      <dgm:spPr/>
    </dgm:pt>
    <dgm:pt modelId="{D64A29BB-923B-4C27-BE8D-641BD7339345}" type="pres">
      <dgm:prSet presAssocID="{F9FAF6E5-C7E8-41C2-8F59-E6AE62AF598E}" presName="LShape" presStyleLbl="alignNode1" presStyleIdx="2" presStyleCnt="9"/>
      <dgm:spPr/>
    </dgm:pt>
    <dgm:pt modelId="{346AA571-79C4-4D11-BF8D-E6ED6524C3A7}" type="pres">
      <dgm:prSet presAssocID="{F9FAF6E5-C7E8-41C2-8F59-E6AE62AF598E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E56A38-5C78-4395-B05F-C51E7A8A1AA1}" type="pres">
      <dgm:prSet presAssocID="{F9FAF6E5-C7E8-41C2-8F59-E6AE62AF598E}" presName="Triangle" presStyleLbl="alignNode1" presStyleIdx="3" presStyleCnt="9"/>
      <dgm:spPr/>
    </dgm:pt>
    <dgm:pt modelId="{76CE2500-7F8F-4816-8E29-0EF49C7BE571}" type="pres">
      <dgm:prSet presAssocID="{08CC3FC5-9983-4DE6-97AA-64D3EE604FC5}" presName="sibTrans" presStyleCnt="0"/>
      <dgm:spPr/>
    </dgm:pt>
    <dgm:pt modelId="{6C1D89C3-810A-4EBC-B256-6BE5DEAC86E0}" type="pres">
      <dgm:prSet presAssocID="{08CC3FC5-9983-4DE6-97AA-64D3EE604FC5}" presName="space" presStyleCnt="0"/>
      <dgm:spPr/>
    </dgm:pt>
    <dgm:pt modelId="{8DFE1A20-1E01-4921-B905-A97F9208D6B4}" type="pres">
      <dgm:prSet presAssocID="{BFD5C4C1-635F-4579-A83D-945AD398AF2F}" presName="composite" presStyleCnt="0"/>
      <dgm:spPr/>
    </dgm:pt>
    <dgm:pt modelId="{364F6725-DA79-4624-80E2-CD88068AD93E}" type="pres">
      <dgm:prSet presAssocID="{BFD5C4C1-635F-4579-A83D-945AD398AF2F}" presName="LShape" presStyleLbl="alignNode1" presStyleIdx="4" presStyleCnt="9"/>
      <dgm:spPr/>
    </dgm:pt>
    <dgm:pt modelId="{84566ECB-D994-422E-90F7-412540B3833F}" type="pres">
      <dgm:prSet presAssocID="{BFD5C4C1-635F-4579-A83D-945AD398AF2F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584ACE-AB28-4F36-BDC3-333B2675F9BA}" type="pres">
      <dgm:prSet presAssocID="{BFD5C4C1-635F-4579-A83D-945AD398AF2F}" presName="Triangle" presStyleLbl="alignNode1" presStyleIdx="5" presStyleCnt="9"/>
      <dgm:spPr/>
    </dgm:pt>
    <dgm:pt modelId="{84F2F151-BEEF-4E1A-AACB-486EBF7504DC}" type="pres">
      <dgm:prSet presAssocID="{9895F2E7-DFC6-4C1A-B923-1F74F388C7D7}" presName="sibTrans" presStyleCnt="0"/>
      <dgm:spPr/>
    </dgm:pt>
    <dgm:pt modelId="{DCE4A75F-FDA6-4CF2-999A-4144A61346B9}" type="pres">
      <dgm:prSet presAssocID="{9895F2E7-DFC6-4C1A-B923-1F74F388C7D7}" presName="space" presStyleCnt="0"/>
      <dgm:spPr/>
    </dgm:pt>
    <dgm:pt modelId="{093F7C94-13D6-435F-B1B5-CC7391F77E51}" type="pres">
      <dgm:prSet presAssocID="{BC7C0C18-1B27-466D-8F83-E3A5A53748E2}" presName="composite" presStyleCnt="0"/>
      <dgm:spPr/>
    </dgm:pt>
    <dgm:pt modelId="{0256E0FE-2499-4325-93B0-F47DDD19DD09}" type="pres">
      <dgm:prSet presAssocID="{BC7C0C18-1B27-466D-8F83-E3A5A53748E2}" presName="LShape" presStyleLbl="alignNode1" presStyleIdx="6" presStyleCnt="9"/>
      <dgm:spPr/>
    </dgm:pt>
    <dgm:pt modelId="{716F69E0-5C99-4062-B814-34A5ABE62B36}" type="pres">
      <dgm:prSet presAssocID="{BC7C0C18-1B27-466D-8F83-E3A5A53748E2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4EF555-4531-4DA8-8C24-6BB877EFA523}" type="pres">
      <dgm:prSet presAssocID="{BC7C0C18-1B27-466D-8F83-E3A5A53748E2}" presName="Triangle" presStyleLbl="alignNode1" presStyleIdx="7" presStyleCnt="9"/>
      <dgm:spPr/>
    </dgm:pt>
    <dgm:pt modelId="{B8B1FDD9-0F6D-4794-BD76-41B0CFF3A861}" type="pres">
      <dgm:prSet presAssocID="{4E8003F7-D5BE-42BC-8E6C-7CC45856CE86}" presName="sibTrans" presStyleCnt="0"/>
      <dgm:spPr/>
    </dgm:pt>
    <dgm:pt modelId="{D3132803-CA05-4230-9BAE-F2D24CDA63ED}" type="pres">
      <dgm:prSet presAssocID="{4E8003F7-D5BE-42BC-8E6C-7CC45856CE86}" presName="space" presStyleCnt="0"/>
      <dgm:spPr/>
    </dgm:pt>
    <dgm:pt modelId="{7CFD93CF-6713-4464-954F-401EBD44DAE0}" type="pres">
      <dgm:prSet presAssocID="{E91FD398-8C0C-4987-9649-BDB1D7221812}" presName="composite" presStyleCnt="0"/>
      <dgm:spPr/>
    </dgm:pt>
    <dgm:pt modelId="{4417A851-B040-406C-A7BA-5D2D8C4C021B}" type="pres">
      <dgm:prSet presAssocID="{E91FD398-8C0C-4987-9649-BDB1D7221812}" presName="LShape" presStyleLbl="alignNode1" presStyleIdx="8" presStyleCnt="9"/>
      <dgm:spPr/>
    </dgm:pt>
    <dgm:pt modelId="{E8771F7B-57F1-4150-8DBE-8080AC832D70}" type="pres">
      <dgm:prSet presAssocID="{E91FD398-8C0C-4987-9649-BDB1D7221812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3610E2A-84DB-40AA-AAEE-D202F8B11C1E}" type="presOf" srcId="{F9FAF6E5-C7E8-41C2-8F59-E6AE62AF598E}" destId="{346AA571-79C4-4D11-BF8D-E6ED6524C3A7}" srcOrd="0" destOrd="0" presId="urn:microsoft.com/office/officeart/2009/3/layout/StepUpProcess"/>
    <dgm:cxn modelId="{F52C9A76-A6B4-491C-838F-3759EEE87278}" srcId="{82047E56-97C2-4C80-9C57-C3778B9D98E9}" destId="{124214F7-8220-49FF-8520-D2F04C1FCC53}" srcOrd="0" destOrd="0" parTransId="{0DD2E437-4724-4315-B5DC-FF12B4952363}" sibTransId="{F73D76B5-567F-4A35-AF78-0721F2E43977}"/>
    <dgm:cxn modelId="{49B38CC7-A6C4-4AB7-8245-A40814CA42A6}" srcId="{82047E56-97C2-4C80-9C57-C3778B9D98E9}" destId="{E91FD398-8C0C-4987-9649-BDB1D7221812}" srcOrd="4" destOrd="0" parTransId="{FDAFCAAF-6756-4DAF-B166-9F3208E61E6C}" sibTransId="{FA87199D-80C5-44FF-A310-55D4A30A2D9B}"/>
    <dgm:cxn modelId="{AB4AE475-405B-4C65-A13F-68E2CCB9726E}" type="presOf" srcId="{BC7C0C18-1B27-466D-8F83-E3A5A53748E2}" destId="{716F69E0-5C99-4062-B814-34A5ABE62B36}" srcOrd="0" destOrd="0" presId="urn:microsoft.com/office/officeart/2009/3/layout/StepUpProcess"/>
    <dgm:cxn modelId="{1E2F18C9-8E57-43E4-BBAA-923055FF978B}" type="presOf" srcId="{124214F7-8220-49FF-8520-D2F04C1FCC53}" destId="{21AB1235-7A94-4390-8199-459422423048}" srcOrd="0" destOrd="0" presId="urn:microsoft.com/office/officeart/2009/3/layout/StepUpProcess"/>
    <dgm:cxn modelId="{FF570FBF-4DE7-460C-BB32-20390DC332A2}" type="presOf" srcId="{BFD5C4C1-635F-4579-A83D-945AD398AF2F}" destId="{84566ECB-D994-422E-90F7-412540B3833F}" srcOrd="0" destOrd="0" presId="urn:microsoft.com/office/officeart/2009/3/layout/StepUpProcess"/>
    <dgm:cxn modelId="{35FCA6FA-9029-45F7-AFE6-CCE1C39F502F}" srcId="{82047E56-97C2-4C80-9C57-C3778B9D98E9}" destId="{F9FAF6E5-C7E8-41C2-8F59-E6AE62AF598E}" srcOrd="1" destOrd="0" parTransId="{AC4AB841-79C1-4C18-9644-13B857F9F2DB}" sibTransId="{08CC3FC5-9983-4DE6-97AA-64D3EE604FC5}"/>
    <dgm:cxn modelId="{08B02012-9ECB-4042-96D8-06D9AD1F6BED}" type="presOf" srcId="{82047E56-97C2-4C80-9C57-C3778B9D98E9}" destId="{6E2204A1-0803-4573-ACF3-B02DA683A8C5}" srcOrd="0" destOrd="0" presId="urn:microsoft.com/office/officeart/2009/3/layout/StepUpProcess"/>
    <dgm:cxn modelId="{2FC8399B-51D7-4A01-AC61-3DD80E6A43FA}" srcId="{82047E56-97C2-4C80-9C57-C3778B9D98E9}" destId="{BC7C0C18-1B27-466D-8F83-E3A5A53748E2}" srcOrd="3" destOrd="0" parTransId="{0F3E11BC-1B0D-410A-B8E6-75E037A6955D}" sibTransId="{4E8003F7-D5BE-42BC-8E6C-7CC45856CE86}"/>
    <dgm:cxn modelId="{72468F8B-1C19-48AD-A5D6-4CA4471513A0}" type="presOf" srcId="{E91FD398-8C0C-4987-9649-BDB1D7221812}" destId="{E8771F7B-57F1-4150-8DBE-8080AC832D70}" srcOrd="0" destOrd="0" presId="urn:microsoft.com/office/officeart/2009/3/layout/StepUpProcess"/>
    <dgm:cxn modelId="{1C41EC82-91FB-4AF4-9553-5D12F19FE615}" srcId="{82047E56-97C2-4C80-9C57-C3778B9D98E9}" destId="{BFD5C4C1-635F-4579-A83D-945AD398AF2F}" srcOrd="2" destOrd="0" parTransId="{CEFE1070-5021-46BD-A4E1-923E1E8CCAB7}" sibTransId="{9895F2E7-DFC6-4C1A-B923-1F74F388C7D7}"/>
    <dgm:cxn modelId="{BDAA9610-2674-4358-B06E-5EAA01E1579F}" type="presParOf" srcId="{6E2204A1-0803-4573-ACF3-B02DA683A8C5}" destId="{18A8D63F-F25F-40BE-B7E5-087B680C0949}" srcOrd="0" destOrd="0" presId="urn:microsoft.com/office/officeart/2009/3/layout/StepUpProcess"/>
    <dgm:cxn modelId="{DC84A925-8CEB-451D-8719-B12F8C73D1F7}" type="presParOf" srcId="{18A8D63F-F25F-40BE-B7E5-087B680C0949}" destId="{4B35CA44-E6E4-4787-8EEE-603CC373264D}" srcOrd="0" destOrd="0" presId="urn:microsoft.com/office/officeart/2009/3/layout/StepUpProcess"/>
    <dgm:cxn modelId="{AC99E6C3-B0DB-44FD-BF21-FBC43FA771E0}" type="presParOf" srcId="{18A8D63F-F25F-40BE-B7E5-087B680C0949}" destId="{21AB1235-7A94-4390-8199-459422423048}" srcOrd="1" destOrd="0" presId="urn:microsoft.com/office/officeart/2009/3/layout/StepUpProcess"/>
    <dgm:cxn modelId="{6AA9D84D-76DA-45AF-A724-48AFB0D807D2}" type="presParOf" srcId="{18A8D63F-F25F-40BE-B7E5-087B680C0949}" destId="{9BEFF319-693B-4F68-B274-43DB24FF7D7F}" srcOrd="2" destOrd="0" presId="urn:microsoft.com/office/officeart/2009/3/layout/StepUpProcess"/>
    <dgm:cxn modelId="{FBBB7856-F184-447B-93CB-69765B45C064}" type="presParOf" srcId="{6E2204A1-0803-4573-ACF3-B02DA683A8C5}" destId="{2290DF52-EDC6-4FAE-9C0F-CBF2C8993D80}" srcOrd="1" destOrd="0" presId="urn:microsoft.com/office/officeart/2009/3/layout/StepUpProcess"/>
    <dgm:cxn modelId="{03C6466C-E076-40F5-A086-62B40D25C943}" type="presParOf" srcId="{2290DF52-EDC6-4FAE-9C0F-CBF2C8993D80}" destId="{9EF48161-8C40-4488-8265-34E744443088}" srcOrd="0" destOrd="0" presId="urn:microsoft.com/office/officeart/2009/3/layout/StepUpProcess"/>
    <dgm:cxn modelId="{A985AF87-F676-4E6B-AE66-736C07AC9F29}" type="presParOf" srcId="{6E2204A1-0803-4573-ACF3-B02DA683A8C5}" destId="{49364E6F-F790-4A46-9688-6AB593E80EE4}" srcOrd="2" destOrd="0" presId="urn:microsoft.com/office/officeart/2009/3/layout/StepUpProcess"/>
    <dgm:cxn modelId="{2223DBCA-7084-4AA1-8E24-569BC1FCD8EA}" type="presParOf" srcId="{49364E6F-F790-4A46-9688-6AB593E80EE4}" destId="{D64A29BB-923B-4C27-BE8D-641BD7339345}" srcOrd="0" destOrd="0" presId="urn:microsoft.com/office/officeart/2009/3/layout/StepUpProcess"/>
    <dgm:cxn modelId="{3D2B5AF5-6CC5-44A0-8D42-B62EFAC271B5}" type="presParOf" srcId="{49364E6F-F790-4A46-9688-6AB593E80EE4}" destId="{346AA571-79C4-4D11-BF8D-E6ED6524C3A7}" srcOrd="1" destOrd="0" presId="urn:microsoft.com/office/officeart/2009/3/layout/StepUpProcess"/>
    <dgm:cxn modelId="{23FA254D-5724-480E-9453-72FA871B8FAE}" type="presParOf" srcId="{49364E6F-F790-4A46-9688-6AB593E80EE4}" destId="{01E56A38-5C78-4395-B05F-C51E7A8A1AA1}" srcOrd="2" destOrd="0" presId="urn:microsoft.com/office/officeart/2009/3/layout/StepUpProcess"/>
    <dgm:cxn modelId="{FA7D6D5B-88AF-4D2B-AE33-0F068B7F82EE}" type="presParOf" srcId="{6E2204A1-0803-4573-ACF3-B02DA683A8C5}" destId="{76CE2500-7F8F-4816-8E29-0EF49C7BE571}" srcOrd="3" destOrd="0" presId="urn:microsoft.com/office/officeart/2009/3/layout/StepUpProcess"/>
    <dgm:cxn modelId="{1D858CDE-E965-49DC-8AEE-19754054B9DF}" type="presParOf" srcId="{76CE2500-7F8F-4816-8E29-0EF49C7BE571}" destId="{6C1D89C3-810A-4EBC-B256-6BE5DEAC86E0}" srcOrd="0" destOrd="0" presId="urn:microsoft.com/office/officeart/2009/3/layout/StepUpProcess"/>
    <dgm:cxn modelId="{382CA643-4526-45BF-8E86-831E597B9F5E}" type="presParOf" srcId="{6E2204A1-0803-4573-ACF3-B02DA683A8C5}" destId="{8DFE1A20-1E01-4921-B905-A97F9208D6B4}" srcOrd="4" destOrd="0" presId="urn:microsoft.com/office/officeart/2009/3/layout/StepUpProcess"/>
    <dgm:cxn modelId="{50EF66D7-9080-4EF1-BB18-6C20AA13571A}" type="presParOf" srcId="{8DFE1A20-1E01-4921-B905-A97F9208D6B4}" destId="{364F6725-DA79-4624-80E2-CD88068AD93E}" srcOrd="0" destOrd="0" presId="urn:microsoft.com/office/officeart/2009/3/layout/StepUpProcess"/>
    <dgm:cxn modelId="{0800710A-C189-4C8C-AB49-8F04BBF559CD}" type="presParOf" srcId="{8DFE1A20-1E01-4921-B905-A97F9208D6B4}" destId="{84566ECB-D994-422E-90F7-412540B3833F}" srcOrd="1" destOrd="0" presId="urn:microsoft.com/office/officeart/2009/3/layout/StepUpProcess"/>
    <dgm:cxn modelId="{5DC20357-60C4-490C-98AA-6E96E801EDCE}" type="presParOf" srcId="{8DFE1A20-1E01-4921-B905-A97F9208D6B4}" destId="{AF584ACE-AB28-4F36-BDC3-333B2675F9BA}" srcOrd="2" destOrd="0" presId="urn:microsoft.com/office/officeart/2009/3/layout/StepUpProcess"/>
    <dgm:cxn modelId="{23E11C60-53E7-4326-8550-DCCEFFF32E58}" type="presParOf" srcId="{6E2204A1-0803-4573-ACF3-B02DA683A8C5}" destId="{84F2F151-BEEF-4E1A-AACB-486EBF7504DC}" srcOrd="5" destOrd="0" presId="urn:microsoft.com/office/officeart/2009/3/layout/StepUpProcess"/>
    <dgm:cxn modelId="{1F52BCE0-58DB-463E-9D11-16C08892A3AF}" type="presParOf" srcId="{84F2F151-BEEF-4E1A-AACB-486EBF7504DC}" destId="{DCE4A75F-FDA6-4CF2-999A-4144A61346B9}" srcOrd="0" destOrd="0" presId="urn:microsoft.com/office/officeart/2009/3/layout/StepUpProcess"/>
    <dgm:cxn modelId="{6EA35DF8-AD9E-4D00-8CCD-A09E9F04DB4B}" type="presParOf" srcId="{6E2204A1-0803-4573-ACF3-B02DA683A8C5}" destId="{093F7C94-13D6-435F-B1B5-CC7391F77E51}" srcOrd="6" destOrd="0" presId="urn:microsoft.com/office/officeart/2009/3/layout/StepUpProcess"/>
    <dgm:cxn modelId="{4B474F68-0BBF-45D4-B40E-9DC6C0396F22}" type="presParOf" srcId="{093F7C94-13D6-435F-B1B5-CC7391F77E51}" destId="{0256E0FE-2499-4325-93B0-F47DDD19DD09}" srcOrd="0" destOrd="0" presId="urn:microsoft.com/office/officeart/2009/3/layout/StepUpProcess"/>
    <dgm:cxn modelId="{BC533F6D-84D4-4A90-BCFF-2F16072C1F59}" type="presParOf" srcId="{093F7C94-13D6-435F-B1B5-CC7391F77E51}" destId="{716F69E0-5C99-4062-B814-34A5ABE62B36}" srcOrd="1" destOrd="0" presId="urn:microsoft.com/office/officeart/2009/3/layout/StepUpProcess"/>
    <dgm:cxn modelId="{13EFD56F-38B8-472D-B1A5-47D29B1EE07C}" type="presParOf" srcId="{093F7C94-13D6-435F-B1B5-CC7391F77E51}" destId="{114EF555-4531-4DA8-8C24-6BB877EFA523}" srcOrd="2" destOrd="0" presId="urn:microsoft.com/office/officeart/2009/3/layout/StepUpProcess"/>
    <dgm:cxn modelId="{7A37D055-C85B-474D-8E3D-B06EB0F3806C}" type="presParOf" srcId="{6E2204A1-0803-4573-ACF3-B02DA683A8C5}" destId="{B8B1FDD9-0F6D-4794-BD76-41B0CFF3A861}" srcOrd="7" destOrd="0" presId="urn:microsoft.com/office/officeart/2009/3/layout/StepUpProcess"/>
    <dgm:cxn modelId="{03DB6ACA-1FBA-46C9-85D1-4F2AF3641BBD}" type="presParOf" srcId="{B8B1FDD9-0F6D-4794-BD76-41B0CFF3A861}" destId="{D3132803-CA05-4230-9BAE-F2D24CDA63ED}" srcOrd="0" destOrd="0" presId="urn:microsoft.com/office/officeart/2009/3/layout/StepUpProcess"/>
    <dgm:cxn modelId="{6128AE6A-BB5A-4CC0-B5CF-3A1D75EE083C}" type="presParOf" srcId="{6E2204A1-0803-4573-ACF3-B02DA683A8C5}" destId="{7CFD93CF-6713-4464-954F-401EBD44DAE0}" srcOrd="8" destOrd="0" presId="urn:microsoft.com/office/officeart/2009/3/layout/StepUpProcess"/>
    <dgm:cxn modelId="{3672A25B-EBA8-4ADD-BA9A-595C7E5E1DED}" type="presParOf" srcId="{7CFD93CF-6713-4464-954F-401EBD44DAE0}" destId="{4417A851-B040-406C-A7BA-5D2D8C4C021B}" srcOrd="0" destOrd="0" presId="urn:microsoft.com/office/officeart/2009/3/layout/StepUpProcess"/>
    <dgm:cxn modelId="{2270DE59-3FE9-4679-8248-E18470DFCFD6}" type="presParOf" srcId="{7CFD93CF-6713-4464-954F-401EBD44DAE0}" destId="{E8771F7B-57F1-4150-8DBE-8080AC832D70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41420D-0317-4AF9-9F82-501D7C7F87BE}" type="doc">
      <dgm:prSet loTypeId="urn:microsoft.com/office/officeart/2005/8/layout/rings+Icon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DDF8239-EFF1-4577-B39D-2FAA61FE0757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Access</a:t>
          </a:r>
          <a:endParaRPr lang="en-US" dirty="0">
            <a:solidFill>
              <a:schemeClr val="tx2"/>
            </a:solidFill>
          </a:endParaRPr>
        </a:p>
      </dgm:t>
    </dgm:pt>
    <dgm:pt modelId="{6CF32BD1-2AA0-4E68-87B1-238DC0959FD8}" type="parTrans" cxnId="{793ABC4F-A633-48A5-AE61-F628AF3256C5}">
      <dgm:prSet/>
      <dgm:spPr/>
      <dgm:t>
        <a:bodyPr/>
        <a:lstStyle/>
        <a:p>
          <a:endParaRPr lang="en-US"/>
        </a:p>
      </dgm:t>
    </dgm:pt>
    <dgm:pt modelId="{EEDE254D-0B6A-49ED-9DA5-0612D7B48907}" type="sibTrans" cxnId="{793ABC4F-A633-48A5-AE61-F628AF3256C5}">
      <dgm:prSet/>
      <dgm:spPr/>
      <dgm:t>
        <a:bodyPr/>
        <a:lstStyle/>
        <a:p>
          <a:endParaRPr lang="en-US"/>
        </a:p>
      </dgm:t>
    </dgm:pt>
    <dgm:pt modelId="{570AA4E1-AFDB-4BD8-8CD0-91929A776F52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ESL, Math, English Basic Skills Completion</a:t>
          </a:r>
          <a:endParaRPr lang="en-US" dirty="0">
            <a:solidFill>
              <a:schemeClr val="tx2"/>
            </a:solidFill>
          </a:endParaRPr>
        </a:p>
      </dgm:t>
    </dgm:pt>
    <dgm:pt modelId="{3EF34B77-04DD-432B-A0DE-C104A7358F82}" type="parTrans" cxnId="{34C43A2D-7CD5-4B36-9B82-577669BE584A}">
      <dgm:prSet/>
      <dgm:spPr/>
      <dgm:t>
        <a:bodyPr/>
        <a:lstStyle/>
        <a:p>
          <a:endParaRPr lang="en-US"/>
        </a:p>
      </dgm:t>
    </dgm:pt>
    <dgm:pt modelId="{EA90B9B7-C8D8-4AB9-B923-2AF4D6DC7087}" type="sibTrans" cxnId="{34C43A2D-7CD5-4B36-9B82-577669BE584A}">
      <dgm:prSet/>
      <dgm:spPr/>
      <dgm:t>
        <a:bodyPr/>
        <a:lstStyle/>
        <a:p>
          <a:endParaRPr lang="en-US"/>
        </a:p>
      </dgm:t>
    </dgm:pt>
    <dgm:pt modelId="{3D963E07-A0DF-4CBE-8262-87BA5B24BFCF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Course Success/ Completion</a:t>
          </a:r>
          <a:endParaRPr lang="en-US" dirty="0">
            <a:solidFill>
              <a:schemeClr val="tx2"/>
            </a:solidFill>
          </a:endParaRPr>
        </a:p>
      </dgm:t>
    </dgm:pt>
    <dgm:pt modelId="{0ABB1474-F72A-46B4-84C9-14E49284D01E}" type="parTrans" cxnId="{B653DFD7-458C-405E-8D6A-E8220C3D9794}">
      <dgm:prSet/>
      <dgm:spPr/>
      <dgm:t>
        <a:bodyPr/>
        <a:lstStyle/>
        <a:p>
          <a:endParaRPr lang="en-US"/>
        </a:p>
      </dgm:t>
    </dgm:pt>
    <dgm:pt modelId="{55608812-B0BC-4D35-8F6F-6DD74668C0D9}" type="sibTrans" cxnId="{B653DFD7-458C-405E-8D6A-E8220C3D9794}">
      <dgm:prSet/>
      <dgm:spPr/>
      <dgm:t>
        <a:bodyPr/>
        <a:lstStyle/>
        <a:p>
          <a:endParaRPr lang="en-US"/>
        </a:p>
      </dgm:t>
    </dgm:pt>
    <dgm:pt modelId="{5BE020F3-A324-405E-A421-55AFE53C88F6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Degree and Certificate Completion</a:t>
          </a:r>
          <a:endParaRPr lang="en-US" dirty="0">
            <a:solidFill>
              <a:schemeClr val="tx2"/>
            </a:solidFill>
          </a:endParaRPr>
        </a:p>
      </dgm:t>
    </dgm:pt>
    <dgm:pt modelId="{DD6C4CA6-DC6B-4238-9EC7-A89EB976F3C3}" type="parTrans" cxnId="{07CC2A55-80CF-46F9-BC0F-8B732B110569}">
      <dgm:prSet/>
      <dgm:spPr/>
      <dgm:t>
        <a:bodyPr/>
        <a:lstStyle/>
        <a:p>
          <a:endParaRPr lang="en-US"/>
        </a:p>
      </dgm:t>
    </dgm:pt>
    <dgm:pt modelId="{E226E098-0B38-46EF-91AC-A8B091E488A7}" type="sibTrans" cxnId="{07CC2A55-80CF-46F9-BC0F-8B732B110569}">
      <dgm:prSet/>
      <dgm:spPr/>
      <dgm:t>
        <a:bodyPr/>
        <a:lstStyle/>
        <a:p>
          <a:endParaRPr lang="en-US"/>
        </a:p>
      </dgm:t>
    </dgm:pt>
    <dgm:pt modelId="{31C04833-E50A-41F7-B599-BFE25D811A92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Transfer</a:t>
          </a:r>
          <a:endParaRPr lang="en-US" dirty="0">
            <a:solidFill>
              <a:schemeClr val="tx2"/>
            </a:solidFill>
          </a:endParaRPr>
        </a:p>
      </dgm:t>
    </dgm:pt>
    <dgm:pt modelId="{7239F91E-F0C2-4FC7-BF4B-B3D4749EE6EB}" type="parTrans" cxnId="{A40CFBC8-E119-4EB4-9901-3516DECD51C9}">
      <dgm:prSet/>
      <dgm:spPr/>
      <dgm:t>
        <a:bodyPr/>
        <a:lstStyle/>
        <a:p>
          <a:endParaRPr lang="en-US"/>
        </a:p>
      </dgm:t>
    </dgm:pt>
    <dgm:pt modelId="{26FA05AB-A39A-44D4-969A-006163F64BFA}" type="sibTrans" cxnId="{A40CFBC8-E119-4EB4-9901-3516DECD51C9}">
      <dgm:prSet/>
      <dgm:spPr/>
      <dgm:t>
        <a:bodyPr/>
        <a:lstStyle/>
        <a:p>
          <a:endParaRPr lang="en-US"/>
        </a:p>
      </dgm:t>
    </dgm:pt>
    <dgm:pt modelId="{0D524B50-CE38-41AA-A1A1-BB35C6F4BD8A}" type="pres">
      <dgm:prSet presAssocID="{C441420D-0317-4AF9-9F82-501D7C7F87BE}" presName="Name0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F631CD-6776-4F61-9745-270377000980}" type="pres">
      <dgm:prSet presAssocID="{C441420D-0317-4AF9-9F82-501D7C7F87BE}" presName="ellipse1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FC21D8-6F1B-42DE-B42E-5061F84FE78D}" type="pres">
      <dgm:prSet presAssocID="{C441420D-0317-4AF9-9F82-501D7C7F87BE}" presName="ellipse2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EB91B9-D3FB-45A3-9AC9-EEAB150575F8}" type="pres">
      <dgm:prSet presAssocID="{C441420D-0317-4AF9-9F82-501D7C7F87BE}" presName="ellipse3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3224CB-0298-4A05-9933-DAFD90DE784F}" type="pres">
      <dgm:prSet presAssocID="{C441420D-0317-4AF9-9F82-501D7C7F87BE}" presName="ellipse4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292D44-1F5E-4AF7-85F2-92A748D5AA3D}" type="pres">
      <dgm:prSet presAssocID="{C441420D-0317-4AF9-9F82-501D7C7F87BE}" presName="ellips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653DFD7-458C-405E-8D6A-E8220C3D9794}" srcId="{C441420D-0317-4AF9-9F82-501D7C7F87BE}" destId="{3D963E07-A0DF-4CBE-8262-87BA5B24BFCF}" srcOrd="2" destOrd="0" parTransId="{0ABB1474-F72A-46B4-84C9-14E49284D01E}" sibTransId="{55608812-B0BC-4D35-8F6F-6DD74668C0D9}"/>
    <dgm:cxn modelId="{A40CFBC8-E119-4EB4-9901-3516DECD51C9}" srcId="{C441420D-0317-4AF9-9F82-501D7C7F87BE}" destId="{31C04833-E50A-41F7-B599-BFE25D811A92}" srcOrd="4" destOrd="0" parTransId="{7239F91E-F0C2-4FC7-BF4B-B3D4749EE6EB}" sibTransId="{26FA05AB-A39A-44D4-969A-006163F64BFA}"/>
    <dgm:cxn modelId="{0765FD6F-90D8-4DEE-AC36-1091D0EC10CC}" type="presOf" srcId="{C441420D-0317-4AF9-9F82-501D7C7F87BE}" destId="{0D524B50-CE38-41AA-A1A1-BB35C6F4BD8A}" srcOrd="0" destOrd="0" presId="urn:microsoft.com/office/officeart/2005/8/layout/rings+Icon"/>
    <dgm:cxn modelId="{FAC0ED7A-A835-49CC-86F3-5779D6F84092}" type="presOf" srcId="{3D963E07-A0DF-4CBE-8262-87BA5B24BFCF}" destId="{DFEB91B9-D3FB-45A3-9AC9-EEAB150575F8}" srcOrd="0" destOrd="0" presId="urn:microsoft.com/office/officeart/2005/8/layout/rings+Icon"/>
    <dgm:cxn modelId="{34C43A2D-7CD5-4B36-9B82-577669BE584A}" srcId="{C441420D-0317-4AF9-9F82-501D7C7F87BE}" destId="{570AA4E1-AFDB-4BD8-8CD0-91929A776F52}" srcOrd="1" destOrd="0" parTransId="{3EF34B77-04DD-432B-A0DE-C104A7358F82}" sibTransId="{EA90B9B7-C8D8-4AB9-B923-2AF4D6DC7087}"/>
    <dgm:cxn modelId="{07CC2A55-80CF-46F9-BC0F-8B732B110569}" srcId="{C441420D-0317-4AF9-9F82-501D7C7F87BE}" destId="{5BE020F3-A324-405E-A421-55AFE53C88F6}" srcOrd="3" destOrd="0" parTransId="{DD6C4CA6-DC6B-4238-9EC7-A89EB976F3C3}" sibTransId="{E226E098-0B38-46EF-91AC-A8B091E488A7}"/>
    <dgm:cxn modelId="{F14CD3ED-E77B-4185-9C05-699623D53038}" type="presOf" srcId="{5BE020F3-A324-405E-A421-55AFE53C88F6}" destId="{A93224CB-0298-4A05-9933-DAFD90DE784F}" srcOrd="0" destOrd="0" presId="urn:microsoft.com/office/officeart/2005/8/layout/rings+Icon"/>
    <dgm:cxn modelId="{AD8AB54D-D66D-4C03-B991-D62209351ADC}" type="presOf" srcId="{1DDF8239-EFF1-4577-B39D-2FAA61FE0757}" destId="{30F631CD-6776-4F61-9745-270377000980}" srcOrd="0" destOrd="0" presId="urn:microsoft.com/office/officeart/2005/8/layout/rings+Icon"/>
    <dgm:cxn modelId="{793ABC4F-A633-48A5-AE61-F628AF3256C5}" srcId="{C441420D-0317-4AF9-9F82-501D7C7F87BE}" destId="{1DDF8239-EFF1-4577-B39D-2FAA61FE0757}" srcOrd="0" destOrd="0" parTransId="{6CF32BD1-2AA0-4E68-87B1-238DC0959FD8}" sibTransId="{EEDE254D-0B6A-49ED-9DA5-0612D7B48907}"/>
    <dgm:cxn modelId="{6491717E-9562-407E-9C9A-543EC17F49FF}" type="presOf" srcId="{570AA4E1-AFDB-4BD8-8CD0-91929A776F52}" destId="{7DFC21D8-6F1B-42DE-B42E-5061F84FE78D}" srcOrd="0" destOrd="0" presId="urn:microsoft.com/office/officeart/2005/8/layout/rings+Icon"/>
    <dgm:cxn modelId="{3CA86C9A-92A4-4501-9899-623D875AAC6B}" type="presOf" srcId="{31C04833-E50A-41F7-B599-BFE25D811A92}" destId="{D4292D44-1F5E-4AF7-85F2-92A748D5AA3D}" srcOrd="0" destOrd="0" presId="urn:microsoft.com/office/officeart/2005/8/layout/rings+Icon"/>
    <dgm:cxn modelId="{313D0B33-95D5-44A1-9DE7-83892FF10DBD}" type="presParOf" srcId="{0D524B50-CE38-41AA-A1A1-BB35C6F4BD8A}" destId="{30F631CD-6776-4F61-9745-270377000980}" srcOrd="0" destOrd="0" presId="urn:microsoft.com/office/officeart/2005/8/layout/rings+Icon"/>
    <dgm:cxn modelId="{1BE4AA5C-E587-4F59-89B3-39B6F97E23EC}" type="presParOf" srcId="{0D524B50-CE38-41AA-A1A1-BB35C6F4BD8A}" destId="{7DFC21D8-6F1B-42DE-B42E-5061F84FE78D}" srcOrd="1" destOrd="0" presId="urn:microsoft.com/office/officeart/2005/8/layout/rings+Icon"/>
    <dgm:cxn modelId="{616A01FC-2BB0-4FB2-A07D-EF57D4EC1456}" type="presParOf" srcId="{0D524B50-CE38-41AA-A1A1-BB35C6F4BD8A}" destId="{DFEB91B9-D3FB-45A3-9AC9-EEAB150575F8}" srcOrd="2" destOrd="0" presId="urn:microsoft.com/office/officeart/2005/8/layout/rings+Icon"/>
    <dgm:cxn modelId="{AF6892C2-F358-4190-84A1-DFDE4E78A049}" type="presParOf" srcId="{0D524B50-CE38-41AA-A1A1-BB35C6F4BD8A}" destId="{A93224CB-0298-4A05-9933-DAFD90DE784F}" srcOrd="3" destOrd="0" presId="urn:microsoft.com/office/officeart/2005/8/layout/rings+Icon"/>
    <dgm:cxn modelId="{1686A682-F515-4393-8326-33A59839B083}" type="presParOf" srcId="{0D524B50-CE38-41AA-A1A1-BB35C6F4BD8A}" destId="{D4292D44-1F5E-4AF7-85F2-92A748D5AA3D}" srcOrd="4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D2DD359-4ABC-4207-9482-74C1F923D27B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42A1A08A-7A61-49D5-9BDC-F0060883DDD2}">
      <dgm:prSet phldrT="[Text]" custT="1"/>
      <dgm:spPr/>
      <dgm:t>
        <a:bodyPr/>
        <a:lstStyle/>
        <a:p>
          <a:r>
            <a:rPr lang="en-US" sz="2000" b="0" dirty="0" smtClean="0">
              <a:solidFill>
                <a:schemeClr val="tx2"/>
              </a:solidFill>
            </a:rPr>
            <a:t>Data</a:t>
          </a:r>
          <a:endParaRPr lang="en-US" sz="2000" b="0" dirty="0">
            <a:solidFill>
              <a:schemeClr val="tx2"/>
            </a:solidFill>
          </a:endParaRPr>
        </a:p>
      </dgm:t>
    </dgm:pt>
    <dgm:pt modelId="{AB981BE9-8F68-4898-A135-F70039DC84BF}" type="parTrans" cxnId="{F003E902-AAF3-45D9-9E13-1B42EC759907}">
      <dgm:prSet/>
      <dgm:spPr/>
      <dgm:t>
        <a:bodyPr/>
        <a:lstStyle/>
        <a:p>
          <a:endParaRPr lang="en-US"/>
        </a:p>
      </dgm:t>
    </dgm:pt>
    <dgm:pt modelId="{AE3DBB9A-857F-47E1-9DE8-A7EC6CB52BCC}" type="sibTrans" cxnId="{F003E902-AAF3-45D9-9E13-1B42EC759907}">
      <dgm:prSet/>
      <dgm:spPr/>
      <dgm:t>
        <a:bodyPr/>
        <a:lstStyle/>
        <a:p>
          <a:endParaRPr lang="en-US"/>
        </a:p>
      </dgm:t>
    </dgm:pt>
    <dgm:pt modelId="{176780F5-C291-486D-9285-5E118934CA42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tx2"/>
              </a:solidFill>
            </a:rPr>
            <a:t>Conclusions</a:t>
          </a:r>
          <a:r>
            <a:rPr lang="en-US" sz="2000" b="0" dirty="0" smtClean="0">
              <a:solidFill>
                <a:schemeClr val="tx2"/>
              </a:solidFill>
            </a:rPr>
            <a:t>: Identify</a:t>
          </a:r>
          <a:r>
            <a:rPr lang="en-US" sz="2000" b="0" dirty="0" smtClean="0">
              <a:solidFill>
                <a:srgbClr val="FF0000"/>
              </a:solidFill>
            </a:rPr>
            <a:t> </a:t>
          </a:r>
          <a:r>
            <a:rPr lang="en-US" sz="2000" b="0" dirty="0" smtClean="0">
              <a:solidFill>
                <a:schemeClr val="tx2"/>
              </a:solidFill>
            </a:rPr>
            <a:t>Disproportionately Impacted Student Groups</a:t>
          </a:r>
          <a:endParaRPr lang="en-US" sz="2000" b="0" dirty="0">
            <a:solidFill>
              <a:schemeClr val="tx2"/>
            </a:solidFill>
          </a:endParaRPr>
        </a:p>
      </dgm:t>
    </dgm:pt>
    <dgm:pt modelId="{1D3A209A-F425-4690-B03D-CEC90295718A}" type="parTrans" cxnId="{0B8B304B-AF73-4D6A-8064-694C5EF982A5}">
      <dgm:prSet/>
      <dgm:spPr/>
      <dgm:t>
        <a:bodyPr/>
        <a:lstStyle/>
        <a:p>
          <a:endParaRPr lang="en-US"/>
        </a:p>
      </dgm:t>
    </dgm:pt>
    <dgm:pt modelId="{9F94AB40-417A-4971-B8FA-8AC0291F25E8}" type="sibTrans" cxnId="{0B8B304B-AF73-4D6A-8064-694C5EF982A5}">
      <dgm:prSet/>
      <dgm:spPr/>
      <dgm:t>
        <a:bodyPr/>
        <a:lstStyle/>
        <a:p>
          <a:endParaRPr lang="en-US"/>
        </a:p>
      </dgm:t>
    </dgm:pt>
    <dgm:pt modelId="{3860E7B7-D686-4DBB-A809-B90908A9C1CD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0" dirty="0" smtClean="0">
              <a:solidFill>
                <a:schemeClr val="tx2"/>
              </a:solidFill>
            </a:rPr>
            <a:t>Set</a:t>
          </a:r>
          <a:r>
            <a:rPr lang="en-US" sz="2000" b="1" dirty="0" smtClean="0">
              <a:solidFill>
                <a:schemeClr val="tx2"/>
              </a:solidFill>
            </a:rPr>
            <a:t> Baseline</a:t>
          </a:r>
          <a:r>
            <a:rPr lang="en-US" sz="2400" dirty="0" smtClean="0">
              <a:solidFill>
                <a:schemeClr val="tx2"/>
              </a:solidFill>
            </a:rPr>
            <a:t> </a:t>
          </a:r>
          <a:r>
            <a:rPr lang="en-US" sz="2000" dirty="0" smtClean="0">
              <a:solidFill>
                <a:schemeClr val="tx2"/>
              </a:solidFill>
            </a:rPr>
            <a:t>Data and Identify Goals</a:t>
          </a:r>
          <a:endParaRPr lang="en-US" sz="2000" dirty="0">
            <a:solidFill>
              <a:srgbClr val="FF0000"/>
            </a:solidFill>
          </a:endParaRPr>
        </a:p>
      </dgm:t>
    </dgm:pt>
    <dgm:pt modelId="{3D2A6B02-AA67-4AC8-BF2C-65EB307CF63F}" type="parTrans" cxnId="{F1ED7497-C6D2-4D6C-8769-1AF4A7A47885}">
      <dgm:prSet/>
      <dgm:spPr/>
      <dgm:t>
        <a:bodyPr/>
        <a:lstStyle/>
        <a:p>
          <a:endParaRPr lang="en-US"/>
        </a:p>
      </dgm:t>
    </dgm:pt>
    <dgm:pt modelId="{BD7E3F9B-7C65-4492-9296-D6709B73979E}" type="sibTrans" cxnId="{F1ED7497-C6D2-4D6C-8769-1AF4A7A47885}">
      <dgm:prSet/>
      <dgm:spPr/>
      <dgm:t>
        <a:bodyPr/>
        <a:lstStyle/>
        <a:p>
          <a:endParaRPr lang="en-US"/>
        </a:p>
      </dgm:t>
    </dgm:pt>
    <dgm:pt modelId="{049497F2-B4E0-4AE3-95D4-AAA8B5DAEBD5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0" dirty="0" smtClean="0">
              <a:solidFill>
                <a:schemeClr val="tx2"/>
              </a:solidFill>
            </a:rPr>
            <a:t>Identify</a:t>
          </a:r>
          <a:r>
            <a:rPr lang="en-US" sz="2000" b="1" dirty="0" smtClean="0">
              <a:solidFill>
                <a:schemeClr val="tx2"/>
              </a:solidFill>
            </a:rPr>
            <a:t> </a:t>
          </a:r>
        </a:p>
        <a:p>
          <a:pPr>
            <a:lnSpc>
              <a:spcPct val="100000"/>
            </a:lnSpc>
          </a:pPr>
          <a:r>
            <a:rPr lang="en-US" sz="2000" b="1" dirty="0" smtClean="0">
              <a:solidFill>
                <a:schemeClr val="tx2"/>
              </a:solidFill>
            </a:rPr>
            <a:t>Activities</a:t>
          </a:r>
          <a:r>
            <a:rPr lang="en-US" sz="2000" dirty="0" smtClean="0">
              <a:solidFill>
                <a:schemeClr val="tx2"/>
              </a:solidFill>
            </a:rPr>
            <a:t> to be Implemented  to Improve </a:t>
          </a:r>
          <a:r>
            <a:rPr lang="en-US" sz="2000" smtClean="0">
              <a:solidFill>
                <a:schemeClr val="tx2"/>
              </a:solidFill>
            </a:rPr>
            <a:t>Outcomes for Disproportionately </a:t>
          </a:r>
          <a:r>
            <a:rPr lang="en-US" sz="2000" dirty="0" smtClean="0">
              <a:solidFill>
                <a:schemeClr val="tx2"/>
              </a:solidFill>
            </a:rPr>
            <a:t>Impacted Student Groups</a:t>
          </a:r>
          <a:endParaRPr lang="en-US" sz="2000" dirty="0">
            <a:solidFill>
              <a:schemeClr val="tx2"/>
            </a:solidFill>
          </a:endParaRPr>
        </a:p>
      </dgm:t>
    </dgm:pt>
    <dgm:pt modelId="{43FE0127-0164-4481-94A3-8882611B911A}" type="parTrans" cxnId="{3EE4BF35-658F-49CE-BD2D-3F8E42FDF898}">
      <dgm:prSet/>
      <dgm:spPr/>
      <dgm:t>
        <a:bodyPr/>
        <a:lstStyle/>
        <a:p>
          <a:endParaRPr lang="en-US"/>
        </a:p>
      </dgm:t>
    </dgm:pt>
    <dgm:pt modelId="{28D28F6A-1A8B-401F-BB95-3F539D4AFC8A}" type="sibTrans" cxnId="{3EE4BF35-658F-49CE-BD2D-3F8E42FDF898}">
      <dgm:prSet/>
      <dgm:spPr/>
      <dgm:t>
        <a:bodyPr/>
        <a:lstStyle/>
        <a:p>
          <a:endParaRPr lang="en-US"/>
        </a:p>
      </dgm:t>
    </dgm:pt>
    <dgm:pt modelId="{5C018B07-CA78-4955-AF34-9F017376EDB3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0" dirty="0" smtClean="0">
              <a:solidFill>
                <a:schemeClr val="tx2"/>
              </a:solidFill>
            </a:rPr>
            <a:t>Identify</a:t>
          </a:r>
          <a:r>
            <a:rPr lang="en-US" sz="2000" b="1" dirty="0" smtClean="0">
              <a:solidFill>
                <a:schemeClr val="tx2"/>
              </a:solidFill>
            </a:rPr>
            <a:t> Expected Outcomes</a:t>
          </a:r>
          <a:endParaRPr lang="en-US" sz="2000" dirty="0">
            <a:solidFill>
              <a:schemeClr val="tx2"/>
            </a:solidFill>
          </a:endParaRPr>
        </a:p>
      </dgm:t>
    </dgm:pt>
    <dgm:pt modelId="{95AFB85E-78A7-4FC3-AA77-4C8317E5D81B}" type="parTrans" cxnId="{D908C124-F254-4DF2-BF0F-27D930747474}">
      <dgm:prSet/>
      <dgm:spPr/>
      <dgm:t>
        <a:bodyPr/>
        <a:lstStyle/>
        <a:p>
          <a:endParaRPr lang="en-US"/>
        </a:p>
      </dgm:t>
    </dgm:pt>
    <dgm:pt modelId="{B1553CA8-18F0-4DFA-B93E-17D26B164CB2}" type="sibTrans" cxnId="{D908C124-F254-4DF2-BF0F-27D930747474}">
      <dgm:prSet/>
      <dgm:spPr/>
      <dgm:t>
        <a:bodyPr/>
        <a:lstStyle/>
        <a:p>
          <a:endParaRPr lang="en-US"/>
        </a:p>
      </dgm:t>
    </dgm:pt>
    <dgm:pt modelId="{01D8F8C6-D208-44E6-9CBA-B27997C189E1}" type="pres">
      <dgm:prSet presAssocID="{BD2DD359-4ABC-4207-9482-74C1F923D27B}" presName="arrowDiagram" presStyleCnt="0">
        <dgm:presLayoutVars>
          <dgm:chMax val="5"/>
          <dgm:dir/>
          <dgm:resizeHandles val="exact"/>
        </dgm:presLayoutVars>
      </dgm:prSet>
      <dgm:spPr/>
    </dgm:pt>
    <dgm:pt modelId="{578D592A-6600-44A7-A759-000EFCB7EA16}" type="pres">
      <dgm:prSet presAssocID="{BD2DD359-4ABC-4207-9482-74C1F923D27B}" presName="arrow" presStyleLbl="bgShp" presStyleIdx="0" presStyleCnt="1" custScaleY="80939" custLinFactNeighborX="602" custLinFactNeighborY="-14295"/>
      <dgm:spPr/>
    </dgm:pt>
    <dgm:pt modelId="{62386E22-29FE-483E-9694-7A2CE5AB8638}" type="pres">
      <dgm:prSet presAssocID="{BD2DD359-4ABC-4207-9482-74C1F923D27B}" presName="arrowDiagram5" presStyleCnt="0"/>
      <dgm:spPr/>
    </dgm:pt>
    <dgm:pt modelId="{97E8CD79-E54F-4F93-841C-06C1CDDBF51B}" type="pres">
      <dgm:prSet presAssocID="{42A1A08A-7A61-49D5-9BDC-F0060883DDD2}" presName="bullet5a" presStyleLbl="node1" presStyleIdx="0" presStyleCnt="5"/>
      <dgm:spPr/>
    </dgm:pt>
    <dgm:pt modelId="{E37408BF-8D18-411E-9A78-C580AA3BB004}" type="pres">
      <dgm:prSet presAssocID="{42A1A08A-7A61-49D5-9BDC-F0060883DDD2}" presName="textBox5a" presStyleLbl="revTx" presStyleIdx="0" presStyleCnt="5" custLinFactNeighborX="-41485" custLinFactNeighborY="199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3A6F06-8972-4337-B372-B8040CF7BDCB}" type="pres">
      <dgm:prSet presAssocID="{176780F5-C291-486D-9285-5E118934CA42}" presName="bullet5b" presStyleLbl="node1" presStyleIdx="1" presStyleCnt="5"/>
      <dgm:spPr/>
    </dgm:pt>
    <dgm:pt modelId="{E650F00D-5EE7-4FF9-B704-D60101ED1A33}" type="pres">
      <dgm:prSet presAssocID="{176780F5-C291-486D-9285-5E118934CA42}" presName="textBox5b" presStyleLbl="revTx" presStyleIdx="1" presStyleCnt="5" custScaleX="190994" custScaleY="62092" custLinFactNeighborX="-3429" custLinFactNeighborY="14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ABCFC2-E321-47A4-9B62-E148AB15F19E}" type="pres">
      <dgm:prSet presAssocID="{3860E7B7-D686-4DBB-A809-B90908A9C1CD}" presName="bullet5c" presStyleLbl="node1" presStyleIdx="2" presStyleCnt="5"/>
      <dgm:spPr/>
    </dgm:pt>
    <dgm:pt modelId="{BC398B8E-7CFB-4BC6-8FE0-20D408E981FA}" type="pres">
      <dgm:prSet presAssocID="{3860E7B7-D686-4DBB-A809-B90908A9C1CD}" presName="textBox5c" presStyleLbl="revTx" presStyleIdx="2" presStyleCnt="5" custLinFactNeighborX="177" custLinFactNeighborY="39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4B09F9-60D2-43F7-918C-9CCFFF72D7AE}" type="pres">
      <dgm:prSet presAssocID="{049497F2-B4E0-4AE3-95D4-AAA8B5DAEBD5}" presName="bullet5d" presStyleLbl="node1" presStyleIdx="3" presStyleCnt="5"/>
      <dgm:spPr/>
    </dgm:pt>
    <dgm:pt modelId="{87982C18-79C5-48DC-B182-2AF6B4FD51EC}" type="pres">
      <dgm:prSet presAssocID="{049497F2-B4E0-4AE3-95D4-AAA8B5DAEBD5}" presName="textBox5d" presStyleLbl="revTx" presStyleIdx="3" presStyleCnt="5" custScaleX="162148" custLinFactNeighborX="15813" custLinFactNeighborY="94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BA75A3-BB28-479F-A917-2BA016DB945C}" type="pres">
      <dgm:prSet presAssocID="{5C018B07-CA78-4955-AF34-9F017376EDB3}" presName="bullet5e" presStyleLbl="node1" presStyleIdx="4" presStyleCnt="5"/>
      <dgm:spPr/>
    </dgm:pt>
    <dgm:pt modelId="{9CF80F19-FEF1-4233-AA51-665259584311}" type="pres">
      <dgm:prSet presAssocID="{5C018B07-CA78-4955-AF34-9F017376EDB3}" presName="textBox5e" presStyleLbl="revTx" presStyleIdx="4" presStyleCnt="5" custScaleX="108471" custLinFactNeighborX="21341" custLinFactNeighborY="93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EE4BF35-658F-49CE-BD2D-3F8E42FDF898}" srcId="{BD2DD359-4ABC-4207-9482-74C1F923D27B}" destId="{049497F2-B4E0-4AE3-95D4-AAA8B5DAEBD5}" srcOrd="3" destOrd="0" parTransId="{43FE0127-0164-4481-94A3-8882611B911A}" sibTransId="{28D28F6A-1A8B-401F-BB95-3F539D4AFC8A}"/>
    <dgm:cxn modelId="{5C898547-F57B-4682-A651-97115E27D37A}" type="presOf" srcId="{3860E7B7-D686-4DBB-A809-B90908A9C1CD}" destId="{BC398B8E-7CFB-4BC6-8FE0-20D408E981FA}" srcOrd="0" destOrd="0" presId="urn:microsoft.com/office/officeart/2005/8/layout/arrow2"/>
    <dgm:cxn modelId="{4AC834F5-F120-427B-8597-F755496135B0}" type="presOf" srcId="{049497F2-B4E0-4AE3-95D4-AAA8B5DAEBD5}" destId="{87982C18-79C5-48DC-B182-2AF6B4FD51EC}" srcOrd="0" destOrd="0" presId="urn:microsoft.com/office/officeart/2005/8/layout/arrow2"/>
    <dgm:cxn modelId="{B8A8208A-F721-4B19-B9D9-716262C908C0}" type="presOf" srcId="{5C018B07-CA78-4955-AF34-9F017376EDB3}" destId="{9CF80F19-FEF1-4233-AA51-665259584311}" srcOrd="0" destOrd="0" presId="urn:microsoft.com/office/officeart/2005/8/layout/arrow2"/>
    <dgm:cxn modelId="{D908C124-F254-4DF2-BF0F-27D930747474}" srcId="{BD2DD359-4ABC-4207-9482-74C1F923D27B}" destId="{5C018B07-CA78-4955-AF34-9F017376EDB3}" srcOrd="4" destOrd="0" parTransId="{95AFB85E-78A7-4FC3-AA77-4C8317E5D81B}" sibTransId="{B1553CA8-18F0-4DFA-B93E-17D26B164CB2}"/>
    <dgm:cxn modelId="{F1ED7497-C6D2-4D6C-8769-1AF4A7A47885}" srcId="{BD2DD359-4ABC-4207-9482-74C1F923D27B}" destId="{3860E7B7-D686-4DBB-A809-B90908A9C1CD}" srcOrd="2" destOrd="0" parTransId="{3D2A6B02-AA67-4AC8-BF2C-65EB307CF63F}" sibTransId="{BD7E3F9B-7C65-4492-9296-D6709B73979E}"/>
    <dgm:cxn modelId="{385C56E1-30EA-4FBC-AF4D-4F5E069FEE32}" type="presOf" srcId="{42A1A08A-7A61-49D5-9BDC-F0060883DDD2}" destId="{E37408BF-8D18-411E-9A78-C580AA3BB004}" srcOrd="0" destOrd="0" presId="urn:microsoft.com/office/officeart/2005/8/layout/arrow2"/>
    <dgm:cxn modelId="{0B8B304B-AF73-4D6A-8064-694C5EF982A5}" srcId="{BD2DD359-4ABC-4207-9482-74C1F923D27B}" destId="{176780F5-C291-486D-9285-5E118934CA42}" srcOrd="1" destOrd="0" parTransId="{1D3A209A-F425-4690-B03D-CEC90295718A}" sibTransId="{9F94AB40-417A-4971-B8FA-8AC0291F25E8}"/>
    <dgm:cxn modelId="{5FDA0668-AA6E-4FA2-8388-42509B2E9F15}" type="presOf" srcId="{BD2DD359-4ABC-4207-9482-74C1F923D27B}" destId="{01D8F8C6-D208-44E6-9CBA-B27997C189E1}" srcOrd="0" destOrd="0" presId="urn:microsoft.com/office/officeart/2005/8/layout/arrow2"/>
    <dgm:cxn modelId="{F003E902-AAF3-45D9-9E13-1B42EC759907}" srcId="{BD2DD359-4ABC-4207-9482-74C1F923D27B}" destId="{42A1A08A-7A61-49D5-9BDC-F0060883DDD2}" srcOrd="0" destOrd="0" parTransId="{AB981BE9-8F68-4898-A135-F70039DC84BF}" sibTransId="{AE3DBB9A-857F-47E1-9DE8-A7EC6CB52BCC}"/>
    <dgm:cxn modelId="{69E910C3-51F4-41C0-857E-6AB9C045540A}" type="presOf" srcId="{176780F5-C291-486D-9285-5E118934CA42}" destId="{E650F00D-5EE7-4FF9-B704-D60101ED1A33}" srcOrd="0" destOrd="0" presId="urn:microsoft.com/office/officeart/2005/8/layout/arrow2"/>
    <dgm:cxn modelId="{880C49FF-AFA8-4AB2-9221-2E114CE3FADF}" type="presParOf" srcId="{01D8F8C6-D208-44E6-9CBA-B27997C189E1}" destId="{578D592A-6600-44A7-A759-000EFCB7EA16}" srcOrd="0" destOrd="0" presId="urn:microsoft.com/office/officeart/2005/8/layout/arrow2"/>
    <dgm:cxn modelId="{64864E8D-1823-4714-B4CA-F1988F14F90D}" type="presParOf" srcId="{01D8F8C6-D208-44E6-9CBA-B27997C189E1}" destId="{62386E22-29FE-483E-9694-7A2CE5AB8638}" srcOrd="1" destOrd="0" presId="urn:microsoft.com/office/officeart/2005/8/layout/arrow2"/>
    <dgm:cxn modelId="{FC20955E-F03B-4F2A-8D7A-062BC390BD4F}" type="presParOf" srcId="{62386E22-29FE-483E-9694-7A2CE5AB8638}" destId="{97E8CD79-E54F-4F93-841C-06C1CDDBF51B}" srcOrd="0" destOrd="0" presId="urn:microsoft.com/office/officeart/2005/8/layout/arrow2"/>
    <dgm:cxn modelId="{0A3216CA-50F3-41F9-AD27-E87C14EBD6FF}" type="presParOf" srcId="{62386E22-29FE-483E-9694-7A2CE5AB8638}" destId="{E37408BF-8D18-411E-9A78-C580AA3BB004}" srcOrd="1" destOrd="0" presId="urn:microsoft.com/office/officeart/2005/8/layout/arrow2"/>
    <dgm:cxn modelId="{FFD2B573-96B7-42D2-BD85-EE9B740A26FA}" type="presParOf" srcId="{62386E22-29FE-483E-9694-7A2CE5AB8638}" destId="{A43A6F06-8972-4337-B372-B8040CF7BDCB}" srcOrd="2" destOrd="0" presId="urn:microsoft.com/office/officeart/2005/8/layout/arrow2"/>
    <dgm:cxn modelId="{95206609-5BB5-4EC5-A4DD-E08BDCB7079E}" type="presParOf" srcId="{62386E22-29FE-483E-9694-7A2CE5AB8638}" destId="{E650F00D-5EE7-4FF9-B704-D60101ED1A33}" srcOrd="3" destOrd="0" presId="urn:microsoft.com/office/officeart/2005/8/layout/arrow2"/>
    <dgm:cxn modelId="{38D137BB-5339-4AB2-935F-700696B2CA90}" type="presParOf" srcId="{62386E22-29FE-483E-9694-7A2CE5AB8638}" destId="{13ABCFC2-E321-47A4-9B62-E148AB15F19E}" srcOrd="4" destOrd="0" presId="urn:microsoft.com/office/officeart/2005/8/layout/arrow2"/>
    <dgm:cxn modelId="{30E0ED38-8BA1-4D71-BFA2-58D65F5B8840}" type="presParOf" srcId="{62386E22-29FE-483E-9694-7A2CE5AB8638}" destId="{BC398B8E-7CFB-4BC6-8FE0-20D408E981FA}" srcOrd="5" destOrd="0" presId="urn:microsoft.com/office/officeart/2005/8/layout/arrow2"/>
    <dgm:cxn modelId="{106FB113-F4BA-49AA-8470-60B4EE154B5E}" type="presParOf" srcId="{62386E22-29FE-483E-9694-7A2CE5AB8638}" destId="{924B09F9-60D2-43F7-918C-9CCFFF72D7AE}" srcOrd="6" destOrd="0" presId="urn:microsoft.com/office/officeart/2005/8/layout/arrow2"/>
    <dgm:cxn modelId="{17086F6F-CCA3-484F-9196-866864AB909D}" type="presParOf" srcId="{62386E22-29FE-483E-9694-7A2CE5AB8638}" destId="{87982C18-79C5-48DC-B182-2AF6B4FD51EC}" srcOrd="7" destOrd="0" presId="urn:microsoft.com/office/officeart/2005/8/layout/arrow2"/>
    <dgm:cxn modelId="{C5D2CAAB-3542-4C8E-BCC2-2E0970FB3F89}" type="presParOf" srcId="{62386E22-29FE-483E-9694-7A2CE5AB8638}" destId="{E9BA75A3-BB28-479F-A917-2BA016DB945C}" srcOrd="8" destOrd="0" presId="urn:microsoft.com/office/officeart/2005/8/layout/arrow2"/>
    <dgm:cxn modelId="{24591079-DE1D-4BAD-B3F4-7EFD5652730E}" type="presParOf" srcId="{62386E22-29FE-483E-9694-7A2CE5AB8638}" destId="{9CF80F19-FEF1-4233-AA51-665259584311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E80C903-6AAA-014B-954A-EC405FF2F766}" type="doc">
      <dgm:prSet loTypeId="urn:microsoft.com/office/officeart/2005/8/layout/equation1" loCatId="" qsTypeId="urn:microsoft.com/office/officeart/2005/8/quickstyle/simple4" qsCatId="simple" csTypeId="urn:microsoft.com/office/officeart/2005/8/colors/accent1_2" csCatId="accent1" phldr="1"/>
      <dgm:spPr/>
    </dgm:pt>
    <dgm:pt modelId="{F147A433-1DAF-2649-8EB0-D72FB6A0FD9B}">
      <dgm:prSet phldrT="[Text]"/>
      <dgm:spPr/>
      <dgm:t>
        <a:bodyPr/>
        <a:lstStyle/>
        <a:p>
          <a:r>
            <a:rPr lang="en-US" dirty="0" smtClean="0"/>
            <a:t>Success rate (%) of ALL students</a:t>
          </a:r>
          <a:endParaRPr lang="en-US" dirty="0"/>
        </a:p>
      </dgm:t>
    </dgm:pt>
    <dgm:pt modelId="{F0FB245C-63C4-4A48-8F17-009BC31E8B15}" type="parTrans" cxnId="{9EEA318F-0275-7D4E-8B09-FD199CD5FE74}">
      <dgm:prSet/>
      <dgm:spPr/>
      <dgm:t>
        <a:bodyPr/>
        <a:lstStyle/>
        <a:p>
          <a:endParaRPr lang="en-US"/>
        </a:p>
      </dgm:t>
    </dgm:pt>
    <dgm:pt modelId="{382A3E2B-AFD5-9D43-8BF5-A25FA98D7BFB}" type="sibTrans" cxnId="{9EEA318F-0275-7D4E-8B09-FD199CD5FE74}">
      <dgm:prSet/>
      <dgm:spPr/>
      <dgm:t>
        <a:bodyPr/>
        <a:lstStyle/>
        <a:p>
          <a:endParaRPr lang="en-US" dirty="0"/>
        </a:p>
      </dgm:t>
    </dgm:pt>
    <dgm:pt modelId="{CE420512-2A83-6D40-8F73-15CEA284B043}">
      <dgm:prSet phldrT="[Text]"/>
      <dgm:spPr/>
      <dgm:t>
        <a:bodyPr/>
        <a:lstStyle/>
        <a:p>
          <a:r>
            <a:rPr lang="en-US" dirty="0" smtClean="0"/>
            <a:t>Success rate of subgroup of students</a:t>
          </a:r>
          <a:endParaRPr lang="en-US" dirty="0"/>
        </a:p>
      </dgm:t>
    </dgm:pt>
    <dgm:pt modelId="{0F58843D-1A63-9D48-A9F1-B14C92F38E09}" type="parTrans" cxnId="{4C988E66-573F-E047-B563-2636DD41D539}">
      <dgm:prSet/>
      <dgm:spPr/>
      <dgm:t>
        <a:bodyPr/>
        <a:lstStyle/>
        <a:p>
          <a:endParaRPr lang="en-US"/>
        </a:p>
      </dgm:t>
    </dgm:pt>
    <dgm:pt modelId="{35303509-FB1A-2747-8DA9-CC8D7F72DAB1}" type="sibTrans" cxnId="{4C988E66-573F-E047-B563-2636DD41D539}">
      <dgm:prSet/>
      <dgm:spPr/>
      <dgm:t>
        <a:bodyPr/>
        <a:lstStyle/>
        <a:p>
          <a:endParaRPr lang="en-US"/>
        </a:p>
      </dgm:t>
    </dgm:pt>
    <dgm:pt modelId="{16CF9201-AF66-8849-B46F-22B35058DED1}">
      <dgm:prSet phldrT="[Text]"/>
      <dgm:spPr/>
      <dgm:t>
        <a:bodyPr/>
        <a:lstStyle/>
        <a:p>
          <a:r>
            <a:rPr lang="en-US" dirty="0" smtClean="0"/>
            <a:t>Percentage Point Gap</a:t>
          </a:r>
          <a:endParaRPr lang="en-US" dirty="0"/>
        </a:p>
      </dgm:t>
    </dgm:pt>
    <dgm:pt modelId="{9579B60C-5E05-4247-A83F-57442254E512}" type="parTrans" cxnId="{ECC5AB23-2687-B341-8897-B59EB93E5195}">
      <dgm:prSet/>
      <dgm:spPr/>
      <dgm:t>
        <a:bodyPr/>
        <a:lstStyle/>
        <a:p>
          <a:endParaRPr lang="en-US"/>
        </a:p>
      </dgm:t>
    </dgm:pt>
    <dgm:pt modelId="{18DE9435-BE6F-FF43-91D8-13D7C2AC1291}" type="sibTrans" cxnId="{ECC5AB23-2687-B341-8897-B59EB93E5195}">
      <dgm:prSet/>
      <dgm:spPr/>
      <dgm:t>
        <a:bodyPr/>
        <a:lstStyle/>
        <a:p>
          <a:endParaRPr lang="en-US"/>
        </a:p>
      </dgm:t>
    </dgm:pt>
    <dgm:pt modelId="{40044941-A4D4-9B49-8B24-E28E93DC6530}" type="pres">
      <dgm:prSet presAssocID="{3E80C903-6AAA-014B-954A-EC405FF2F766}" presName="linearFlow" presStyleCnt="0">
        <dgm:presLayoutVars>
          <dgm:dir/>
          <dgm:resizeHandles val="exact"/>
        </dgm:presLayoutVars>
      </dgm:prSet>
      <dgm:spPr/>
    </dgm:pt>
    <dgm:pt modelId="{4DFC0A6E-DCF4-B045-B451-F6308F91D799}" type="pres">
      <dgm:prSet presAssocID="{F147A433-1DAF-2649-8EB0-D72FB6A0FD9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BA2F09-A124-1B44-9D06-E08F307DDEC4}" type="pres">
      <dgm:prSet presAssocID="{382A3E2B-AFD5-9D43-8BF5-A25FA98D7BFB}" presName="spacerL" presStyleCnt="0"/>
      <dgm:spPr/>
    </dgm:pt>
    <dgm:pt modelId="{FACFBB54-395A-4C45-AA58-121F9B221691}" type="pres">
      <dgm:prSet presAssocID="{382A3E2B-AFD5-9D43-8BF5-A25FA98D7BFB}" presName="sibTrans" presStyleLbl="sibTrans2D1" presStyleIdx="0" presStyleCnt="2" custScaleY="38675"/>
      <dgm:spPr>
        <a:prstGeom prst="mathMinus">
          <a:avLst/>
        </a:prstGeom>
      </dgm:spPr>
      <dgm:t>
        <a:bodyPr/>
        <a:lstStyle/>
        <a:p>
          <a:endParaRPr lang="en-US"/>
        </a:p>
      </dgm:t>
    </dgm:pt>
    <dgm:pt modelId="{B3612F16-2BB0-0C4B-A675-7DED79A6EDC5}" type="pres">
      <dgm:prSet presAssocID="{382A3E2B-AFD5-9D43-8BF5-A25FA98D7BFB}" presName="spacerR" presStyleCnt="0"/>
      <dgm:spPr/>
    </dgm:pt>
    <dgm:pt modelId="{1C3885EF-1CE6-2944-B28F-9ECC3F9211BA}" type="pres">
      <dgm:prSet presAssocID="{CE420512-2A83-6D40-8F73-15CEA284B04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BB9811-C5A2-A541-82A7-FBF408528ADE}" type="pres">
      <dgm:prSet presAssocID="{35303509-FB1A-2747-8DA9-CC8D7F72DAB1}" presName="spacerL" presStyleCnt="0"/>
      <dgm:spPr/>
    </dgm:pt>
    <dgm:pt modelId="{CD2723CF-A7D5-A34C-8CC3-045B3BB9982C}" type="pres">
      <dgm:prSet presAssocID="{35303509-FB1A-2747-8DA9-CC8D7F72DAB1}" presName="sibTrans" presStyleLbl="sibTrans2D1" presStyleIdx="1" presStyleCnt="2"/>
      <dgm:spPr/>
      <dgm:t>
        <a:bodyPr/>
        <a:lstStyle/>
        <a:p>
          <a:endParaRPr lang="en-US"/>
        </a:p>
      </dgm:t>
    </dgm:pt>
    <dgm:pt modelId="{11FE09FB-CA12-F04D-9AED-CC3B72FA77F6}" type="pres">
      <dgm:prSet presAssocID="{35303509-FB1A-2747-8DA9-CC8D7F72DAB1}" presName="spacerR" presStyleCnt="0"/>
      <dgm:spPr/>
    </dgm:pt>
    <dgm:pt modelId="{0AB5BCB2-3705-C24D-87FC-FFCEC732DEAB}" type="pres">
      <dgm:prSet presAssocID="{16CF9201-AF66-8849-B46F-22B35058DED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EEA318F-0275-7D4E-8B09-FD199CD5FE74}" srcId="{3E80C903-6AAA-014B-954A-EC405FF2F766}" destId="{F147A433-1DAF-2649-8EB0-D72FB6A0FD9B}" srcOrd="0" destOrd="0" parTransId="{F0FB245C-63C4-4A48-8F17-009BC31E8B15}" sibTransId="{382A3E2B-AFD5-9D43-8BF5-A25FA98D7BFB}"/>
    <dgm:cxn modelId="{ECC5AB23-2687-B341-8897-B59EB93E5195}" srcId="{3E80C903-6AAA-014B-954A-EC405FF2F766}" destId="{16CF9201-AF66-8849-B46F-22B35058DED1}" srcOrd="2" destOrd="0" parTransId="{9579B60C-5E05-4247-A83F-57442254E512}" sibTransId="{18DE9435-BE6F-FF43-91D8-13D7C2AC1291}"/>
    <dgm:cxn modelId="{CFBAB7A8-3E7E-4B47-9F6D-6A85DB6A3E63}" type="presOf" srcId="{382A3E2B-AFD5-9D43-8BF5-A25FA98D7BFB}" destId="{FACFBB54-395A-4C45-AA58-121F9B221691}" srcOrd="0" destOrd="0" presId="urn:microsoft.com/office/officeart/2005/8/layout/equation1"/>
    <dgm:cxn modelId="{4C988E66-573F-E047-B563-2636DD41D539}" srcId="{3E80C903-6AAA-014B-954A-EC405FF2F766}" destId="{CE420512-2A83-6D40-8F73-15CEA284B043}" srcOrd="1" destOrd="0" parTransId="{0F58843D-1A63-9D48-A9F1-B14C92F38E09}" sibTransId="{35303509-FB1A-2747-8DA9-CC8D7F72DAB1}"/>
    <dgm:cxn modelId="{41DABE66-E01A-9746-B64F-7A662C6DF4C3}" type="presOf" srcId="{16CF9201-AF66-8849-B46F-22B35058DED1}" destId="{0AB5BCB2-3705-C24D-87FC-FFCEC732DEAB}" srcOrd="0" destOrd="0" presId="urn:microsoft.com/office/officeart/2005/8/layout/equation1"/>
    <dgm:cxn modelId="{4C18BCE6-3410-3B4D-9E50-9C304C84B1C0}" type="presOf" srcId="{F147A433-1DAF-2649-8EB0-D72FB6A0FD9B}" destId="{4DFC0A6E-DCF4-B045-B451-F6308F91D799}" srcOrd="0" destOrd="0" presId="urn:microsoft.com/office/officeart/2005/8/layout/equation1"/>
    <dgm:cxn modelId="{0541B237-6510-BA4D-9575-EB035BB221F1}" type="presOf" srcId="{3E80C903-6AAA-014B-954A-EC405FF2F766}" destId="{40044941-A4D4-9B49-8B24-E28E93DC6530}" srcOrd="0" destOrd="0" presId="urn:microsoft.com/office/officeart/2005/8/layout/equation1"/>
    <dgm:cxn modelId="{5F78377E-A331-BF43-9E47-4EE21AD8300E}" type="presOf" srcId="{CE420512-2A83-6D40-8F73-15CEA284B043}" destId="{1C3885EF-1CE6-2944-B28F-9ECC3F9211BA}" srcOrd="0" destOrd="0" presId="urn:microsoft.com/office/officeart/2005/8/layout/equation1"/>
    <dgm:cxn modelId="{3E87145F-D1C5-BE44-8A7F-A1C5B0AF0E62}" type="presOf" srcId="{35303509-FB1A-2747-8DA9-CC8D7F72DAB1}" destId="{CD2723CF-A7D5-A34C-8CC3-045B3BB9982C}" srcOrd="0" destOrd="0" presId="urn:microsoft.com/office/officeart/2005/8/layout/equation1"/>
    <dgm:cxn modelId="{F2E9BE26-C19E-DC43-992C-604A43099565}" type="presParOf" srcId="{40044941-A4D4-9B49-8B24-E28E93DC6530}" destId="{4DFC0A6E-DCF4-B045-B451-F6308F91D799}" srcOrd="0" destOrd="0" presId="urn:microsoft.com/office/officeart/2005/8/layout/equation1"/>
    <dgm:cxn modelId="{95F4A158-975E-D149-8658-BDB4B52DCF8D}" type="presParOf" srcId="{40044941-A4D4-9B49-8B24-E28E93DC6530}" destId="{48BA2F09-A124-1B44-9D06-E08F307DDEC4}" srcOrd="1" destOrd="0" presId="urn:microsoft.com/office/officeart/2005/8/layout/equation1"/>
    <dgm:cxn modelId="{B0CEE7D8-E5FA-DF4B-B15D-3B68D1D65B17}" type="presParOf" srcId="{40044941-A4D4-9B49-8B24-E28E93DC6530}" destId="{FACFBB54-395A-4C45-AA58-121F9B221691}" srcOrd="2" destOrd="0" presId="urn:microsoft.com/office/officeart/2005/8/layout/equation1"/>
    <dgm:cxn modelId="{3F9F636D-95D4-9B42-8C55-636684BDFBD2}" type="presParOf" srcId="{40044941-A4D4-9B49-8B24-E28E93DC6530}" destId="{B3612F16-2BB0-0C4B-A675-7DED79A6EDC5}" srcOrd="3" destOrd="0" presId="urn:microsoft.com/office/officeart/2005/8/layout/equation1"/>
    <dgm:cxn modelId="{B861635B-37F6-3D46-9F4D-53DFFE6A9EBB}" type="presParOf" srcId="{40044941-A4D4-9B49-8B24-E28E93DC6530}" destId="{1C3885EF-1CE6-2944-B28F-9ECC3F9211BA}" srcOrd="4" destOrd="0" presId="urn:microsoft.com/office/officeart/2005/8/layout/equation1"/>
    <dgm:cxn modelId="{92DFABF9-7909-444D-BD21-9EBBB076F650}" type="presParOf" srcId="{40044941-A4D4-9B49-8B24-E28E93DC6530}" destId="{DFBB9811-C5A2-A541-82A7-FBF408528ADE}" srcOrd="5" destOrd="0" presId="urn:microsoft.com/office/officeart/2005/8/layout/equation1"/>
    <dgm:cxn modelId="{FFE996CB-4E4B-1E49-9A74-AF6BC9C615DF}" type="presParOf" srcId="{40044941-A4D4-9B49-8B24-E28E93DC6530}" destId="{CD2723CF-A7D5-A34C-8CC3-045B3BB9982C}" srcOrd="6" destOrd="0" presId="urn:microsoft.com/office/officeart/2005/8/layout/equation1"/>
    <dgm:cxn modelId="{12FE1DE4-A686-2D48-A5F5-15524444EE21}" type="presParOf" srcId="{40044941-A4D4-9B49-8B24-E28E93DC6530}" destId="{11FE09FB-CA12-F04D-9AED-CC3B72FA77F6}" srcOrd="7" destOrd="0" presId="urn:microsoft.com/office/officeart/2005/8/layout/equation1"/>
    <dgm:cxn modelId="{32F02EA3-576D-764F-A1D5-0D63FBF1C4BB}" type="presParOf" srcId="{40044941-A4D4-9B49-8B24-E28E93DC6530}" destId="{0AB5BCB2-3705-C24D-87FC-FFCEC732DEAB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5185F5-5624-43C3-BA53-56E41A4237A9}">
      <dsp:nvSpPr>
        <dsp:cNvPr id="0" name=""/>
        <dsp:cNvSpPr/>
      </dsp:nvSpPr>
      <dsp:spPr>
        <a:xfrm>
          <a:off x="2131948" y="404111"/>
          <a:ext cx="3742618" cy="3742618"/>
        </a:xfrm>
        <a:prstGeom prst="blockArc">
          <a:avLst>
            <a:gd name="adj1" fmla="val 13501353"/>
            <a:gd name="adj2" fmla="val 16773344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EE9A5D-2EDE-487D-81F1-CB958BD91EAC}">
      <dsp:nvSpPr>
        <dsp:cNvPr id="0" name=""/>
        <dsp:cNvSpPr/>
      </dsp:nvSpPr>
      <dsp:spPr>
        <a:xfrm>
          <a:off x="2400458" y="63523"/>
          <a:ext cx="3742618" cy="3742618"/>
        </a:xfrm>
        <a:prstGeom prst="blockArc">
          <a:avLst>
            <a:gd name="adj1" fmla="val 10111081"/>
            <a:gd name="adj2" fmla="val 12688799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174EE1-1D1C-45C1-9EEA-428C649CDA2B}">
      <dsp:nvSpPr>
        <dsp:cNvPr id="0" name=""/>
        <dsp:cNvSpPr/>
      </dsp:nvSpPr>
      <dsp:spPr>
        <a:xfrm>
          <a:off x="2387457" y="854757"/>
          <a:ext cx="3742618" cy="3742618"/>
        </a:xfrm>
        <a:prstGeom prst="blockArc">
          <a:avLst>
            <a:gd name="adj1" fmla="val 8865151"/>
            <a:gd name="adj2" fmla="val 11601885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3E860F-05D8-40D3-9ED0-936BEEA5EDE6}">
      <dsp:nvSpPr>
        <dsp:cNvPr id="0" name=""/>
        <dsp:cNvSpPr/>
      </dsp:nvSpPr>
      <dsp:spPr>
        <a:xfrm>
          <a:off x="2061598" y="468406"/>
          <a:ext cx="3742618" cy="3742618"/>
        </a:xfrm>
        <a:prstGeom prst="blockArc">
          <a:avLst>
            <a:gd name="adj1" fmla="val 4692839"/>
            <a:gd name="adj2" fmla="val 7917435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85F9FB-8B37-4CBF-8636-0464F0E2F994}">
      <dsp:nvSpPr>
        <dsp:cNvPr id="0" name=""/>
        <dsp:cNvSpPr/>
      </dsp:nvSpPr>
      <dsp:spPr>
        <a:xfrm>
          <a:off x="2920838" y="494342"/>
          <a:ext cx="3742618" cy="3742618"/>
        </a:xfrm>
        <a:prstGeom prst="blockArc">
          <a:avLst>
            <a:gd name="adj1" fmla="val 2647542"/>
            <a:gd name="adj2" fmla="val 6314633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5ACC32-48C8-40E7-8BC0-4A6C44DA9C89}">
      <dsp:nvSpPr>
        <dsp:cNvPr id="0" name=""/>
        <dsp:cNvSpPr/>
      </dsp:nvSpPr>
      <dsp:spPr>
        <a:xfrm>
          <a:off x="2547642" y="1057186"/>
          <a:ext cx="3742618" cy="3742618"/>
        </a:xfrm>
        <a:prstGeom prst="blockArc">
          <a:avLst>
            <a:gd name="adj1" fmla="val 20402948"/>
            <a:gd name="adj2" fmla="val 1378037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E4C104-85BD-4807-A23D-9EF8998A15FB}">
      <dsp:nvSpPr>
        <dsp:cNvPr id="0" name=""/>
        <dsp:cNvSpPr/>
      </dsp:nvSpPr>
      <dsp:spPr>
        <a:xfrm>
          <a:off x="2473711" y="65304"/>
          <a:ext cx="3742618" cy="3742618"/>
        </a:xfrm>
        <a:prstGeom prst="blockArc">
          <a:avLst>
            <a:gd name="adj1" fmla="val 19720079"/>
            <a:gd name="adj2" fmla="val 685523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E9B8B7-4A28-4C69-A649-287DE78FBFDE}">
      <dsp:nvSpPr>
        <dsp:cNvPr id="0" name=""/>
        <dsp:cNvSpPr/>
      </dsp:nvSpPr>
      <dsp:spPr>
        <a:xfrm>
          <a:off x="2739411" y="404642"/>
          <a:ext cx="3742618" cy="3742618"/>
        </a:xfrm>
        <a:prstGeom prst="blockArc">
          <a:avLst>
            <a:gd name="adj1" fmla="val 15632667"/>
            <a:gd name="adj2" fmla="val 18912642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6D57A7-8548-4BAE-9328-C044DEDB31D3}">
      <dsp:nvSpPr>
        <dsp:cNvPr id="0" name=""/>
        <dsp:cNvSpPr/>
      </dsp:nvSpPr>
      <dsp:spPr>
        <a:xfrm>
          <a:off x="3671171" y="1663537"/>
          <a:ext cx="1274805" cy="12748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Students</a:t>
          </a:r>
          <a:endParaRPr lang="en-US" sz="1100" kern="1200" dirty="0"/>
        </a:p>
      </dsp:txBody>
      <dsp:txXfrm>
        <a:off x="3857862" y="1850228"/>
        <a:ext cx="901423" cy="901423"/>
      </dsp:txXfrm>
    </dsp:sp>
    <dsp:sp modelId="{E561492E-A1A5-4D39-B894-B8082DBC88F0}">
      <dsp:nvSpPr>
        <dsp:cNvPr id="0" name=""/>
        <dsp:cNvSpPr/>
      </dsp:nvSpPr>
      <dsp:spPr>
        <a:xfrm>
          <a:off x="3724651" y="-2651"/>
          <a:ext cx="1167845" cy="9288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Early Alert Coordinator</a:t>
          </a:r>
          <a:endParaRPr lang="en-US" sz="1100" kern="1200" dirty="0"/>
        </a:p>
      </dsp:txBody>
      <dsp:txXfrm>
        <a:off x="3895678" y="133371"/>
        <a:ext cx="825791" cy="656772"/>
      </dsp:txXfrm>
    </dsp:sp>
    <dsp:sp modelId="{F9A13F1E-3228-4AA6-88C0-3DCB1E01135E}">
      <dsp:nvSpPr>
        <dsp:cNvPr id="0" name=""/>
        <dsp:cNvSpPr/>
      </dsp:nvSpPr>
      <dsp:spPr>
        <a:xfrm>
          <a:off x="5260971" y="454030"/>
          <a:ext cx="1310043" cy="10524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Early Alert / Retention Counselor</a:t>
          </a:r>
          <a:endParaRPr lang="en-US" sz="1100" kern="1200" dirty="0"/>
        </a:p>
      </dsp:txBody>
      <dsp:txXfrm>
        <a:off x="5452822" y="608154"/>
        <a:ext cx="926341" cy="744178"/>
      </dsp:txXfrm>
    </dsp:sp>
    <dsp:sp modelId="{9469E051-9FC4-48DD-AE6A-77387BB60DC9}">
      <dsp:nvSpPr>
        <dsp:cNvPr id="0" name=""/>
        <dsp:cNvSpPr/>
      </dsp:nvSpPr>
      <dsp:spPr>
        <a:xfrm>
          <a:off x="5574218" y="1856025"/>
          <a:ext cx="1147079" cy="8898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Part-Time Counselor</a:t>
          </a:r>
          <a:endParaRPr lang="en-US" sz="1100" kern="1200" dirty="0"/>
        </a:p>
      </dsp:txBody>
      <dsp:txXfrm>
        <a:off x="5742204" y="1986337"/>
        <a:ext cx="811107" cy="629205"/>
      </dsp:txXfrm>
    </dsp:sp>
    <dsp:sp modelId="{4428141B-8D64-4059-8E40-EA31803FFE39}">
      <dsp:nvSpPr>
        <dsp:cNvPr id="0" name=""/>
        <dsp:cNvSpPr/>
      </dsp:nvSpPr>
      <dsp:spPr>
        <a:xfrm>
          <a:off x="5363503" y="3104486"/>
          <a:ext cx="1497671" cy="1083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Prof Dev &amp; Mentoring Program Coordinator</a:t>
          </a:r>
          <a:endParaRPr lang="en-US" sz="1100" kern="1200" dirty="0"/>
        </a:p>
      </dsp:txBody>
      <dsp:txXfrm>
        <a:off x="5582832" y="3263137"/>
        <a:ext cx="1059013" cy="766036"/>
      </dsp:txXfrm>
    </dsp:sp>
    <dsp:sp modelId="{CDE3CB25-FE71-4022-9CBB-B79745B15E57}">
      <dsp:nvSpPr>
        <dsp:cNvPr id="0" name=""/>
        <dsp:cNvSpPr/>
      </dsp:nvSpPr>
      <dsp:spPr>
        <a:xfrm>
          <a:off x="3508574" y="3705596"/>
          <a:ext cx="1599999" cy="8690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Supplemental Instructors</a:t>
          </a:r>
          <a:endParaRPr lang="en-US" sz="1100" kern="1200" dirty="0"/>
        </a:p>
      </dsp:txBody>
      <dsp:txXfrm>
        <a:off x="3742888" y="3832866"/>
        <a:ext cx="1131371" cy="614515"/>
      </dsp:txXfrm>
    </dsp:sp>
    <dsp:sp modelId="{9EAFC618-B4D5-406E-95FA-818C248536E5}">
      <dsp:nvSpPr>
        <dsp:cNvPr id="0" name=""/>
        <dsp:cNvSpPr/>
      </dsp:nvSpPr>
      <dsp:spPr>
        <a:xfrm>
          <a:off x="2060575" y="3197226"/>
          <a:ext cx="1285396" cy="10203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Student / Peer Mentors</a:t>
          </a:r>
          <a:endParaRPr lang="en-US" sz="1100" kern="1200" dirty="0"/>
        </a:p>
      </dsp:txBody>
      <dsp:txXfrm>
        <a:off x="2248817" y="3346656"/>
        <a:ext cx="908912" cy="721513"/>
      </dsp:txXfrm>
    </dsp:sp>
    <dsp:sp modelId="{99F93541-68DE-43AE-97C1-81B5FB2801AF}">
      <dsp:nvSpPr>
        <dsp:cNvPr id="0" name=""/>
        <dsp:cNvSpPr/>
      </dsp:nvSpPr>
      <dsp:spPr>
        <a:xfrm>
          <a:off x="1782939" y="1854758"/>
          <a:ext cx="1372901" cy="8923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Faculty Coordinator</a:t>
          </a:r>
          <a:endParaRPr lang="en-US" sz="1100" kern="1200" dirty="0"/>
        </a:p>
      </dsp:txBody>
      <dsp:txXfrm>
        <a:off x="1983996" y="1985442"/>
        <a:ext cx="970787" cy="630995"/>
      </dsp:txXfrm>
    </dsp:sp>
    <dsp:sp modelId="{D067EB1E-9972-4F98-9C61-F458E475EC20}">
      <dsp:nvSpPr>
        <dsp:cNvPr id="0" name=""/>
        <dsp:cNvSpPr/>
      </dsp:nvSpPr>
      <dsp:spPr>
        <a:xfrm>
          <a:off x="1974364" y="580395"/>
          <a:ext cx="1457809" cy="7880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Researchers</a:t>
          </a:r>
          <a:endParaRPr lang="en-US" sz="1100" kern="1200" dirty="0"/>
        </a:p>
      </dsp:txBody>
      <dsp:txXfrm>
        <a:off x="2187855" y="695799"/>
        <a:ext cx="1030827" cy="5572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338C0A-BB35-4A23-8098-DC73C88C085A}" type="datetimeFigureOut">
              <a:rPr lang="en-US" smtClean="0"/>
              <a:pPr/>
              <a:t>9/24/15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75EB6-0F84-433C-B441-BC059CD8D4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694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75EB6-0F84-433C-B441-BC059CD8D46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061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75EB6-0F84-433C-B441-BC059CD8D46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156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200D1451-529E-48D6-B17F-5AC83F8DF10D}" type="slidenum">
              <a:rPr lang="en-US" altLang="en-US">
                <a:solidFill>
                  <a:prstClr val="black"/>
                </a:solidFill>
                <a:latin typeface="Calibri" pitchFamily="34" charset="0"/>
              </a:rPr>
              <a:pPr/>
              <a:t>18</a:t>
            </a:fld>
            <a:endParaRPr lang="en-US" altLang="en-US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36869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altLang="en-US">
                <a:solidFill>
                  <a:prstClr val="black"/>
                </a:solidFill>
                <a:latin typeface="Calibri" pitchFamily="34" charset="0"/>
              </a:rPr>
              <a:t>Analyzing Data for Educational Alignment and Student Success Institute</a:t>
            </a: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DE1C8177-A756-485E-AE7D-FCF248B51C2B}" type="slidenum">
              <a:rPr lang="en-US" altLang="en-US">
                <a:solidFill>
                  <a:prstClr val="black"/>
                </a:solidFill>
                <a:latin typeface="Calibri" pitchFamily="34" charset="0"/>
              </a:rPr>
              <a:pPr/>
              <a:t>19</a:t>
            </a:fld>
            <a:endParaRPr lang="en-US" altLang="en-US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38917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altLang="en-US">
                <a:solidFill>
                  <a:prstClr val="black"/>
                </a:solidFill>
                <a:latin typeface="Calibri" pitchFamily="34" charset="0"/>
              </a:rPr>
              <a:t>Analyzing Data for Educational Alignment and Student Success Institute</a:t>
            </a: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219445CA-6845-48E6-AC2E-6E9373F87AEF}" type="slidenum">
              <a:rPr lang="en-US" altLang="en-US">
                <a:solidFill>
                  <a:prstClr val="black"/>
                </a:solidFill>
                <a:latin typeface="Calibri" pitchFamily="34" charset="0"/>
              </a:rPr>
              <a:pPr/>
              <a:t>20</a:t>
            </a:fld>
            <a:endParaRPr lang="en-US" altLang="en-US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40965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altLang="en-US">
                <a:solidFill>
                  <a:prstClr val="black"/>
                </a:solidFill>
                <a:latin typeface="Calibri" pitchFamily="34" charset="0"/>
              </a:rPr>
              <a:t>Analyzing Data for Educational Alignment and Student Success Institute</a:t>
            </a: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8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6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0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6E458-0F0B-4905-B7D2-E99FC0C55A3E}" type="datetime1">
              <a:rPr lang="en-US" altLang="en-US"/>
              <a:pPr>
                <a:defRPr/>
              </a:pPr>
              <a:t>9/24/15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2012 University of Southern California, Center for Urban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F85D77-3F34-4E95-9CE8-5B78FCC953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3819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B5FA6-AEB5-4A84-A611-B9AEBE25B5D1}" type="datetime1">
              <a:rPr lang="en-US" altLang="en-US"/>
              <a:pPr>
                <a:defRPr/>
              </a:pPr>
              <a:t>9/24/15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2012 University of Southern California, Center for Urban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493785-75A8-4792-BCAE-79F21D5344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74781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23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4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88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32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7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20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63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08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51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1557A-A43A-40DF-B280-E5D0DE25E6AA}" type="datetime1">
              <a:rPr lang="en-US" altLang="en-US"/>
              <a:pPr>
                <a:defRPr/>
              </a:pPr>
              <a:t>9/24/15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2012 University of Southern California, Center for Urban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24D53C-CE4A-45FC-9552-C8CECCE992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3323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E1A11-2130-40A5-90EA-69CE5F6C15B5}" type="datetime1">
              <a:rPr lang="en-US" altLang="en-US"/>
              <a:pPr>
                <a:defRPr/>
              </a:pPr>
              <a:t>9/24/15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2012 University of Southern California, Center for Urban Education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C305E6-93EA-4C8A-88E7-4820332FC0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0188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43" indent="0">
              <a:buNone/>
              <a:defRPr sz="2700" b="1"/>
            </a:lvl2pPr>
            <a:lvl3pPr marL="1218884" indent="0">
              <a:buNone/>
              <a:defRPr sz="2400" b="1"/>
            </a:lvl3pPr>
            <a:lvl4pPr marL="1828328" indent="0">
              <a:buNone/>
              <a:defRPr sz="2100" b="1"/>
            </a:lvl4pPr>
            <a:lvl5pPr marL="2437760" indent="0">
              <a:buNone/>
              <a:defRPr sz="2100" b="1"/>
            </a:lvl5pPr>
            <a:lvl6pPr marL="3047202" indent="0">
              <a:buNone/>
              <a:defRPr sz="2100" b="1"/>
            </a:lvl6pPr>
            <a:lvl7pPr marL="3656639" indent="0">
              <a:buNone/>
              <a:defRPr sz="2100" b="1"/>
            </a:lvl7pPr>
            <a:lvl8pPr marL="4266081" indent="0">
              <a:buNone/>
              <a:defRPr sz="2100" b="1"/>
            </a:lvl8pPr>
            <a:lvl9pPr marL="4875519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7" y="1535113"/>
            <a:ext cx="4041775" cy="63976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43" indent="0">
              <a:buNone/>
              <a:defRPr sz="2700" b="1"/>
            </a:lvl2pPr>
            <a:lvl3pPr marL="1218884" indent="0">
              <a:buNone/>
              <a:defRPr sz="2400" b="1"/>
            </a:lvl3pPr>
            <a:lvl4pPr marL="1828328" indent="0">
              <a:buNone/>
              <a:defRPr sz="2100" b="1"/>
            </a:lvl4pPr>
            <a:lvl5pPr marL="2437760" indent="0">
              <a:buNone/>
              <a:defRPr sz="2100" b="1"/>
            </a:lvl5pPr>
            <a:lvl6pPr marL="3047202" indent="0">
              <a:buNone/>
              <a:defRPr sz="2100" b="1"/>
            </a:lvl6pPr>
            <a:lvl7pPr marL="3656639" indent="0">
              <a:buNone/>
              <a:defRPr sz="2100" b="1"/>
            </a:lvl7pPr>
            <a:lvl8pPr marL="4266081" indent="0">
              <a:buNone/>
              <a:defRPr sz="2100" b="1"/>
            </a:lvl8pPr>
            <a:lvl9pPr marL="4875519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8AD9A-B374-425D-B1F2-949D602E6203}" type="datetime1">
              <a:rPr lang="en-US" altLang="en-US"/>
              <a:pPr>
                <a:defRPr/>
              </a:pPr>
              <a:t>9/24/15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2012 University of Southern California, Center for Urban Education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CA5B04-6527-4661-91B2-5E21885F3B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83815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A4F57-DF6F-4002-8D83-84A7A1DF9E2E}" type="datetime1">
              <a:rPr lang="en-US" altLang="en-US"/>
              <a:pPr>
                <a:defRPr/>
              </a:pPr>
              <a:t>9/24/15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2012 University of Southern California, Center for Urban Education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006C1B-5041-414D-8ED0-F5CBFB261A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40925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7BFDE-D526-4EA5-A44F-99E283DF0DD7}" type="datetime1">
              <a:rPr lang="en-US" altLang="en-US"/>
              <a:pPr>
                <a:defRPr/>
              </a:pPr>
              <a:t>9/24/15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2012 University of Southern California, Center for Urban Education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C30B95-F46E-4FC0-9967-6169A82C4F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78710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5"/>
            <a:ext cx="5111751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4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43" indent="0">
              <a:buNone/>
              <a:defRPr sz="1600"/>
            </a:lvl2pPr>
            <a:lvl3pPr marL="1218884" indent="0">
              <a:buNone/>
              <a:defRPr sz="1300"/>
            </a:lvl3pPr>
            <a:lvl4pPr marL="1828328" indent="0">
              <a:buNone/>
              <a:defRPr sz="1200"/>
            </a:lvl4pPr>
            <a:lvl5pPr marL="2437760" indent="0">
              <a:buNone/>
              <a:defRPr sz="1200"/>
            </a:lvl5pPr>
            <a:lvl6pPr marL="3047202" indent="0">
              <a:buNone/>
              <a:defRPr sz="1200"/>
            </a:lvl6pPr>
            <a:lvl7pPr marL="3656639" indent="0">
              <a:buNone/>
              <a:defRPr sz="1200"/>
            </a:lvl7pPr>
            <a:lvl8pPr marL="4266081" indent="0">
              <a:buNone/>
              <a:defRPr sz="1200"/>
            </a:lvl8pPr>
            <a:lvl9pPr marL="4875519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3EB12-3F8B-4C26-8BF8-00BB083C29F9}" type="datetime1">
              <a:rPr lang="en-US" altLang="en-US"/>
              <a:pPr>
                <a:defRPr/>
              </a:pPr>
              <a:t>9/24/15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2012 University of Southern California, Center for Urban Education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54D6E6-484F-4E7D-B2F9-DDD62975E7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2440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300"/>
            </a:lvl1pPr>
            <a:lvl2pPr marL="609443" indent="0">
              <a:buNone/>
              <a:defRPr sz="3700"/>
            </a:lvl2pPr>
            <a:lvl3pPr marL="1218884" indent="0">
              <a:buNone/>
              <a:defRPr sz="3200"/>
            </a:lvl3pPr>
            <a:lvl4pPr marL="1828328" indent="0">
              <a:buNone/>
              <a:defRPr sz="2700"/>
            </a:lvl4pPr>
            <a:lvl5pPr marL="2437760" indent="0">
              <a:buNone/>
              <a:defRPr sz="2700"/>
            </a:lvl5pPr>
            <a:lvl6pPr marL="3047202" indent="0">
              <a:buNone/>
              <a:defRPr sz="2700"/>
            </a:lvl6pPr>
            <a:lvl7pPr marL="3656639" indent="0">
              <a:buNone/>
              <a:defRPr sz="2700"/>
            </a:lvl7pPr>
            <a:lvl8pPr marL="4266081" indent="0">
              <a:buNone/>
              <a:defRPr sz="2700"/>
            </a:lvl8pPr>
            <a:lvl9pPr marL="4875519" indent="0">
              <a:buNone/>
              <a:defRPr sz="27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900"/>
            </a:lvl1pPr>
            <a:lvl2pPr marL="609443" indent="0">
              <a:buNone/>
              <a:defRPr sz="1600"/>
            </a:lvl2pPr>
            <a:lvl3pPr marL="1218884" indent="0">
              <a:buNone/>
              <a:defRPr sz="1300"/>
            </a:lvl3pPr>
            <a:lvl4pPr marL="1828328" indent="0">
              <a:buNone/>
              <a:defRPr sz="1200"/>
            </a:lvl4pPr>
            <a:lvl5pPr marL="2437760" indent="0">
              <a:buNone/>
              <a:defRPr sz="1200"/>
            </a:lvl5pPr>
            <a:lvl6pPr marL="3047202" indent="0">
              <a:buNone/>
              <a:defRPr sz="1200"/>
            </a:lvl6pPr>
            <a:lvl7pPr marL="3656639" indent="0">
              <a:buNone/>
              <a:defRPr sz="1200"/>
            </a:lvl7pPr>
            <a:lvl8pPr marL="4266081" indent="0">
              <a:buNone/>
              <a:defRPr sz="1200"/>
            </a:lvl8pPr>
            <a:lvl9pPr marL="4875519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D3114-E326-4BD9-A8EF-BE16D26E6FBC}" type="datetime1">
              <a:rPr lang="en-US" altLang="en-US"/>
              <a:pPr>
                <a:defRPr/>
              </a:pPr>
              <a:t>9/24/15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2012 University of Southern California, Center for Urban Education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6CE47-7865-4760-B0F2-2D8597C11D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62379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EF01F-8810-49B5-ABBD-773955D717FB}" type="datetime1">
              <a:rPr lang="en-US" altLang="en-US"/>
              <a:pPr>
                <a:defRPr/>
              </a:pPr>
              <a:t>9/24/15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2012 University of Southern California, Center for Urban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0149A-4551-47AF-BE77-E37AA225F4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66553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8F0EC-A99A-417E-8A1D-7065E0BCE528}" type="datetime1">
              <a:rPr lang="en-US" altLang="en-US"/>
              <a:pPr>
                <a:defRPr/>
              </a:pPr>
              <a:t>9/24/15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2012 University of Southern California, Center for Urban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5EFF26-0378-48D0-A8F5-2D1A68A5F9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4408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503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64" tIns="34289" rIns="68564" bIns="3428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64" tIns="34289" rIns="68564" bIns="342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748"/>
            <a:ext cx="2133600" cy="364331"/>
          </a:xfrm>
          <a:prstGeom prst="rect">
            <a:avLst/>
          </a:prstGeom>
        </p:spPr>
        <p:txBody>
          <a:bodyPr vert="horz" wrap="square" lIns="68564" tIns="34289" rIns="68564" bIns="3428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6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EF54A80-8A19-47A4-A24C-124900243DA7}" type="datetime1">
              <a:rPr lang="en-US" altLang="en-US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9/24/15</a:t>
            </a:fld>
            <a:endParaRPr lang="en-US" altLang="en-US">
              <a:ea typeface="ＭＳ Ｐゴシック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748"/>
            <a:ext cx="2895600" cy="364331"/>
          </a:xfrm>
          <a:prstGeom prst="rect">
            <a:avLst/>
          </a:prstGeom>
        </p:spPr>
        <p:txBody>
          <a:bodyPr vert="horz" wrap="square" lIns="68564" tIns="34289" rIns="68564" bIns="34289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600">
                <a:solidFill>
                  <a:srgbClr val="898989"/>
                </a:solidFill>
                <a:latin typeface="Calibri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Copyright 2012 University of Southern California, Center for Urban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748"/>
            <a:ext cx="2133600" cy="364331"/>
          </a:xfrm>
          <a:prstGeom prst="rect">
            <a:avLst/>
          </a:prstGeom>
        </p:spPr>
        <p:txBody>
          <a:bodyPr vert="horz" wrap="square" lIns="68564" tIns="34289" rIns="68564" bIns="3428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6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5C8FAF7-2ADB-4397-B63E-03282E9A8A08}" type="slidenum">
              <a:rPr lang="en-US" alt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5199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900" kern="1200">
          <a:solidFill>
            <a:schemeClr val="tx1"/>
          </a:solidFill>
          <a:latin typeface="+mj-lt"/>
          <a:ea typeface="ＭＳ Ｐゴシック" pitchFamily="34" charset="-128"/>
          <a:cs typeface="ＭＳ Ｐゴシック" pitchFamily="-11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pitchFamily="-11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pitchFamily="-11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pitchFamily="-11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pitchFamily="-111" charset="-128"/>
        </a:defRPr>
      </a:lvl5pPr>
      <a:lvl6pPr marL="609443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  <a:ea typeface="ＭＳ Ｐゴシック" pitchFamily="34" charset="-128"/>
        </a:defRPr>
      </a:lvl6pPr>
      <a:lvl7pPr marL="1218884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  <a:ea typeface="ＭＳ Ｐゴシック" pitchFamily="34" charset="-128"/>
        </a:defRPr>
      </a:lvl7pPr>
      <a:lvl8pPr marL="1828328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  <a:ea typeface="ＭＳ Ｐゴシック" pitchFamily="34" charset="-128"/>
        </a:defRPr>
      </a:lvl8pPr>
      <a:lvl9pPr marL="2437760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  <a:ea typeface="ＭＳ Ｐゴシック" pitchFamily="34" charset="-128"/>
        </a:defRPr>
      </a:lvl9pPr>
    </p:titleStyle>
    <p:bodyStyle>
      <a:lvl1pPr marL="454819" indent="-45481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ＭＳ Ｐゴシック" pitchFamily="34" charset="-128"/>
          <a:cs typeface="ＭＳ Ｐゴシック" pitchFamily="-111" charset="-128"/>
        </a:defRPr>
      </a:lvl1pPr>
      <a:lvl2pPr marL="988219" indent="-37861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1521619" indent="-30241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2131219" indent="-30241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2740819" indent="-30241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3351918" indent="-304721" algn="l" defTabSz="121888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361" indent="-304721" algn="l" defTabSz="121888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0803" indent="-304721" algn="l" defTabSz="121888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246" indent="-304721" algn="l" defTabSz="121888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88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43" algn="l" defTabSz="121888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884" algn="l" defTabSz="121888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328" algn="l" defTabSz="121888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760" algn="l" defTabSz="121888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202" algn="l" defTabSz="121888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639" algn="l" defTabSz="121888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081" algn="l" defTabSz="121888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519" algn="l" defTabSz="121888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8" Type="http://schemas.openxmlformats.org/officeDocument/2006/relationships/comments" Target="../comments/comment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jpe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9.jpe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9.jpe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e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package" Target="../embeddings/Microsoft_Word_Document1.docx"/><Relationship Id="rId5" Type="http://schemas.openxmlformats.org/officeDocument/2006/relationships/image" Target="../media/image6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2156" y="3657600"/>
            <a:ext cx="6400800" cy="1752600"/>
          </a:xfrm>
        </p:spPr>
        <p:txBody>
          <a:bodyPr/>
          <a:lstStyle/>
          <a:p>
            <a:endParaRPr lang="en-US" dirty="0"/>
          </a:p>
          <a:p>
            <a:r>
              <a:rPr lang="en-US" sz="2800" dirty="0" smtClean="0"/>
              <a:t>ANDREW </a:t>
            </a:r>
            <a:r>
              <a:rPr lang="en-US" sz="2800" dirty="0" err="1" smtClean="0"/>
              <a:t>Lamanque</a:t>
            </a:r>
            <a:r>
              <a:rPr lang="en-US" sz="2800" dirty="0" smtClean="0"/>
              <a:t>, </a:t>
            </a:r>
            <a:r>
              <a:rPr lang="en-US" sz="2800" dirty="0" err="1" smtClean="0"/>
              <a:t>phd</a:t>
            </a:r>
            <a:endParaRPr lang="en-US" sz="2800" dirty="0" smtClean="0"/>
          </a:p>
          <a:p>
            <a:r>
              <a:rPr lang="en-US" sz="2800" dirty="0" smtClean="0"/>
              <a:t>Fall 2015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Student Equity Report Planning</a:t>
            </a:r>
            <a:endParaRPr lang="en-US" dirty="0"/>
          </a:p>
        </p:txBody>
      </p:sp>
      <p:pic>
        <p:nvPicPr>
          <p:cNvPr id="3076" name="Picture 4" descr="Foothill College — putting quality higher education within your reach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131" y="2819400"/>
            <a:ext cx="2228850" cy="666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71600" y="56388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Thanks to Elaine </a:t>
            </a:r>
            <a:r>
              <a:rPr lang="en-US" dirty="0" err="1" smtClean="0">
                <a:solidFill>
                  <a:schemeClr val="tx2"/>
                </a:solidFill>
              </a:rPr>
              <a:t>Kuo</a:t>
            </a:r>
            <a:r>
              <a:rPr lang="en-US" dirty="0" smtClean="0">
                <a:solidFill>
                  <a:schemeClr val="tx2"/>
                </a:solidFill>
              </a:rPr>
              <a:t>, Chen Li, and Carolyn </a:t>
            </a:r>
            <a:r>
              <a:rPr lang="en-US" dirty="0" err="1" smtClean="0">
                <a:solidFill>
                  <a:schemeClr val="tx2"/>
                </a:solidFill>
              </a:rPr>
              <a:t>Holcroft</a:t>
            </a:r>
            <a:r>
              <a:rPr lang="en-US" dirty="0" smtClean="0">
                <a:solidFill>
                  <a:schemeClr val="tx2"/>
                </a:solidFill>
              </a:rPr>
              <a:t> for their contributions to this </a:t>
            </a:r>
            <a:r>
              <a:rPr lang="en-US" dirty="0" err="1" smtClean="0">
                <a:solidFill>
                  <a:schemeClr val="tx2"/>
                </a:solidFill>
              </a:rPr>
              <a:t>powerpoint</a:t>
            </a:r>
            <a:r>
              <a:rPr lang="en-US" dirty="0" smtClean="0">
                <a:solidFill>
                  <a:schemeClr val="tx2"/>
                </a:solidFill>
              </a:rPr>
              <a:t>.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164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Diagram 22"/>
          <p:cNvGraphicFramePr/>
          <p:nvPr>
            <p:extLst>
              <p:ext uri="{D42A27DB-BD31-4B8C-83A1-F6EECF244321}">
                <p14:modId xmlns:p14="http://schemas.microsoft.com/office/powerpoint/2010/main" val="2908576816"/>
              </p:ext>
            </p:extLst>
          </p:nvPr>
        </p:nvGraphicFramePr>
        <p:xfrm>
          <a:off x="228600" y="1397000"/>
          <a:ext cx="868680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Fall 15 Equity Planning Process</a:t>
            </a:r>
            <a:endParaRPr lang="en-US" dirty="0"/>
          </a:p>
        </p:txBody>
      </p:sp>
      <p:sp>
        <p:nvSpPr>
          <p:cNvPr id="9" name="Oval Callout 8"/>
          <p:cNvSpPr/>
          <p:nvPr/>
        </p:nvSpPr>
        <p:spPr>
          <a:xfrm>
            <a:off x="304800" y="5029200"/>
            <a:ext cx="1674962" cy="685800"/>
          </a:xfrm>
          <a:prstGeom prst="wedgeEllipseCallout">
            <a:avLst>
              <a:gd name="adj1" fmla="val -17388"/>
              <a:gd name="adj2" fmla="val -6651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Homework!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Oval Callout 9"/>
          <p:cNvSpPr/>
          <p:nvPr/>
        </p:nvSpPr>
        <p:spPr>
          <a:xfrm>
            <a:off x="2133600" y="4495800"/>
            <a:ext cx="1751162" cy="1066800"/>
          </a:xfrm>
          <a:prstGeom prst="wedgeEllipseCallout">
            <a:avLst>
              <a:gd name="adj1" fmla="val -20162"/>
              <a:gd name="adj2" fmla="val -5764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September 22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Oval Callout 10"/>
          <p:cNvSpPr/>
          <p:nvPr/>
        </p:nvSpPr>
        <p:spPr>
          <a:xfrm>
            <a:off x="4114800" y="4495800"/>
            <a:ext cx="1751162" cy="1066800"/>
          </a:xfrm>
          <a:prstGeom prst="wedgeEllipseCallout">
            <a:avLst>
              <a:gd name="adj1" fmla="val -26634"/>
              <a:gd name="adj2" fmla="val -6183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September 29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6019800" y="4495800"/>
            <a:ext cx="1751162" cy="1066800"/>
          </a:xfrm>
          <a:prstGeom prst="wedgeEllipseCallout">
            <a:avLst>
              <a:gd name="adj1" fmla="val -23421"/>
              <a:gd name="adj2" fmla="val -8952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1">
                    <a:lumMod val="50000"/>
                  </a:schemeClr>
                </a:solidFill>
              </a:rPr>
              <a:t>October 13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696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Groups That Require Analysis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90513717"/>
              </p:ext>
            </p:extLst>
          </p:nvPr>
        </p:nvGraphicFramePr>
        <p:xfrm>
          <a:off x="762000" y="5029200"/>
          <a:ext cx="7277100" cy="914400"/>
        </p:xfrm>
        <a:graphic>
          <a:graphicData uri="http://schemas.openxmlformats.org/drawingml/2006/table">
            <a:tbl>
              <a:tblPr firstRow="1" firstCol="1" bandRow="1"/>
              <a:tblGrid>
                <a:gridCol w="3848100"/>
                <a:gridCol w="3429000"/>
              </a:tblGrid>
              <a:tr h="0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Calibri"/>
                        </a:rPr>
                        <a:t>Males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Calibri"/>
                        </a:rPr>
                        <a:t>Students with disabilities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Calibri"/>
                        </a:rPr>
                        <a:t>Females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Calibri"/>
                        </a:rPr>
                        <a:t>Low-income students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Calibri"/>
                          <a:ea typeface="Calibri"/>
                        </a:rPr>
                        <a:t>Current or former foster youth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Calibri"/>
                        </a:rPr>
                        <a:t>Veterans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609600" y="1582615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000" dirty="0">
                <a:solidFill>
                  <a:schemeClr val="tx2"/>
                </a:solidFill>
                <a:latin typeface="Calibri"/>
                <a:ea typeface="Calibri"/>
              </a:rPr>
              <a:t>American Indian or Alaska Native</a:t>
            </a:r>
            <a:endParaRPr lang="en-US" sz="2000" dirty="0">
              <a:solidFill>
                <a:schemeClr val="tx2"/>
              </a:solidFill>
              <a:latin typeface="Times New Roman"/>
              <a:ea typeface="Calibri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000" dirty="0">
                <a:solidFill>
                  <a:schemeClr val="tx2"/>
                </a:solidFill>
                <a:latin typeface="Calibri"/>
                <a:ea typeface="Calibri"/>
              </a:rPr>
              <a:t>Asian</a:t>
            </a:r>
            <a:endParaRPr lang="en-US" sz="2000" dirty="0">
              <a:solidFill>
                <a:schemeClr val="tx2"/>
              </a:solidFill>
              <a:latin typeface="Times New Roman"/>
              <a:ea typeface="Calibri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000" dirty="0">
                <a:solidFill>
                  <a:schemeClr val="tx2"/>
                </a:solidFill>
                <a:latin typeface="Calibri"/>
                <a:ea typeface="Calibri"/>
              </a:rPr>
              <a:t>Black or African American</a:t>
            </a:r>
            <a:endParaRPr lang="en-US" sz="2000" dirty="0">
              <a:solidFill>
                <a:schemeClr val="tx2"/>
              </a:solidFill>
              <a:latin typeface="Times New Roman"/>
              <a:ea typeface="Calibri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000" dirty="0">
                <a:solidFill>
                  <a:schemeClr val="tx2"/>
                </a:solidFill>
                <a:latin typeface="Calibri"/>
                <a:ea typeface="Calibri"/>
              </a:rPr>
              <a:t>Hispanic or Latino</a:t>
            </a:r>
            <a:endParaRPr lang="en-US" sz="2000" dirty="0">
              <a:solidFill>
                <a:schemeClr val="tx2"/>
              </a:solidFill>
              <a:latin typeface="Times New Roman"/>
              <a:ea typeface="Calibri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000" dirty="0">
                <a:solidFill>
                  <a:schemeClr val="tx2"/>
                </a:solidFill>
                <a:latin typeface="Calibri"/>
                <a:ea typeface="Calibri"/>
              </a:rPr>
              <a:t>Native Hawaiian or other Pacific Islander</a:t>
            </a:r>
            <a:endParaRPr lang="en-US" sz="2000" dirty="0">
              <a:solidFill>
                <a:schemeClr val="tx2"/>
              </a:solidFill>
              <a:latin typeface="Times New Roman"/>
              <a:ea typeface="Calibri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000" dirty="0">
                <a:solidFill>
                  <a:schemeClr val="tx2"/>
                </a:solidFill>
                <a:latin typeface="Calibri"/>
                <a:ea typeface="Calibri"/>
              </a:rPr>
              <a:t>White</a:t>
            </a:r>
            <a:endParaRPr lang="en-US" sz="2000" dirty="0">
              <a:solidFill>
                <a:schemeClr val="tx2"/>
              </a:solidFill>
              <a:latin typeface="Times New Roman"/>
              <a:ea typeface="Calibri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000" dirty="0">
                <a:solidFill>
                  <a:schemeClr val="tx2"/>
                </a:solidFill>
                <a:latin typeface="Calibri"/>
                <a:ea typeface="Calibri"/>
              </a:rPr>
              <a:t>Some other </a:t>
            </a:r>
            <a:r>
              <a:rPr lang="en-US" sz="2000" dirty="0" smtClean="0">
                <a:solidFill>
                  <a:schemeClr val="tx2"/>
                </a:solidFill>
                <a:latin typeface="Calibri"/>
                <a:ea typeface="Calibri"/>
              </a:rPr>
              <a:t>race</a:t>
            </a:r>
            <a:endParaRPr lang="en-US" sz="2000" dirty="0">
              <a:solidFill>
                <a:schemeClr val="tx2"/>
              </a:solidFill>
              <a:latin typeface="Times New Roman"/>
              <a:ea typeface="Calibri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000" dirty="0">
                <a:solidFill>
                  <a:schemeClr val="tx2"/>
                </a:solidFill>
                <a:latin typeface="Calibri"/>
                <a:ea typeface="Calibri"/>
                <a:cs typeface="Times New Roman"/>
              </a:rPr>
              <a:t>More than one </a:t>
            </a:r>
            <a:r>
              <a:rPr lang="en-US" sz="2000" dirty="0" smtClean="0">
                <a:solidFill>
                  <a:schemeClr val="tx2"/>
                </a:solidFill>
                <a:latin typeface="Calibri"/>
                <a:ea typeface="Calibri"/>
                <a:cs typeface="Times New Roman"/>
              </a:rPr>
              <a:t>race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797083" y="1998113"/>
            <a:ext cx="4114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“For </a:t>
            </a:r>
            <a:r>
              <a:rPr lang="en-US" dirty="0">
                <a:solidFill>
                  <a:schemeClr val="tx2"/>
                </a:solidFill>
              </a:rPr>
              <a:t>purposes of this plan, student equity is defined as a helping students achieve equal outcomes on success indicators as compared to either their own percentage in the community or college student body, or to other student groups</a:t>
            </a:r>
            <a:r>
              <a:rPr lang="en-US" dirty="0" smtClean="0">
                <a:solidFill>
                  <a:schemeClr val="tx2"/>
                </a:solidFill>
              </a:rPr>
              <a:t>.”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CCCO Student Equity Template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263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Equity Plan Success Indicators</a:t>
            </a: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994026577"/>
              </p:ext>
            </p:extLst>
          </p:nvPr>
        </p:nvGraphicFramePr>
        <p:xfrm>
          <a:off x="228600" y="1447800"/>
          <a:ext cx="87630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6229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Equity Plan Template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29073625"/>
              </p:ext>
            </p:extLst>
          </p:nvPr>
        </p:nvGraphicFramePr>
        <p:xfrm>
          <a:off x="301625" y="1527175"/>
          <a:ext cx="8504238" cy="4797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27184" y="1966072"/>
            <a:ext cx="4325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tx2"/>
                </a:solidFill>
              </a:rPr>
              <a:t>Process for Each Success Area</a:t>
            </a:r>
            <a:endParaRPr lang="en-US" sz="2400" u="sng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51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Each Success Area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sz="2800" dirty="0" smtClean="0">
                <a:solidFill>
                  <a:schemeClr val="tx2"/>
                </a:solidFill>
              </a:rPr>
              <a:t>For groups with “</a:t>
            </a:r>
            <a:r>
              <a:rPr lang="en-US" sz="2800" dirty="0">
                <a:solidFill>
                  <a:schemeClr val="tx2"/>
                </a:solidFill>
              </a:rPr>
              <a:t>g</a:t>
            </a:r>
            <a:r>
              <a:rPr lang="en-US" sz="2800" dirty="0" smtClean="0">
                <a:solidFill>
                  <a:schemeClr val="tx2"/>
                </a:solidFill>
              </a:rPr>
              <a:t>aps,” select a target reduction in gap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i="1" dirty="0">
                <a:solidFill>
                  <a:schemeClr val="tx2"/>
                </a:solidFill>
              </a:rPr>
              <a:t>Activity Type(s)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endParaRPr lang="en-US" sz="2800" dirty="0" smtClean="0">
              <a:solidFill>
                <a:schemeClr val="tx2"/>
              </a:solidFill>
            </a:endParaRPr>
          </a:p>
          <a:p>
            <a:pPr marL="514350" lvl="0" indent="-514350">
              <a:buFont typeface="+mj-lt"/>
              <a:buAutoNum type="arabicParenR"/>
            </a:pPr>
            <a:r>
              <a:rPr lang="en-US" sz="2800" i="1" dirty="0" smtClean="0">
                <a:solidFill>
                  <a:schemeClr val="tx2"/>
                </a:solidFill>
              </a:rPr>
              <a:t>DI Student </a:t>
            </a:r>
            <a:r>
              <a:rPr lang="en-US" sz="2800" i="1" dirty="0">
                <a:solidFill>
                  <a:schemeClr val="tx2"/>
                </a:solidFill>
              </a:rPr>
              <a:t>Group(s)</a:t>
            </a:r>
            <a:r>
              <a:rPr lang="en-US" sz="2800" dirty="0">
                <a:solidFill>
                  <a:schemeClr val="tx2"/>
                </a:solidFill>
              </a:rPr>
              <a:t> &amp; # of Each </a:t>
            </a:r>
            <a:r>
              <a:rPr lang="en-US" sz="2800" dirty="0" smtClean="0">
                <a:solidFill>
                  <a:schemeClr val="tx2"/>
                </a:solidFill>
              </a:rPr>
              <a:t>Affected</a:t>
            </a:r>
            <a:endParaRPr lang="en-US" sz="2800" dirty="0">
              <a:solidFill>
                <a:schemeClr val="tx2"/>
              </a:solidFill>
            </a:endParaRPr>
          </a:p>
          <a:p>
            <a:pPr marL="514350" lvl="0" indent="-514350">
              <a:buFont typeface="+mj-lt"/>
              <a:buAutoNum type="arabicParenR"/>
            </a:pPr>
            <a:r>
              <a:rPr lang="en-US" sz="2800" i="1" dirty="0">
                <a:solidFill>
                  <a:schemeClr val="tx2"/>
                </a:solidFill>
              </a:rPr>
              <a:t>Activity Implementation Plan 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endParaRPr lang="en-US" sz="2800" dirty="0" smtClean="0">
              <a:solidFill>
                <a:schemeClr val="tx2"/>
              </a:solidFill>
            </a:endParaRPr>
          </a:p>
          <a:p>
            <a:pPr marL="788670" lvl="1" indent="-514350">
              <a:buFont typeface="+mj-lt"/>
              <a:buAutoNum type="arabicParenR"/>
            </a:pPr>
            <a:r>
              <a:rPr lang="en-US" sz="2800" dirty="0" smtClean="0">
                <a:latin typeface="Calibri"/>
              </a:rPr>
              <a:t>Planned Start/End Date(s), Student </a:t>
            </a:r>
            <a:r>
              <a:rPr lang="en-US" sz="2800" dirty="0">
                <a:latin typeface="Calibri"/>
              </a:rPr>
              <a:t>Equity </a:t>
            </a:r>
            <a:r>
              <a:rPr lang="en-US" sz="2800" dirty="0" smtClean="0">
                <a:latin typeface="Calibri"/>
              </a:rPr>
              <a:t>Funds, Other Funds</a:t>
            </a:r>
            <a:endParaRPr lang="en-US" sz="2800" dirty="0">
              <a:latin typeface="Calibri"/>
            </a:endParaRPr>
          </a:p>
          <a:p>
            <a:pPr marL="514350" lvl="0" indent="-514350">
              <a:buFont typeface="+mj-lt"/>
              <a:buAutoNum type="arabicParenR"/>
            </a:pPr>
            <a:r>
              <a:rPr lang="en-US" sz="2800" i="1" dirty="0">
                <a:solidFill>
                  <a:schemeClr val="tx2"/>
                </a:solidFill>
              </a:rPr>
              <a:t>Link to Goal </a:t>
            </a:r>
            <a:endParaRPr lang="en-US" sz="2800" dirty="0">
              <a:solidFill>
                <a:schemeClr val="tx2"/>
              </a:solidFill>
            </a:endParaRPr>
          </a:p>
          <a:p>
            <a:pPr marL="514350" lvl="0" indent="-514350">
              <a:buFont typeface="+mj-lt"/>
              <a:buAutoNum type="arabicParenR"/>
            </a:pPr>
            <a:r>
              <a:rPr lang="en-US" sz="2800" i="1" dirty="0" smtClean="0">
                <a:solidFill>
                  <a:schemeClr val="tx2"/>
                </a:solidFill>
              </a:rPr>
              <a:t>Evaluation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944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SEP Expenditure Categories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914400" y="1527048"/>
            <a:ext cx="7891272" cy="4572000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Outreach	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Student </a:t>
            </a:r>
            <a:r>
              <a:rPr lang="en-US" dirty="0">
                <a:solidFill>
                  <a:schemeClr val="tx2"/>
                </a:solidFill>
              </a:rPr>
              <a:t>Services &amp; </a:t>
            </a:r>
            <a:r>
              <a:rPr lang="en-US" dirty="0" err="1" smtClean="0">
                <a:solidFill>
                  <a:schemeClr val="tx2"/>
                </a:solidFill>
              </a:rPr>
              <a:t>Categoricals</a:t>
            </a:r>
            <a:r>
              <a:rPr lang="en-US" dirty="0">
                <a:solidFill>
                  <a:schemeClr val="tx2"/>
                </a:solidFill>
              </a:rPr>
              <a:t>	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Research </a:t>
            </a:r>
            <a:r>
              <a:rPr lang="en-US" dirty="0">
                <a:solidFill>
                  <a:schemeClr val="tx2"/>
                </a:solidFill>
              </a:rPr>
              <a:t>and Evaluation	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SE </a:t>
            </a:r>
            <a:r>
              <a:rPr lang="en-US" dirty="0">
                <a:solidFill>
                  <a:schemeClr val="tx2"/>
                </a:solidFill>
              </a:rPr>
              <a:t>Coordination &amp; Planning	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Curriculum</a:t>
            </a:r>
            <a:r>
              <a:rPr lang="en-US" dirty="0">
                <a:solidFill>
                  <a:schemeClr val="tx2"/>
                </a:solidFill>
              </a:rPr>
              <a:t>/ Course Dev. &amp; Adaptation	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Professional </a:t>
            </a:r>
            <a:r>
              <a:rPr lang="en-US" dirty="0">
                <a:solidFill>
                  <a:schemeClr val="tx2"/>
                </a:solidFill>
              </a:rPr>
              <a:t>Development	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Instructional </a:t>
            </a:r>
            <a:r>
              <a:rPr lang="en-US" dirty="0">
                <a:solidFill>
                  <a:schemeClr val="tx2"/>
                </a:solidFill>
              </a:rPr>
              <a:t>Support	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Direct </a:t>
            </a:r>
            <a:r>
              <a:rPr lang="en-US" dirty="0">
                <a:solidFill>
                  <a:schemeClr val="tx2"/>
                </a:solidFill>
              </a:rPr>
              <a:t>Student Support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874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Some Feedback From Last Year’s SE Plan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81000" y="1527048"/>
            <a:ext cx="8424672" cy="4572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Was </a:t>
            </a:r>
            <a:r>
              <a:rPr lang="en-US" dirty="0">
                <a:solidFill>
                  <a:schemeClr val="tx2"/>
                </a:solidFill>
              </a:rPr>
              <a:t>a business/budget representative, student(s), EMP/accreditation representative, or Program Review representatives involved in the </a:t>
            </a:r>
            <a:r>
              <a:rPr lang="en-US" dirty="0" smtClean="0">
                <a:solidFill>
                  <a:schemeClr val="tx2"/>
                </a:solidFill>
              </a:rPr>
              <a:t>collaboration?</a:t>
            </a:r>
          </a:p>
          <a:p>
            <a:r>
              <a:rPr lang="en-US" dirty="0">
                <a:solidFill>
                  <a:schemeClr val="tx2"/>
                </a:solidFill>
              </a:rPr>
              <a:t>Coordination with SSSP was </a:t>
            </a:r>
            <a:r>
              <a:rPr lang="en-US" dirty="0" smtClean="0">
                <a:solidFill>
                  <a:schemeClr val="tx2"/>
                </a:solidFill>
              </a:rPr>
              <a:t>lacking.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Mention </a:t>
            </a:r>
            <a:r>
              <a:rPr lang="en-US" dirty="0">
                <a:solidFill>
                  <a:schemeClr val="tx2"/>
                </a:solidFill>
              </a:rPr>
              <a:t>of specific activities, identifying more long term goals, and a list of budget expenditures would have been helpful.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381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Percentage Point Gap Methodology</a:t>
            </a:r>
            <a:endParaRPr lang="en-US" sz="4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Compares success rate of ALL students to success rate* of a disaggregated subgroup of students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53200" y="6019800"/>
            <a:ext cx="2049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*or other outcome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701164365"/>
              </p:ext>
            </p:extLst>
          </p:nvPr>
        </p:nvGraphicFramePr>
        <p:xfrm>
          <a:off x="533400" y="2667000"/>
          <a:ext cx="8085637" cy="30966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7810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2400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35843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13" t="7500" r="11682" b="84296"/>
          <a:stretch>
            <a:fillRect/>
          </a:stretch>
        </p:blipFill>
        <p:spPr bwMode="auto">
          <a:xfrm>
            <a:off x="2543176" y="571501"/>
            <a:ext cx="6600825" cy="908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80" t="57022" r="9549" b="31691"/>
          <a:stretch>
            <a:fillRect/>
          </a:stretch>
        </p:blipFill>
        <p:spPr bwMode="auto">
          <a:xfrm>
            <a:off x="285750" y="2514600"/>
            <a:ext cx="851535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10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95" t="8846" r="7375" b="18652"/>
          <a:stretch>
            <a:fillRect/>
          </a:stretch>
        </p:blipFill>
        <p:spPr bwMode="auto">
          <a:xfrm>
            <a:off x="171450" y="716757"/>
            <a:ext cx="2800350" cy="1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13" t="28012" r="11682" b="65833"/>
          <a:stretch>
            <a:fillRect/>
          </a:stretch>
        </p:blipFill>
        <p:spPr bwMode="auto">
          <a:xfrm>
            <a:off x="2490788" y="1521620"/>
            <a:ext cx="6343650" cy="654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7275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2400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37891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13" t="7500" r="11682" b="84296"/>
          <a:stretch>
            <a:fillRect/>
          </a:stretch>
        </p:blipFill>
        <p:spPr bwMode="auto">
          <a:xfrm>
            <a:off x="2543176" y="571501"/>
            <a:ext cx="6600825" cy="908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2" name="Picture 10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95" t="8846" r="7375" b="18652"/>
          <a:stretch>
            <a:fillRect/>
          </a:stretch>
        </p:blipFill>
        <p:spPr bwMode="auto">
          <a:xfrm>
            <a:off x="171450" y="716757"/>
            <a:ext cx="2800350" cy="1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13" t="28012" r="11682" b="65833"/>
          <a:stretch>
            <a:fillRect/>
          </a:stretch>
        </p:blipFill>
        <p:spPr bwMode="auto">
          <a:xfrm>
            <a:off x="2490788" y="1521620"/>
            <a:ext cx="6343650" cy="654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80" t="57022" r="9549" b="22913"/>
          <a:stretch>
            <a:fillRect/>
          </a:stretch>
        </p:blipFill>
        <p:spPr bwMode="auto">
          <a:xfrm>
            <a:off x="285750" y="2514600"/>
            <a:ext cx="851535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3370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Start:  The Numbers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447800"/>
            <a:ext cx="6317241" cy="4870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4191000" y="6158318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dirty="0"/>
          </a:p>
          <a:p>
            <a:r>
              <a:rPr lang="en-US" sz="1400" dirty="0" smtClean="0"/>
              <a:t>Source: Liz </a:t>
            </a:r>
            <a:r>
              <a:rPr lang="en-US" sz="1400" dirty="0" err="1" smtClean="0"/>
              <a:t>Leiserson</a:t>
            </a:r>
            <a:r>
              <a:rPr lang="en-US" sz="1400" dirty="0" smtClean="0"/>
              <a:t>, Foothill 3Sp Plan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67965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2400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39939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13" t="7500" r="11682" b="84296"/>
          <a:stretch>
            <a:fillRect/>
          </a:stretch>
        </p:blipFill>
        <p:spPr bwMode="auto">
          <a:xfrm>
            <a:off x="2543176" y="571501"/>
            <a:ext cx="6600825" cy="908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10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95" t="8846" r="7375" b="18652"/>
          <a:stretch>
            <a:fillRect/>
          </a:stretch>
        </p:blipFill>
        <p:spPr bwMode="auto">
          <a:xfrm>
            <a:off x="171450" y="716757"/>
            <a:ext cx="2800350" cy="1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13" t="28012" r="11682" b="65833"/>
          <a:stretch>
            <a:fillRect/>
          </a:stretch>
        </p:blipFill>
        <p:spPr bwMode="auto">
          <a:xfrm>
            <a:off x="2490788" y="1521620"/>
            <a:ext cx="6343650" cy="654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80" t="57024" r="9549" b="14969"/>
          <a:stretch>
            <a:fillRect/>
          </a:stretch>
        </p:blipFill>
        <p:spPr bwMode="auto">
          <a:xfrm>
            <a:off x="285750" y="2514600"/>
            <a:ext cx="8515350" cy="382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49512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ounded Rectangle 45"/>
          <p:cNvSpPr/>
          <p:nvPr/>
        </p:nvSpPr>
        <p:spPr>
          <a:xfrm>
            <a:off x="2997245" y="4933616"/>
            <a:ext cx="2412955" cy="1383999"/>
          </a:xfrm>
          <a:prstGeom prst="roundRect">
            <a:avLst/>
          </a:prstGeom>
          <a:solidFill>
            <a:schemeClr val="bg1">
              <a:alpha val="0"/>
            </a:schemeClr>
          </a:solidFill>
          <a:ln w="31750" cmpd="sng"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8100" cmpd="sng">
                <a:solidFill>
                  <a:schemeClr val="tx2"/>
                </a:solidFill>
              </a:ln>
              <a:noFill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957670" y="1777282"/>
            <a:ext cx="2452530" cy="2718518"/>
          </a:xfrm>
          <a:prstGeom prst="roundRect">
            <a:avLst/>
          </a:prstGeom>
          <a:solidFill>
            <a:schemeClr val="bg1">
              <a:alpha val="0"/>
            </a:schemeClr>
          </a:solidFill>
          <a:ln w="31750" cmpd="sng"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8100" cmpd="sng">
                <a:solidFill>
                  <a:schemeClr val="tx2"/>
                </a:solidFill>
              </a:ln>
              <a:noFill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tx2"/>
                </a:solidFill>
                <a:latin typeface="+mj-lt"/>
              </a:rPr>
              <a:t>% Point Gap Method</a:t>
            </a:r>
            <a:endParaRPr lang="en-US" sz="44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30" name="Right Arrow 29"/>
          <p:cNvSpPr/>
          <p:nvPr/>
        </p:nvSpPr>
        <p:spPr>
          <a:xfrm>
            <a:off x="2209800" y="2736500"/>
            <a:ext cx="685799" cy="534670"/>
          </a:xfrm>
          <a:prstGeom prst="rightArrow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accent1">
                <a:shade val="70000"/>
                <a:satMod val="105000"/>
              </a:schemeClr>
            </a:contourClr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Arrow 31"/>
          <p:cNvSpPr/>
          <p:nvPr/>
        </p:nvSpPr>
        <p:spPr>
          <a:xfrm rot="785097">
            <a:off x="2310580" y="5358281"/>
            <a:ext cx="685799" cy="534670"/>
          </a:xfrm>
          <a:prstGeom prst="rightArrow">
            <a:avLst/>
          </a:prstGeom>
          <a:scene3d>
            <a:camera prst="orthographicFront">
              <a:rot lat="0" lon="0" rev="90000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accent1">
                <a:shade val="70000"/>
                <a:satMod val="105000"/>
              </a:schemeClr>
            </a:contourClr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3048000" y="1383268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Achieve Course Success*</a:t>
            </a:r>
            <a:endParaRPr lang="en-US" dirty="0"/>
          </a:p>
        </p:txBody>
      </p:sp>
      <p:grpSp>
        <p:nvGrpSpPr>
          <p:cNvPr id="40" name="Group 39"/>
          <p:cNvGrpSpPr/>
          <p:nvPr/>
        </p:nvGrpSpPr>
        <p:grpSpPr>
          <a:xfrm>
            <a:off x="320126" y="1350901"/>
            <a:ext cx="1742523" cy="2986466"/>
            <a:chOff x="937546" y="3520566"/>
            <a:chExt cx="1742523" cy="2986466"/>
          </a:xfrm>
        </p:grpSpPr>
        <p:grpSp>
          <p:nvGrpSpPr>
            <p:cNvPr id="26" name="Group 25"/>
            <p:cNvGrpSpPr/>
            <p:nvPr/>
          </p:nvGrpSpPr>
          <p:grpSpPr>
            <a:xfrm>
              <a:off x="937546" y="3992432"/>
              <a:ext cx="1742523" cy="2514600"/>
              <a:chOff x="331893" y="3664374"/>
              <a:chExt cx="1742523" cy="2514600"/>
            </a:xfrm>
          </p:grpSpPr>
          <p:sp>
            <p:nvSpPr>
              <p:cNvPr id="9" name="Smiley Face 8"/>
              <p:cNvSpPr/>
              <p:nvPr/>
            </p:nvSpPr>
            <p:spPr>
              <a:xfrm>
                <a:off x="331893" y="3664374"/>
                <a:ext cx="822960" cy="822960"/>
              </a:xfrm>
              <a:prstGeom prst="smileyFac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Smiley Face 9"/>
              <p:cNvSpPr/>
              <p:nvPr/>
            </p:nvSpPr>
            <p:spPr>
              <a:xfrm>
                <a:off x="331893" y="4533054"/>
                <a:ext cx="822960" cy="822960"/>
              </a:xfrm>
              <a:prstGeom prst="smileyFace">
                <a:avLst/>
              </a:prstGeom>
              <a:solidFill>
                <a:srgbClr val="D99694"/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Smiley Face 10"/>
              <p:cNvSpPr/>
              <p:nvPr/>
            </p:nvSpPr>
            <p:spPr>
              <a:xfrm>
                <a:off x="1251456" y="5356014"/>
                <a:ext cx="822960" cy="822960"/>
              </a:xfrm>
              <a:prstGeom prst="smileyFac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Smiley Face 11"/>
              <p:cNvSpPr/>
              <p:nvPr/>
            </p:nvSpPr>
            <p:spPr>
              <a:xfrm>
                <a:off x="1200573" y="3664374"/>
                <a:ext cx="822960" cy="822960"/>
              </a:xfrm>
              <a:prstGeom prst="smileyFac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0" name="Smiley Face 19"/>
              <p:cNvSpPr/>
              <p:nvPr/>
            </p:nvSpPr>
            <p:spPr>
              <a:xfrm>
                <a:off x="331893" y="5356014"/>
                <a:ext cx="822960" cy="822960"/>
              </a:xfrm>
              <a:prstGeom prst="smileyFac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Smiley Face 20"/>
              <p:cNvSpPr/>
              <p:nvPr/>
            </p:nvSpPr>
            <p:spPr>
              <a:xfrm>
                <a:off x="1251456" y="4504189"/>
                <a:ext cx="822960" cy="822960"/>
              </a:xfrm>
              <a:prstGeom prst="smileyFace">
                <a:avLst/>
              </a:prstGeom>
              <a:solidFill>
                <a:srgbClr val="D99694"/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1030677" y="3520566"/>
              <a:ext cx="14448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All Students</a:t>
              </a:r>
              <a:endParaRPr lang="en-US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243761" y="4611470"/>
            <a:ext cx="2042239" cy="1517543"/>
            <a:chOff x="3429391" y="3119379"/>
            <a:chExt cx="2134679" cy="1597468"/>
          </a:xfrm>
        </p:grpSpPr>
        <p:grpSp>
          <p:nvGrpSpPr>
            <p:cNvPr id="48" name="Group 47"/>
            <p:cNvGrpSpPr/>
            <p:nvPr/>
          </p:nvGrpSpPr>
          <p:grpSpPr>
            <a:xfrm>
              <a:off x="3509212" y="3799752"/>
              <a:ext cx="1942681" cy="917095"/>
              <a:chOff x="2742981" y="3211236"/>
              <a:chExt cx="1942681" cy="917095"/>
            </a:xfrm>
          </p:grpSpPr>
          <p:sp>
            <p:nvSpPr>
              <p:cNvPr id="50" name="Smiley Face 49"/>
              <p:cNvSpPr/>
              <p:nvPr/>
            </p:nvSpPr>
            <p:spPr>
              <a:xfrm>
                <a:off x="2742981" y="3213931"/>
                <a:ext cx="914400" cy="914400"/>
              </a:xfrm>
              <a:prstGeom prst="smileyFac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miley Face 50"/>
              <p:cNvSpPr/>
              <p:nvPr/>
            </p:nvSpPr>
            <p:spPr>
              <a:xfrm>
                <a:off x="3771262" y="3211236"/>
                <a:ext cx="914400" cy="914400"/>
              </a:xfrm>
              <a:prstGeom prst="smileyFac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9" name="TextBox 48"/>
            <p:cNvSpPr txBox="1"/>
            <p:nvPr/>
          </p:nvSpPr>
          <p:spPr>
            <a:xfrm>
              <a:off x="3429391" y="3119379"/>
              <a:ext cx="2134679" cy="6803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Disaggregated Subgroup</a:t>
              </a:r>
              <a:endParaRPr lang="en-US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5410201" y="2133600"/>
            <a:ext cx="16001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% Success*:  4 out of 6, or </a:t>
            </a:r>
            <a:r>
              <a:rPr lang="en-US" sz="2000" dirty="0" smtClean="0">
                <a:solidFill>
                  <a:srgbClr val="C00000"/>
                </a:solidFill>
              </a:rPr>
              <a:t>67</a:t>
            </a:r>
            <a:r>
              <a:rPr lang="en-US" sz="2000" dirty="0" smtClean="0"/>
              <a:t>%</a:t>
            </a:r>
            <a:endParaRPr lang="en-US" sz="2000" dirty="0"/>
          </a:p>
        </p:txBody>
      </p:sp>
      <p:grpSp>
        <p:nvGrpSpPr>
          <p:cNvPr id="62" name="Group 61"/>
          <p:cNvGrpSpPr/>
          <p:nvPr/>
        </p:nvGrpSpPr>
        <p:grpSpPr>
          <a:xfrm>
            <a:off x="3407898" y="2724615"/>
            <a:ext cx="1740264" cy="1645920"/>
            <a:chOff x="331893" y="4533054"/>
            <a:chExt cx="1766392" cy="1645920"/>
          </a:xfrm>
        </p:grpSpPr>
        <p:sp>
          <p:nvSpPr>
            <p:cNvPr id="65" name="Smiley Face 64"/>
            <p:cNvSpPr/>
            <p:nvPr/>
          </p:nvSpPr>
          <p:spPr>
            <a:xfrm>
              <a:off x="331893" y="4533054"/>
              <a:ext cx="822960" cy="822960"/>
            </a:xfrm>
            <a:prstGeom prst="smileyFace">
              <a:avLst/>
            </a:prstGeom>
            <a:solidFill>
              <a:srgbClr val="D99694"/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8" name="Smiley Face 67"/>
            <p:cNvSpPr/>
            <p:nvPr/>
          </p:nvSpPr>
          <p:spPr>
            <a:xfrm>
              <a:off x="331893" y="5356014"/>
              <a:ext cx="822960" cy="822960"/>
            </a:xfrm>
            <a:prstGeom prst="smileyFac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9" name="Smiley Face 68"/>
            <p:cNvSpPr/>
            <p:nvPr/>
          </p:nvSpPr>
          <p:spPr>
            <a:xfrm>
              <a:off x="1275325" y="4540478"/>
              <a:ext cx="822960" cy="822960"/>
            </a:xfrm>
            <a:prstGeom prst="smileyFace">
              <a:avLst/>
            </a:prstGeom>
            <a:solidFill>
              <a:srgbClr val="D99694"/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5410201" y="5181600"/>
            <a:ext cx="15239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% Success*:  1 out of 2 or </a:t>
            </a:r>
            <a:r>
              <a:rPr lang="en-US" sz="2000" dirty="0" smtClean="0">
                <a:solidFill>
                  <a:srgbClr val="C00000"/>
                </a:solidFill>
              </a:rPr>
              <a:t>50</a:t>
            </a:r>
            <a:r>
              <a:rPr lang="en-US" sz="2000" dirty="0" smtClean="0"/>
              <a:t>%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6781800" y="1752600"/>
            <a:ext cx="2166777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GAP</a:t>
            </a:r>
            <a:br>
              <a:rPr lang="en-US" sz="2000" dirty="0" smtClean="0">
                <a:solidFill>
                  <a:srgbClr val="C00000"/>
                </a:solidFill>
              </a:rPr>
            </a:br>
            <a:r>
              <a:rPr lang="en-US" sz="2000" dirty="0" smtClean="0">
                <a:solidFill>
                  <a:srgbClr val="C00000"/>
                </a:solidFill>
              </a:rPr>
              <a:t>=</a:t>
            </a:r>
            <a:br>
              <a:rPr lang="en-US" sz="2000" dirty="0" smtClean="0">
                <a:solidFill>
                  <a:srgbClr val="C00000"/>
                </a:solidFill>
              </a:rPr>
            </a:br>
            <a:r>
              <a:rPr lang="en-US" sz="2000" dirty="0" smtClean="0">
                <a:solidFill>
                  <a:srgbClr val="C00000"/>
                </a:solidFill>
              </a:rPr>
              <a:t> 50% - 67%, =</a:t>
            </a:r>
          </a:p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-17 percentage points</a:t>
            </a:r>
            <a:r>
              <a:rPr lang="en-US" sz="2400" dirty="0" smtClean="0">
                <a:solidFill>
                  <a:srgbClr val="C00000"/>
                </a:solidFill>
              </a:rPr>
              <a:t/>
            </a:r>
            <a:br>
              <a:rPr lang="en-US" sz="2400" dirty="0" smtClean="0">
                <a:solidFill>
                  <a:srgbClr val="C00000"/>
                </a:solidFill>
              </a:rPr>
            </a:br>
            <a:r>
              <a:rPr lang="en-US" sz="2400" dirty="0" smtClean="0">
                <a:solidFill>
                  <a:srgbClr val="C00000"/>
                </a:solidFill>
              </a:rPr>
              <a:t/>
            </a:r>
            <a:br>
              <a:rPr lang="en-US" sz="2400" dirty="0" smtClean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>The disaggregated group has a success rate 17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percentage points LOWER than the success rate for all students   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71" name="Smiley Face 70"/>
          <p:cNvSpPr/>
          <p:nvPr/>
        </p:nvSpPr>
        <p:spPr>
          <a:xfrm>
            <a:off x="4300896" y="1905000"/>
            <a:ext cx="822960" cy="822960"/>
          </a:xfrm>
          <a:prstGeom prst="smileyFac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3" name="Smiley Face 72"/>
          <p:cNvSpPr/>
          <p:nvPr/>
        </p:nvSpPr>
        <p:spPr>
          <a:xfrm>
            <a:off x="3581400" y="5253941"/>
            <a:ext cx="810787" cy="822960"/>
          </a:xfrm>
          <a:prstGeom prst="smileyFac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6553200" y="6019800"/>
            <a:ext cx="2049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*or other outcome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228600" y="1752600"/>
            <a:ext cx="1905000" cy="2718518"/>
          </a:xfrm>
          <a:prstGeom prst="roundRect">
            <a:avLst/>
          </a:prstGeom>
          <a:solidFill>
            <a:schemeClr val="bg1">
              <a:alpha val="0"/>
            </a:schemeClr>
          </a:solidFill>
          <a:ln w="31750" cmpd="sng"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8100" cmpd="sng">
                <a:solidFill>
                  <a:schemeClr val="tx2"/>
                </a:solidFill>
              </a:ln>
              <a:noFill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228601" y="4953000"/>
            <a:ext cx="1981200" cy="1383999"/>
          </a:xfrm>
          <a:prstGeom prst="roundRect">
            <a:avLst/>
          </a:prstGeom>
          <a:solidFill>
            <a:schemeClr val="bg1">
              <a:alpha val="0"/>
            </a:schemeClr>
          </a:solidFill>
          <a:ln w="31750" cmpd="sng"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8100" cmpd="sng">
                <a:solidFill>
                  <a:schemeClr val="tx2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8615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53" grpId="0" animBg="1"/>
      <p:bldP spid="34" grpId="0" animBg="1"/>
      <p:bldP spid="3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Interpreting the Percentage Point Gap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900" dirty="0" smtClean="0">
                <a:solidFill>
                  <a:schemeClr val="tx2"/>
                </a:solidFill>
              </a:rPr>
              <a:t>-</a:t>
            </a:r>
            <a:r>
              <a:rPr lang="en-US" sz="2900" b="1" dirty="0">
                <a:solidFill>
                  <a:schemeClr val="tx2"/>
                </a:solidFill>
              </a:rPr>
              <a:t>3 percentage point gap or </a:t>
            </a:r>
            <a:r>
              <a:rPr lang="en-US" sz="2900" b="1" dirty="0" smtClean="0">
                <a:solidFill>
                  <a:schemeClr val="tx2"/>
                </a:solidFill>
              </a:rPr>
              <a:t>greater</a:t>
            </a:r>
            <a:r>
              <a:rPr lang="en-US" sz="2900" dirty="0" smtClean="0">
                <a:solidFill>
                  <a:schemeClr val="tx2"/>
                </a:solidFill>
              </a:rPr>
              <a:t> can serve as </a:t>
            </a:r>
            <a:r>
              <a:rPr lang="en-US" sz="2900" dirty="0">
                <a:solidFill>
                  <a:schemeClr val="tx2"/>
                </a:solidFill>
              </a:rPr>
              <a:t>evidence </a:t>
            </a:r>
            <a:r>
              <a:rPr lang="en-US" sz="2900" dirty="0" smtClean="0">
                <a:solidFill>
                  <a:schemeClr val="tx2"/>
                </a:solidFill>
              </a:rPr>
              <a:t>that a student group is not achieving the outcome at the same rate as other students and thus can be seen as being “disproportionately impacted.“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274320" lvl="1" indent="0">
              <a:spcBef>
                <a:spcPts val="0"/>
              </a:spcBef>
              <a:buNone/>
            </a:pPr>
            <a:r>
              <a:rPr lang="en-US" sz="2900" dirty="0" smtClean="0"/>
              <a:t>“Though this, … ,  </a:t>
            </a:r>
            <a:r>
              <a:rPr lang="en-US" sz="2900" dirty="0"/>
              <a:t>is an arbitrary designation, it serves as a reasonable strategy for identifying unequal outcomes that would benefit from further </a:t>
            </a:r>
            <a:r>
              <a:rPr lang="en-US" sz="2900" dirty="0" smtClean="0"/>
              <a:t>discussion … </a:t>
            </a:r>
            <a:r>
              <a:rPr lang="en-US" sz="2900" dirty="0" smtClean="0">
                <a:solidFill>
                  <a:schemeClr val="tx2"/>
                </a:solidFill>
              </a:rPr>
              <a:t>.”  CCCO Equity Template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99331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Interpreting the Percentage Point Gap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200" u="sng" dirty="0" smtClean="0">
                <a:solidFill>
                  <a:schemeClr val="tx2"/>
                </a:solidFill>
              </a:rPr>
              <a:t>Consider</a:t>
            </a:r>
            <a:r>
              <a:rPr lang="en-US" sz="3200" dirty="0" smtClean="0">
                <a:solidFill>
                  <a:schemeClr val="tx2"/>
                </a:solidFill>
              </a:rPr>
              <a:t>:</a:t>
            </a:r>
          </a:p>
          <a:p>
            <a:pPr>
              <a:spcBef>
                <a:spcPts val="0"/>
              </a:spcBef>
            </a:pPr>
            <a:r>
              <a:rPr lang="en-US" b="1" i="1" dirty="0" smtClean="0">
                <a:solidFill>
                  <a:schemeClr val="tx2"/>
                </a:solidFill>
              </a:rPr>
              <a:t>Number </a:t>
            </a:r>
            <a:r>
              <a:rPr lang="en-US" b="1" i="1" dirty="0">
                <a:solidFill>
                  <a:schemeClr val="tx2"/>
                </a:solidFill>
              </a:rPr>
              <a:t>of students </a:t>
            </a:r>
            <a:r>
              <a:rPr lang="en-US" b="1" i="1" dirty="0" smtClean="0">
                <a:solidFill>
                  <a:schemeClr val="tx2"/>
                </a:solidFill>
              </a:rPr>
              <a:t>impacted</a:t>
            </a:r>
          </a:p>
          <a:p>
            <a:pPr lvl="1">
              <a:spcBef>
                <a:spcPts val="0"/>
              </a:spcBef>
            </a:pPr>
            <a:r>
              <a:rPr lang="en-US" dirty="0" smtClean="0">
                <a:solidFill>
                  <a:schemeClr val="tx2"/>
                </a:solidFill>
              </a:rPr>
              <a:t>Rates </a:t>
            </a:r>
            <a:r>
              <a:rPr lang="en-US" dirty="0">
                <a:solidFill>
                  <a:schemeClr val="tx2"/>
                </a:solidFill>
              </a:rPr>
              <a:t>calculated using smaller </a:t>
            </a:r>
            <a:r>
              <a:rPr lang="en-US" dirty="0" smtClean="0">
                <a:solidFill>
                  <a:schemeClr val="tx2"/>
                </a:solidFill>
              </a:rPr>
              <a:t>numbers [of students] </a:t>
            </a:r>
            <a:r>
              <a:rPr lang="en-US" dirty="0">
                <a:solidFill>
                  <a:schemeClr val="tx2"/>
                </a:solidFill>
              </a:rPr>
              <a:t>will be subject to greater </a:t>
            </a:r>
            <a:r>
              <a:rPr lang="en-US" dirty="0" smtClean="0">
                <a:solidFill>
                  <a:schemeClr val="tx2"/>
                </a:solidFill>
              </a:rPr>
              <a:t>variability; </a:t>
            </a:r>
            <a:r>
              <a:rPr lang="en-US" dirty="0">
                <a:solidFill>
                  <a:schemeClr val="tx2"/>
                </a:solidFill>
              </a:rPr>
              <a:t>it may make sense to prioritize a gap that impacts a greater number of students</a:t>
            </a:r>
            <a:r>
              <a:rPr lang="en-US" dirty="0" smtClean="0">
                <a:solidFill>
                  <a:schemeClr val="tx2"/>
                </a:solidFill>
              </a:rPr>
              <a:t>.</a:t>
            </a:r>
          </a:p>
          <a:p>
            <a:pPr marL="274320" lvl="1" indent="0">
              <a:spcBef>
                <a:spcPts val="0"/>
              </a:spcBef>
              <a:buNone/>
            </a:pPr>
            <a:r>
              <a:rPr lang="en-US" dirty="0" smtClean="0">
                <a:solidFill>
                  <a:schemeClr val="tx2"/>
                </a:solidFill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b="1" i="1" dirty="0" smtClean="0">
                <a:solidFill>
                  <a:schemeClr val="tx2"/>
                </a:solidFill>
              </a:rPr>
              <a:t>Disaggregated </a:t>
            </a:r>
            <a:r>
              <a:rPr lang="en-US" b="1" i="1" dirty="0">
                <a:solidFill>
                  <a:schemeClr val="tx2"/>
                </a:solidFill>
              </a:rPr>
              <a:t>subgroup’s proportion of the total population</a:t>
            </a:r>
            <a:r>
              <a:rPr lang="en-US" b="1" dirty="0">
                <a:solidFill>
                  <a:schemeClr val="tx2"/>
                </a:solidFill>
              </a:rPr>
              <a:t>: </a:t>
            </a:r>
            <a:r>
              <a:rPr lang="en-US" dirty="0">
                <a:solidFill>
                  <a:schemeClr val="tx2"/>
                </a:solidFill>
              </a:rPr>
              <a:t>The larger the proportion a subgroup represents of the total population, the more </a:t>
            </a:r>
            <a:r>
              <a:rPr lang="en-US" dirty="0" smtClean="0">
                <a:solidFill>
                  <a:schemeClr val="tx2"/>
                </a:solidFill>
              </a:rPr>
              <a:t>similar </a:t>
            </a:r>
            <a:r>
              <a:rPr lang="en-US" dirty="0">
                <a:solidFill>
                  <a:schemeClr val="tx2"/>
                </a:solidFill>
              </a:rPr>
              <a:t>their success rate will be to the all student average. </a:t>
            </a:r>
          </a:p>
        </p:txBody>
      </p:sp>
    </p:spTree>
    <p:extLst>
      <p:ext uri="{BB962C8B-B14F-4D97-AF65-F5344CB8AC3E}">
        <p14:creationId xmlns:p14="http://schemas.microsoft.com/office/powerpoint/2010/main" val="4273667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231" y="1371600"/>
            <a:ext cx="7422422" cy="4943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Success / Completion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903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Success / Completion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47800"/>
            <a:ext cx="7422422" cy="4943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45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Aspirations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47800"/>
            <a:ext cx="7422422" cy="4943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9566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Data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>
                <a:solidFill>
                  <a:schemeClr val="tx2"/>
                </a:solidFill>
              </a:rPr>
              <a:t>See attached tables for data on each success area.</a:t>
            </a:r>
            <a:endParaRPr lang="en-US" sz="4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50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Discussion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solidFill>
                  <a:schemeClr val="tx2"/>
                </a:solidFill>
              </a:rPr>
              <a:t>How </a:t>
            </a:r>
            <a:r>
              <a:rPr lang="en-US" sz="4800" dirty="0" smtClean="0">
                <a:solidFill>
                  <a:schemeClr val="tx2"/>
                </a:solidFill>
              </a:rPr>
              <a:t>can / will </a:t>
            </a:r>
            <a:r>
              <a:rPr lang="en-US" sz="4800" dirty="0">
                <a:solidFill>
                  <a:schemeClr val="tx2"/>
                </a:solidFill>
              </a:rPr>
              <a:t>our activities (early alert, mentoring, PD) </a:t>
            </a:r>
            <a:r>
              <a:rPr lang="en-US" sz="4800" dirty="0" smtClean="0">
                <a:solidFill>
                  <a:schemeClr val="tx2"/>
                </a:solidFill>
              </a:rPr>
              <a:t>help us ‘close the gaps’?</a:t>
            </a:r>
            <a:endParaRPr lang="en-US" sz="4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607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	</a:t>
            </a:r>
            <a:r>
              <a:rPr lang="en-US" dirty="0" smtClean="0">
                <a:solidFill>
                  <a:schemeClr val="tx2"/>
                </a:solidFill>
              </a:rPr>
              <a:t>		</a:t>
            </a:r>
            <a:r>
              <a:rPr lang="en-US" sz="4800" dirty="0" smtClean="0">
                <a:solidFill>
                  <a:schemeClr val="tx2"/>
                </a:solidFill>
              </a:rPr>
              <a:t>Questions?</a:t>
            </a:r>
            <a:endParaRPr lang="en-US" sz="4800" dirty="0">
              <a:solidFill>
                <a:schemeClr val="tx2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Numbers Continued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191000" y="6158318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dirty="0"/>
          </a:p>
          <a:p>
            <a:r>
              <a:rPr lang="en-US" sz="1400" dirty="0" smtClean="0"/>
              <a:t>Source: Liz </a:t>
            </a:r>
            <a:r>
              <a:rPr lang="en-US" sz="1400" dirty="0" err="1" smtClean="0"/>
              <a:t>Leiserson</a:t>
            </a:r>
            <a:r>
              <a:rPr lang="en-US" sz="1400" dirty="0" smtClean="0"/>
              <a:t>, Foothill 3Sp Plan</a:t>
            </a:r>
            <a:endParaRPr lang="en-US" sz="14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0"/>
            <a:ext cx="7916713" cy="3875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5798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Master Plan Goals Related to Equity (DRAFT)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u="sng" dirty="0" smtClean="0">
                <a:solidFill>
                  <a:schemeClr val="tx2"/>
                </a:solidFill>
              </a:rPr>
              <a:t>Create </a:t>
            </a:r>
            <a:r>
              <a:rPr lang="en-US" b="1" u="sng" dirty="0">
                <a:solidFill>
                  <a:schemeClr val="tx2"/>
                </a:solidFill>
              </a:rPr>
              <a:t>a culture of equity that promotes student success and strong support for underserved students.</a:t>
            </a:r>
            <a:endParaRPr lang="en-US" dirty="0">
              <a:solidFill>
                <a:schemeClr val="tx2"/>
              </a:solidFill>
            </a:endParaRPr>
          </a:p>
          <a:p>
            <a:pPr lvl="0"/>
            <a:r>
              <a:rPr lang="en-US" dirty="0">
                <a:solidFill>
                  <a:schemeClr val="tx2"/>
                </a:solidFill>
              </a:rPr>
              <a:t>Reduce barriers and facilitate students’ ease of access across the District and region.</a:t>
            </a:r>
          </a:p>
          <a:p>
            <a:pPr lvl="0"/>
            <a:r>
              <a:rPr lang="en-US" dirty="0">
                <a:solidFill>
                  <a:schemeClr val="tx2"/>
                </a:solidFill>
              </a:rPr>
              <a:t>Enhance support for online quality and growth for instruction and student services.</a:t>
            </a:r>
          </a:p>
          <a:p>
            <a:pPr lvl="0"/>
            <a:r>
              <a:rPr lang="en-US" dirty="0">
                <a:solidFill>
                  <a:schemeClr val="tx2"/>
                </a:solidFill>
              </a:rPr>
              <a:t>Collaborate with K-12, adult education and four-year institutions in ways that serve students and society.</a:t>
            </a:r>
          </a:p>
          <a:p>
            <a:pPr lvl="0"/>
            <a:r>
              <a:rPr lang="en-US" dirty="0">
                <a:solidFill>
                  <a:schemeClr val="tx2"/>
                </a:solidFill>
              </a:rPr>
              <a:t>Partner with business and industry to prepare students for the workforce.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576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76200"/>
            <a:ext cx="85344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3SP and Basic Skills Activities </a:t>
            </a:r>
            <a:br>
              <a:rPr lang="en-US" dirty="0" smtClean="0"/>
            </a:br>
            <a:r>
              <a:rPr lang="en-US" dirty="0" smtClean="0"/>
              <a:t>Supporting Equity Goals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1828800" y="1527048"/>
            <a:ext cx="6976872" cy="4572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u="sng" dirty="0" smtClean="0">
                <a:solidFill>
                  <a:schemeClr val="tx2"/>
                </a:solidFill>
              </a:rPr>
              <a:t>Basic Skills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Embedded Tutoring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Math Summer Bridge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English Summer Bridge</a:t>
            </a:r>
          </a:p>
          <a:p>
            <a:pPr marL="0" indent="0"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600" u="sng" dirty="0" smtClean="0">
                <a:solidFill>
                  <a:schemeClr val="tx2"/>
                </a:solidFill>
              </a:rPr>
              <a:t>3SP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Early Alert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Revamped Orientation Options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Counseling Support for Student Education Plans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Multiple Measures Pilots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Enrollment Priorities</a:t>
            </a:r>
          </a:p>
          <a:p>
            <a:endParaRPr lang="en-US" sz="2000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tx2"/>
                </a:solidFill>
              </a:rPr>
              <a:t>Research and Professional Development Activities for Both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150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Student Success Collaborative (3SP, BS, Equity)</a:t>
            </a:r>
            <a:br>
              <a:rPr lang="en-US" dirty="0" smtClean="0"/>
            </a:br>
            <a:r>
              <a:rPr lang="en-US" dirty="0" smtClean="0"/>
              <a:t>Framework for Activities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152400" y="1527048"/>
            <a:ext cx="8839200" cy="4572000"/>
          </a:xfrm>
        </p:spPr>
        <p:txBody>
          <a:bodyPr>
            <a:noAutofit/>
          </a:bodyPr>
          <a:lstStyle/>
          <a:p>
            <a:pPr marL="274320" lvl="1" indent="0">
              <a:buNone/>
            </a:pPr>
            <a:r>
              <a:rPr lang="en-US" sz="3600" u="sng" dirty="0" smtClean="0"/>
              <a:t>Met in Summer 2015 and Agreed on 3 College-wide Initiatives</a:t>
            </a:r>
          </a:p>
          <a:p>
            <a:pPr marL="274320" lvl="1" indent="0">
              <a:buNone/>
            </a:pPr>
            <a:r>
              <a:rPr lang="en-US" sz="3600" dirty="0" smtClean="0"/>
              <a:t>1) Creating </a:t>
            </a:r>
            <a:r>
              <a:rPr lang="en-US" sz="3600" dirty="0"/>
              <a:t>and implementing a </a:t>
            </a:r>
            <a:r>
              <a:rPr lang="en-US" sz="3600" dirty="0" smtClean="0"/>
              <a:t>	comprehensive </a:t>
            </a:r>
            <a:r>
              <a:rPr lang="en-US" sz="3600" dirty="0"/>
              <a:t>early alert program </a:t>
            </a:r>
          </a:p>
          <a:p>
            <a:pPr marL="274320" lvl="1" indent="0">
              <a:buNone/>
            </a:pPr>
            <a:r>
              <a:rPr lang="en-US" sz="3600" dirty="0" smtClean="0"/>
              <a:t>2</a:t>
            </a:r>
            <a:r>
              <a:rPr lang="en-US" sz="3600" dirty="0"/>
              <a:t>) Developing, implementing and </a:t>
            </a:r>
            <a:r>
              <a:rPr lang="en-US" sz="3600" dirty="0" smtClean="0"/>
              <a:t>	coordinating </a:t>
            </a:r>
            <a:r>
              <a:rPr lang="en-US" sz="3600" dirty="0"/>
              <a:t>a mentoring program </a:t>
            </a:r>
          </a:p>
          <a:p>
            <a:pPr marL="274320" lvl="1" indent="0">
              <a:buNone/>
            </a:pPr>
            <a:r>
              <a:rPr lang="en-US" sz="3600" dirty="0" smtClean="0"/>
              <a:t>3) </a:t>
            </a:r>
            <a:r>
              <a:rPr lang="en-US" sz="3600" dirty="0"/>
              <a:t>Targeted </a:t>
            </a:r>
            <a:r>
              <a:rPr lang="en-US" sz="3600" dirty="0" smtClean="0"/>
              <a:t>professional development</a:t>
            </a:r>
            <a:r>
              <a:rPr lang="en-US" sz="3600" dirty="0"/>
              <a:t>. </a:t>
            </a:r>
          </a:p>
          <a:p>
            <a:endParaRPr lang="en-US" sz="36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979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Success and Retention Team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74625646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8763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Student Success Positions</a:t>
            </a: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3182070"/>
              </p:ext>
            </p:extLst>
          </p:nvPr>
        </p:nvGraphicFramePr>
        <p:xfrm>
          <a:off x="225425" y="1449389"/>
          <a:ext cx="8693150" cy="50276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1" name="Document" r:id="rId4" imgW="8937349" imgH="6263205" progId="Word.Document.12">
                  <p:embed/>
                </p:oleObj>
              </mc:Choice>
              <mc:Fallback>
                <p:oleObj name="Document" r:id="rId4" imgW="8937349" imgH="626320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5425" y="1449389"/>
                        <a:ext cx="8693150" cy="50276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66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Focus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9/17/2015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LaManque Equity Report Data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Early Alert / Mentoring program </a:t>
            </a:r>
            <a:r>
              <a:rPr lang="en-US" dirty="0">
                <a:solidFill>
                  <a:schemeClr val="tx2"/>
                </a:solidFill>
              </a:rPr>
              <a:t>initiative </a:t>
            </a:r>
            <a:r>
              <a:rPr lang="en-US" dirty="0" smtClean="0">
                <a:solidFill>
                  <a:schemeClr val="tx2"/>
                </a:solidFill>
              </a:rPr>
              <a:t>to begin  Fall 2015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for: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Athletes</a:t>
            </a:r>
            <a:endParaRPr lang="en-US" dirty="0"/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English, Math </a:t>
            </a:r>
            <a:r>
              <a:rPr lang="en-US" dirty="0">
                <a:solidFill>
                  <a:schemeClr val="tx2"/>
                </a:solidFill>
              </a:rPr>
              <a:t>Summer </a:t>
            </a:r>
            <a:r>
              <a:rPr lang="en-US" dirty="0" smtClean="0">
                <a:solidFill>
                  <a:schemeClr val="tx2"/>
                </a:solidFill>
              </a:rPr>
              <a:t>Bridge,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First </a:t>
            </a:r>
            <a:r>
              <a:rPr lang="en-US" dirty="0">
                <a:solidFill>
                  <a:schemeClr val="tx2"/>
                </a:solidFill>
              </a:rPr>
              <a:t>Year Experience (FYE</a:t>
            </a:r>
            <a:r>
              <a:rPr lang="en-US" dirty="0" smtClean="0">
                <a:solidFill>
                  <a:schemeClr val="tx2"/>
                </a:solidFill>
              </a:rPr>
              <a:t>), 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Embedded tutoring students.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Once initiative in </a:t>
            </a:r>
            <a:r>
              <a:rPr lang="en-US" dirty="0">
                <a:solidFill>
                  <a:schemeClr val="tx2"/>
                </a:solidFill>
              </a:rPr>
              <a:t>place, </a:t>
            </a:r>
            <a:r>
              <a:rPr lang="en-US" dirty="0" smtClean="0">
                <a:solidFill>
                  <a:schemeClr val="tx2"/>
                </a:solidFill>
              </a:rPr>
              <a:t>use available software </a:t>
            </a:r>
            <a:r>
              <a:rPr lang="en-US" dirty="0">
                <a:solidFill>
                  <a:schemeClr val="tx2"/>
                </a:solidFill>
              </a:rPr>
              <a:t>available (e.g. Starfish</a:t>
            </a:r>
            <a:r>
              <a:rPr lang="en-US" dirty="0" smtClean="0">
                <a:solidFill>
                  <a:schemeClr val="tx2"/>
                </a:solidFill>
              </a:rPr>
              <a:t>) </a:t>
            </a:r>
            <a:r>
              <a:rPr lang="en-US" dirty="0">
                <a:solidFill>
                  <a:schemeClr val="tx2"/>
                </a:solidFill>
              </a:rPr>
              <a:t>to </a:t>
            </a:r>
            <a:r>
              <a:rPr lang="en-US" dirty="0" smtClean="0">
                <a:solidFill>
                  <a:schemeClr val="tx2"/>
                </a:solidFill>
              </a:rPr>
              <a:t>identify other  </a:t>
            </a:r>
            <a:r>
              <a:rPr lang="en-US" dirty="0">
                <a:solidFill>
                  <a:schemeClr val="tx2"/>
                </a:solidFill>
              </a:rPr>
              <a:t>students/students groups that may </a:t>
            </a:r>
            <a:r>
              <a:rPr lang="en-US" dirty="0" smtClean="0">
                <a:solidFill>
                  <a:schemeClr val="tx2"/>
                </a:solidFill>
              </a:rPr>
              <a:t>benefit from mentorship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263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2782</TotalTime>
  <Words>1183</Words>
  <Application>Microsoft Macintosh PowerPoint</Application>
  <PresentationFormat>On-screen Show (4:3)</PresentationFormat>
  <Paragraphs>233</Paragraphs>
  <Slides>29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Civic</vt:lpstr>
      <vt:lpstr>Office Theme</vt:lpstr>
      <vt:lpstr>Document</vt:lpstr>
      <vt:lpstr>Student Equity Report Planning</vt:lpstr>
      <vt:lpstr>To Start:  The Numbers</vt:lpstr>
      <vt:lpstr>The Numbers Continued</vt:lpstr>
      <vt:lpstr>Master Plan Goals Related to Equity (DRAFT)</vt:lpstr>
      <vt:lpstr>3SP and Basic Skills Activities  Supporting Equity Goals</vt:lpstr>
      <vt:lpstr>Student Success Collaborative (3SP, BS, Equity) Framework for Activities</vt:lpstr>
      <vt:lpstr>Student Success and Retention Team</vt:lpstr>
      <vt:lpstr>Proposed Student Success Positions</vt:lpstr>
      <vt:lpstr>Initial Focus</vt:lpstr>
      <vt:lpstr>Fall 15 Equity Planning Process</vt:lpstr>
      <vt:lpstr>Student Groups That Require Analysis</vt:lpstr>
      <vt:lpstr>Student Equity Plan Success Indicators</vt:lpstr>
      <vt:lpstr>Equity Plan Template</vt:lpstr>
      <vt:lpstr>For Each Success Area</vt:lpstr>
      <vt:lpstr>SEP Expenditure Categories</vt:lpstr>
      <vt:lpstr>Some Feedback From Last Year’s SE Plan</vt:lpstr>
      <vt:lpstr>Percentage Point Gap Methodology</vt:lpstr>
      <vt:lpstr>PowerPoint Presentation</vt:lpstr>
      <vt:lpstr>PowerPoint Presentation</vt:lpstr>
      <vt:lpstr>PowerPoint Presentation</vt:lpstr>
      <vt:lpstr>    </vt:lpstr>
      <vt:lpstr>Interpreting the Percentage Point Gap</vt:lpstr>
      <vt:lpstr>Interpreting the Percentage Point Gap</vt:lpstr>
      <vt:lpstr>Course Success / Completion</vt:lpstr>
      <vt:lpstr>Course Success / Completion</vt:lpstr>
      <vt:lpstr>Student Aspirations</vt:lpstr>
      <vt:lpstr>Additional Data</vt:lpstr>
      <vt:lpstr>For Discussion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</dc:creator>
  <cp:lastModifiedBy>Microsoft Office User</cp:lastModifiedBy>
  <cp:revision>181</cp:revision>
  <cp:lastPrinted>2015-09-18T22:17:46Z</cp:lastPrinted>
  <dcterms:created xsi:type="dcterms:W3CDTF">2014-02-27T03:50:59Z</dcterms:created>
  <dcterms:modified xsi:type="dcterms:W3CDTF">2015-09-24T22:05:54Z</dcterms:modified>
</cp:coreProperties>
</file>