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62" r:id="rId2"/>
    <p:sldId id="257" r:id="rId3"/>
    <p:sldId id="275" r:id="rId4"/>
    <p:sldId id="271" r:id="rId5"/>
    <p:sldId id="276" r:id="rId6"/>
    <p:sldId id="277" r:id="rId7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1E2F"/>
    <a:srgbClr val="FFC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882"/>
    <p:restoredTop sz="85000" autoAdjust="0"/>
  </p:normalViewPr>
  <p:slideViewPr>
    <p:cSldViewPr snapToGrid="0" snapToObjects="1">
      <p:cViewPr varScale="1">
        <p:scale>
          <a:sx n="53" d="100"/>
          <a:sy n="53" d="100"/>
        </p:scale>
        <p:origin x="14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D7B1D50-0E12-1741-89EC-CE1B6F1DE967}" type="datetimeFigureOut">
              <a:rPr lang="en-US" smtClean="0"/>
              <a:t>9/14/2017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8C97FEF-8D01-D743-B1D3-E0979AAF87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657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C97FEF-8D01-D743-B1D3-E0979AAF876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2992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C97FEF-8D01-D743-B1D3-E0979AAF876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8919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 smtClean="0"/>
              <a:t>Enrollment </a:t>
            </a:r>
          </a:p>
          <a:p>
            <a:r>
              <a:rPr lang="en-US" b="0" u="none" dirty="0" smtClean="0"/>
              <a:t>Foothill FTES 2015-16: 12,810</a:t>
            </a:r>
          </a:p>
          <a:p>
            <a:r>
              <a:rPr lang="en-US" b="0" u="none" dirty="0" smtClean="0"/>
              <a:t>Foothill FTES 2016-17: 12,384</a:t>
            </a:r>
          </a:p>
          <a:p>
            <a:r>
              <a:rPr lang="en-US" b="0" u="none" dirty="0" smtClean="0"/>
              <a:t>+1.5%</a:t>
            </a:r>
            <a:r>
              <a:rPr lang="en-US" b="0" u="none" baseline="0" dirty="0" smtClean="0"/>
              <a:t> FTES increase = 186 FTES</a:t>
            </a:r>
          </a:p>
          <a:p>
            <a:r>
              <a:rPr lang="en-US" b="0" u="none" baseline="0" dirty="0" smtClean="0"/>
              <a:t>186 FTES x $5097 (credit FTES)  = $948K</a:t>
            </a:r>
          </a:p>
          <a:p>
            <a:r>
              <a:rPr lang="en-US" b="0" u="none" baseline="0" dirty="0" smtClean="0"/>
              <a:t>NOTE: To recover the -$2M due to </a:t>
            </a:r>
            <a:r>
              <a:rPr lang="en-US" b="0" u="none" baseline="0" dirty="0" err="1" smtClean="0"/>
              <a:t>enr</a:t>
            </a:r>
            <a:r>
              <a:rPr lang="en-US" b="0" u="none" baseline="0" dirty="0" smtClean="0"/>
              <a:t> decline in 2016-17, Foothill would need to experience a +3.5%-percentage point increase in FTES (in one year) [+3.5% credit FTES increase would generate $2.2M).</a:t>
            </a:r>
          </a:p>
          <a:p>
            <a:r>
              <a:rPr lang="en-US" b="0" u="none" baseline="0" dirty="0" smtClean="0"/>
              <a:t>NOTE: Noncredit FTES=$3050</a:t>
            </a:r>
            <a:endParaRPr lang="en-US" b="0" u="none" dirty="0" smtClean="0"/>
          </a:p>
          <a:p>
            <a:r>
              <a:rPr lang="en-US" b="0" u="none" dirty="0" smtClean="0"/>
              <a:t>Source:</a:t>
            </a:r>
            <a:r>
              <a:rPr lang="en-US" b="0" u="none" baseline="0" dirty="0" smtClean="0"/>
              <a:t> 2016-17 Third Quarter Report FHDA CCD p.11 [15/16 P-Annual; 16/17 Adopted Budget]; Admin Council retreat slide deck</a:t>
            </a:r>
          </a:p>
          <a:p>
            <a:endParaRPr lang="en-US" b="1" u="sng" dirty="0" smtClean="0"/>
          </a:p>
          <a:p>
            <a:r>
              <a:rPr lang="en-US" b="1" u="sng" dirty="0" smtClean="0"/>
              <a:t>Sunnyvale</a:t>
            </a:r>
            <a:r>
              <a:rPr lang="en-US" b="1" u="sng" baseline="0" dirty="0" smtClean="0"/>
              <a:t> Center</a:t>
            </a:r>
            <a:endParaRPr lang="en-US" b="1" u="sng" dirty="0" smtClean="0"/>
          </a:p>
          <a:p>
            <a:r>
              <a:rPr lang="en-US" dirty="0" smtClean="0"/>
              <a:t>Sunnyvale</a:t>
            </a:r>
            <a:r>
              <a:rPr lang="en-US" baseline="0" dirty="0" smtClean="0"/>
              <a:t> Center captured 6% of (overall) Foothill enr in AY17</a:t>
            </a:r>
          </a:p>
          <a:p>
            <a:r>
              <a:rPr lang="en-US" baseline="0" dirty="0" smtClean="0"/>
              <a:t>The above rate does not include online courses</a:t>
            </a:r>
          </a:p>
          <a:p>
            <a:r>
              <a:rPr lang="en-US" baseline="0" dirty="0" smtClean="0"/>
              <a:t>Sunnyvale enr was 1,643 (average) per quarter</a:t>
            </a:r>
          </a:p>
          <a:p>
            <a:endParaRPr lang="en-US" baseline="0" dirty="0" smtClean="0"/>
          </a:p>
          <a:p>
            <a:r>
              <a:rPr lang="en-US" b="1" u="sng" baseline="0" dirty="0" smtClean="0"/>
              <a:t>Hispanic Serving Institution</a:t>
            </a:r>
          </a:p>
          <a:p>
            <a:r>
              <a:rPr lang="en-US" baseline="0" dirty="0" smtClean="0"/>
              <a:t>Fall-Winter-Spring 2016-17 (average) = 25%</a:t>
            </a:r>
          </a:p>
          <a:p>
            <a:r>
              <a:rPr lang="en-US" baseline="0" dirty="0" smtClean="0"/>
              <a:t>Spring 2016-to-Spring 2017 =&gt; 22% to 24%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C97FEF-8D01-D743-B1D3-E0979AAF876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3141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Overall course success rates (F15 to F16)</a:t>
            </a:r>
          </a:p>
          <a:p>
            <a:r>
              <a:rPr lang="en-US" dirty="0" smtClean="0"/>
              <a:t>78%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79%</a:t>
            </a:r>
            <a:r>
              <a:rPr lang="en-US" baseline="0" dirty="0" smtClean="0"/>
              <a:t> </a:t>
            </a:r>
          </a:p>
          <a:p>
            <a:r>
              <a:rPr lang="en-US" baseline="0" dirty="0" smtClean="0"/>
              <a:t>NOTE: Institutional Goal (1-yr goal for 2016-17) 77%</a:t>
            </a:r>
            <a:endParaRPr lang="en-US" dirty="0" smtClean="0"/>
          </a:p>
          <a:p>
            <a:r>
              <a:rPr lang="en-US" dirty="0" smtClean="0"/>
              <a:t>Face-to-Face course</a:t>
            </a:r>
            <a:r>
              <a:rPr lang="en-US" baseline="0" dirty="0" smtClean="0"/>
              <a:t> success rates (F15 to F16)</a:t>
            </a:r>
          </a:p>
          <a:p>
            <a:r>
              <a:rPr lang="en-US" baseline="0" dirty="0" smtClean="0"/>
              <a:t>80%</a:t>
            </a:r>
            <a:r>
              <a:rPr lang="en-US" baseline="0" dirty="0" smtClean="0">
                <a:sym typeface="Wingdings" panose="05000000000000000000" pitchFamily="2" charset="2"/>
              </a:rPr>
              <a:t>81% </a:t>
            </a:r>
          </a:p>
          <a:p>
            <a:endParaRPr lang="en-US" baseline="0" dirty="0" smtClean="0">
              <a:sym typeface="Wingdings" panose="05000000000000000000" pitchFamily="2" charset="2"/>
            </a:endParaRPr>
          </a:p>
          <a:p>
            <a:r>
              <a:rPr lang="en-US" baseline="0" dirty="0" smtClean="0">
                <a:sym typeface="Wingdings" panose="05000000000000000000" pitchFamily="2" charset="2"/>
              </a:rPr>
              <a:t>Equity gaps continue to exist</a:t>
            </a:r>
          </a:p>
          <a:p>
            <a:r>
              <a:rPr lang="en-US" baseline="0" dirty="0" smtClean="0">
                <a:sym typeface="Wingdings" panose="05000000000000000000" pitchFamily="2" charset="2"/>
              </a:rPr>
              <a:t>Online</a:t>
            </a:r>
          </a:p>
          <a:p>
            <a:r>
              <a:rPr lang="en-US" baseline="0" dirty="0" smtClean="0">
                <a:sym typeface="Wingdings" panose="05000000000000000000" pitchFamily="2" charset="2"/>
              </a:rPr>
              <a:t>African American -14% gap = 96 students</a:t>
            </a:r>
          </a:p>
          <a:p>
            <a:r>
              <a:rPr lang="en-US" baseline="0" dirty="0" smtClean="0">
                <a:sym typeface="Wingdings" panose="05000000000000000000" pitchFamily="2" charset="2"/>
              </a:rPr>
              <a:t>Latino -7% gap = 160 students</a:t>
            </a:r>
          </a:p>
          <a:p>
            <a:r>
              <a:rPr lang="en-US" baseline="0" dirty="0" smtClean="0">
                <a:sym typeface="Wingdings" panose="05000000000000000000" pitchFamily="2" charset="2"/>
              </a:rPr>
              <a:t>Low income -7% = 222 students</a:t>
            </a:r>
          </a:p>
          <a:p>
            <a:endParaRPr lang="en-US" baseline="0" dirty="0" smtClean="0">
              <a:sym typeface="Wingdings" panose="05000000000000000000" pitchFamily="2" charset="2"/>
            </a:endParaRPr>
          </a:p>
          <a:p>
            <a:r>
              <a:rPr lang="en-US" baseline="0" dirty="0" smtClean="0">
                <a:sym typeface="Wingdings" panose="05000000000000000000" pitchFamily="2" charset="2"/>
              </a:rPr>
              <a:t>Face-to-Face</a:t>
            </a:r>
          </a:p>
          <a:p>
            <a:r>
              <a:rPr lang="en-US" baseline="0" dirty="0" smtClean="0">
                <a:sym typeface="Wingdings" panose="05000000000000000000" pitchFamily="2" charset="2"/>
              </a:rPr>
              <a:t>African American -6% = 55 students</a:t>
            </a:r>
          </a:p>
          <a:p>
            <a:r>
              <a:rPr lang="en-US" baseline="0" dirty="0" smtClean="0">
                <a:sym typeface="Wingdings" panose="05000000000000000000" pitchFamily="2" charset="2"/>
              </a:rPr>
              <a:t>Latino -5% = 333 students</a:t>
            </a:r>
          </a:p>
          <a:p>
            <a:r>
              <a:rPr lang="en-US" baseline="0" dirty="0" smtClean="0">
                <a:sym typeface="Wingdings" panose="05000000000000000000" pitchFamily="2" charset="2"/>
              </a:rPr>
              <a:t>Low income -7% = 378 students</a:t>
            </a:r>
          </a:p>
          <a:p>
            <a:endParaRPr lang="en-US" baseline="0" dirty="0" smtClean="0">
              <a:sym typeface="Wingdings" panose="05000000000000000000" pitchFamily="2" charset="2"/>
            </a:endParaRPr>
          </a:p>
          <a:p>
            <a:r>
              <a:rPr lang="en-US" baseline="0" dirty="0" smtClean="0">
                <a:sym typeface="Wingdings" panose="05000000000000000000" pitchFamily="2" charset="2"/>
              </a:rPr>
              <a:t>Source: CCCCO data mart; FH IRP</a:t>
            </a:r>
          </a:p>
          <a:p>
            <a:endParaRPr lang="en-US" baseline="0" dirty="0" smtClean="0">
              <a:sym typeface="Wingdings" panose="05000000000000000000" pitchFamily="2" charset="2"/>
            </a:endParaRPr>
          </a:p>
          <a:p>
            <a:r>
              <a:rPr lang="en-US" baseline="0" dirty="0" smtClean="0">
                <a:sym typeface="Wingdings" panose="05000000000000000000" pitchFamily="2" charset="2"/>
              </a:rPr>
              <a:t>Discussion: How to continue to close the achievement gap—especially among online student course takers</a:t>
            </a:r>
          </a:p>
          <a:p>
            <a:r>
              <a:rPr lang="en-US" baseline="0" dirty="0" smtClean="0">
                <a:sym typeface="Wingdings" panose="05000000000000000000" pitchFamily="2" charset="2"/>
              </a:rPr>
              <a:t>Consider: </a:t>
            </a:r>
          </a:p>
          <a:p>
            <a:r>
              <a:rPr lang="en-US" baseline="0" dirty="0" smtClean="0">
                <a:sym typeface="Wingdings" panose="05000000000000000000" pitchFamily="2" charset="2"/>
              </a:rPr>
              <a:t>Adaptability (pedagogy/andragogy; online teaching, Canvas)</a:t>
            </a:r>
          </a:p>
          <a:p>
            <a:r>
              <a:rPr lang="en-US" baseline="0" dirty="0" smtClean="0">
                <a:sym typeface="Wingdings" panose="05000000000000000000" pitchFamily="2" charset="2"/>
              </a:rPr>
              <a:t>Technical issues (internet access; browsers; hardware)</a:t>
            </a:r>
          </a:p>
          <a:p>
            <a:r>
              <a:rPr lang="en-US" baseline="0" dirty="0" smtClean="0">
                <a:sym typeface="Wingdings" panose="05000000000000000000" pitchFamily="2" charset="2"/>
              </a:rPr>
              <a:t>Computer literacy (troubleshooting issues; software)</a:t>
            </a:r>
          </a:p>
          <a:p>
            <a:r>
              <a:rPr lang="en-US" baseline="0" dirty="0" smtClean="0">
                <a:sym typeface="Wingdings" panose="05000000000000000000" pitchFamily="2" charset="2"/>
              </a:rPr>
              <a:t>Time management/self-motivation</a:t>
            </a:r>
          </a:p>
          <a:p>
            <a:endParaRPr lang="en-US" baseline="0" dirty="0" smtClean="0">
              <a:sym typeface="Wingdings" panose="05000000000000000000" pitchFamily="2" charset="2"/>
            </a:endParaRPr>
          </a:p>
          <a:p>
            <a:r>
              <a:rPr lang="en-US" baseline="0" dirty="0" smtClean="0">
                <a:sym typeface="Wingdings" panose="05000000000000000000" pitchFamily="2" charset="2"/>
              </a:rPr>
              <a:t>Broader issues: student engagement</a:t>
            </a:r>
          </a:p>
          <a:p>
            <a:endParaRPr lang="en-US" baseline="0" dirty="0" smtClean="0">
              <a:sym typeface="Wingdings" panose="05000000000000000000" pitchFamily="2" charset="2"/>
            </a:endParaRPr>
          </a:p>
          <a:p>
            <a:r>
              <a:rPr lang="en-US" baseline="0" dirty="0" smtClean="0">
                <a:sym typeface="Wingdings" panose="05000000000000000000" pitchFamily="2" charset="2"/>
              </a:rPr>
              <a:t>Create personas than address each topics in terms of how/what the college can do to mitigate some issues/potential barriers </a:t>
            </a:r>
            <a:r>
              <a:rPr lang="en-US" baseline="0" smtClean="0">
                <a:sym typeface="Wingdings" panose="05000000000000000000" pitchFamily="2" charset="2"/>
              </a:rPr>
              <a:t>to learning</a:t>
            </a:r>
            <a:endParaRPr lang="en-US" baseline="0" dirty="0" smtClean="0">
              <a:sym typeface="Wingdings" panose="05000000000000000000" pitchFamily="2" charset="2"/>
            </a:endParaRPr>
          </a:p>
          <a:p>
            <a:endParaRPr lang="en-US" baseline="0" dirty="0" smtClean="0">
              <a:sym typeface="Wingdings" panose="05000000000000000000" pitchFamily="2" charset="2"/>
            </a:endParaRPr>
          </a:p>
          <a:p>
            <a:endParaRPr lang="en-US" baseline="0" dirty="0" smtClean="0">
              <a:sym typeface="Wingdings" panose="05000000000000000000" pitchFamily="2" charset="2"/>
            </a:endParaRPr>
          </a:p>
          <a:p>
            <a:endParaRPr lang="en-US" baseline="0" dirty="0" smtClean="0">
              <a:sym typeface="Wingdings" panose="05000000000000000000" pitchFamily="2" charset="2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C97FEF-8D01-D743-B1D3-E0979AAF876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470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C97FEF-8D01-D743-B1D3-E0979AAF876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197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C97FEF-8D01-D743-B1D3-E0979AAF876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507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386" y="5552420"/>
            <a:ext cx="2508209" cy="689757"/>
          </a:xfrm>
          <a:prstGeom prst="rect">
            <a:avLst/>
          </a:prstGeom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98297" y="1341040"/>
            <a:ext cx="7928999" cy="180285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b"/>
          <a:lstStyle>
            <a:lvl1pPr>
              <a:defRPr sz="6000" b="1" i="0">
                <a:latin typeface="+mj-lt"/>
                <a:ea typeface="Brandon Text" charset="0"/>
                <a:cs typeface="Brandon Text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4248364" y="5389466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800" dirty="0" smtClean="0">
                <a:latin typeface="Helvetica Neue" charset="0"/>
                <a:ea typeface="Helvetica Neue" charset="0"/>
                <a:cs typeface="Helvetica Neue" charset="0"/>
              </a:rPr>
              <a:t>12345 El Monte Road</a:t>
            </a:r>
          </a:p>
          <a:p>
            <a:pPr algn="r"/>
            <a:r>
              <a:rPr lang="en-US" sz="1800" dirty="0" smtClean="0">
                <a:latin typeface="Helvetica Neue" charset="0"/>
                <a:ea typeface="Helvetica Neue" charset="0"/>
                <a:cs typeface="Helvetica Neue" charset="0"/>
              </a:rPr>
              <a:t>Los Altos Hills, CA 94022</a:t>
            </a:r>
          </a:p>
          <a:p>
            <a:pPr algn="r"/>
            <a:r>
              <a:rPr lang="en-US" sz="2400" b="1" dirty="0" smtClean="0">
                <a:solidFill>
                  <a:schemeClr val="accent2"/>
                </a:solidFill>
                <a:latin typeface="Helvetica Neue" charset="0"/>
                <a:ea typeface="Helvetica Neue" charset="0"/>
                <a:cs typeface="Helvetica Neue" charset="0"/>
              </a:rPr>
              <a:t>foothill.edu</a:t>
            </a:r>
            <a:endParaRPr lang="en-US" sz="2400" b="1" dirty="0">
              <a:solidFill>
                <a:schemeClr val="accent2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507539" y="3154872"/>
            <a:ext cx="7910513" cy="1087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en-US" dirty="0" smtClean="0"/>
              <a:t>Click to edit Master text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7188"/>
            <a:ext cx="7928999" cy="970450"/>
          </a:xfrm>
          <a:prstGeom prst="rect">
            <a:avLst/>
          </a:prstGeom>
        </p:spPr>
        <p:txBody>
          <a:bodyPr anchor="ctr"/>
          <a:lstStyle>
            <a:lvl1pPr>
              <a:defRPr sz="4000" b="1" i="0">
                <a:latin typeface="+mj-lt"/>
                <a:ea typeface="Brandon Text" charset="0"/>
                <a:cs typeface="Brandon Text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33176"/>
            <a:ext cx="8245011" cy="3705979"/>
          </a:xfrm>
          <a:prstGeom prst="rect">
            <a:avLst/>
          </a:prstGeom>
          <a:effectLst/>
        </p:spPr>
        <p:txBody>
          <a:bodyPr lIns="0" tIns="0" rIns="0" bIns="0">
            <a:normAutofit/>
          </a:bodyPr>
          <a:lstStyle>
            <a:lvl1pPr marL="257175" indent="-257175">
              <a:buClr>
                <a:schemeClr val="accent2"/>
              </a:buClr>
              <a:buSzPct val="100000"/>
              <a:buFont typeface="Arial" charset="0"/>
              <a:buChar char="•"/>
              <a:defRPr sz="3600">
                <a:latin typeface="+mn-lt"/>
                <a:ea typeface="Brandon Text" charset="0"/>
                <a:cs typeface="Brandon Text" charset="0"/>
              </a:defRPr>
            </a:lvl1pPr>
            <a:lvl2pPr marL="557213" indent="-214313">
              <a:buClr>
                <a:schemeClr val="accent2"/>
              </a:buClr>
              <a:buSzPct val="100000"/>
              <a:buFont typeface="Arial" charset="0"/>
              <a:buChar char="•"/>
              <a:defRPr sz="3600">
                <a:latin typeface="+mn-lt"/>
                <a:ea typeface="Brandon Text" charset="0"/>
                <a:cs typeface="Brandon Text" charset="0"/>
              </a:defRPr>
            </a:lvl2pPr>
            <a:lvl3pPr marL="857250" indent="-171450">
              <a:buClr>
                <a:schemeClr val="accent2"/>
              </a:buClr>
              <a:buSzPct val="100000"/>
              <a:buFont typeface="Arial" charset="0"/>
              <a:buChar char="•"/>
              <a:defRPr sz="2800">
                <a:latin typeface="+mn-lt"/>
                <a:ea typeface="Brandon Text" charset="0"/>
                <a:cs typeface="Brandon Text" charset="0"/>
              </a:defRPr>
            </a:lvl3pPr>
            <a:lvl4pPr marL="1200150" indent="-171450">
              <a:buClr>
                <a:schemeClr val="accent2"/>
              </a:buClr>
              <a:buSzPct val="100000"/>
              <a:buFont typeface="Arial" charset="0"/>
              <a:buChar char="•"/>
              <a:defRPr sz="2000">
                <a:latin typeface="+mn-lt"/>
                <a:ea typeface="Brandon Text" charset="0"/>
                <a:cs typeface="Brandon Text" charset="0"/>
              </a:defRPr>
            </a:lvl4pPr>
            <a:lvl5pPr marL="1543050" indent="-171450">
              <a:buClr>
                <a:schemeClr val="accent2"/>
              </a:buClr>
              <a:buSzPct val="100000"/>
              <a:buFont typeface="Arial" charset="0"/>
              <a:buChar char="•"/>
              <a:defRPr sz="2000">
                <a:latin typeface="+mn-lt"/>
                <a:ea typeface="Brandon Text" charset="0"/>
                <a:cs typeface="Brandon Text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0814" y="6148582"/>
            <a:ext cx="1503865" cy="4135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0814" y="6148582"/>
            <a:ext cx="1503865" cy="413563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447188"/>
            <a:ext cx="7928999" cy="970450"/>
          </a:xfrm>
          <a:prstGeom prst="rect">
            <a:avLst/>
          </a:prstGeom>
        </p:spPr>
        <p:txBody>
          <a:bodyPr anchor="ctr"/>
          <a:lstStyle>
            <a:lvl1pPr>
              <a:defRPr sz="4000" b="1" i="0">
                <a:latin typeface="+mj-lt"/>
                <a:ea typeface="Brandon Text" charset="0"/>
                <a:cs typeface="Brandon Text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1" y="2486346"/>
            <a:ext cx="3868220" cy="3770616"/>
          </a:xfrm>
          <a:prstGeom prst="rect">
            <a:avLst/>
          </a:prstGeom>
          <a:effectLst/>
        </p:spPr>
        <p:txBody>
          <a:bodyPr lIns="0" tIns="0" rIns="0" bIns="0">
            <a:normAutofit/>
          </a:bodyPr>
          <a:lstStyle>
            <a:lvl1pPr marL="257175" indent="-257175">
              <a:buClr>
                <a:schemeClr val="accent2"/>
              </a:buClr>
              <a:buSzPct val="100000"/>
              <a:buFont typeface="Arial" charset="0"/>
              <a:buChar char="•"/>
              <a:defRPr sz="3600">
                <a:latin typeface="+mn-lt"/>
                <a:ea typeface="Helvetica Neue" charset="0"/>
                <a:cs typeface="Helvetica Neue" charset="0"/>
              </a:defRPr>
            </a:lvl1pPr>
            <a:lvl2pPr marL="557213" indent="-214313">
              <a:buClr>
                <a:schemeClr val="accent2"/>
              </a:buClr>
              <a:buSzPct val="100000"/>
              <a:buFont typeface="Arial" charset="0"/>
              <a:buChar char="•"/>
              <a:defRPr sz="3600">
                <a:latin typeface="+mn-lt"/>
                <a:ea typeface="Helvetica Neue" charset="0"/>
                <a:cs typeface="Helvetica Neue" charset="0"/>
              </a:defRPr>
            </a:lvl2pPr>
            <a:lvl3pPr marL="857250" indent="-171450">
              <a:buClr>
                <a:schemeClr val="accent2"/>
              </a:buClr>
              <a:buSzPct val="100000"/>
              <a:buFont typeface="Arial" charset="0"/>
              <a:buChar char="•"/>
              <a:defRPr sz="2800">
                <a:latin typeface="+mn-lt"/>
                <a:ea typeface="Helvetica Neue" charset="0"/>
                <a:cs typeface="Helvetica Neue" charset="0"/>
              </a:defRPr>
            </a:lvl3pPr>
            <a:lvl4pPr marL="1200150" indent="-171450">
              <a:buClr>
                <a:schemeClr val="accent2"/>
              </a:buClr>
              <a:buSzPct val="100000"/>
              <a:buFont typeface="Arial" charset="0"/>
              <a:buChar char="•"/>
              <a:defRPr sz="2000">
                <a:latin typeface="+mn-lt"/>
                <a:ea typeface="Helvetica Neue" charset="0"/>
                <a:cs typeface="Helvetica Neue" charset="0"/>
              </a:defRPr>
            </a:lvl4pPr>
            <a:lvl5pPr marL="1543050" indent="-171450">
              <a:buClr>
                <a:schemeClr val="accent2"/>
              </a:buClr>
              <a:buSzPct val="100000"/>
              <a:buFont typeface="Arial" charset="0"/>
              <a:buChar char="•"/>
              <a:defRPr sz="2000">
                <a:latin typeface="+mn-lt"/>
                <a:ea typeface="Helvetica Neue" charset="0"/>
                <a:cs typeface="Helvetica Neue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0"/>
          </p:nvPr>
        </p:nvSpPr>
        <p:spPr>
          <a:xfrm>
            <a:off x="4708990" y="2486346"/>
            <a:ext cx="3868220" cy="3662236"/>
          </a:xfrm>
          <a:prstGeom prst="rect">
            <a:avLst/>
          </a:prstGeom>
          <a:effectLst/>
        </p:spPr>
        <p:txBody>
          <a:bodyPr lIns="0" tIns="0" rIns="0" bIns="0">
            <a:normAutofit/>
          </a:bodyPr>
          <a:lstStyle>
            <a:lvl1pPr marL="257175" indent="-257175">
              <a:buClr>
                <a:schemeClr val="accent2"/>
              </a:buClr>
              <a:buSzPct val="100000"/>
              <a:buFont typeface="Arial" charset="0"/>
              <a:buChar char="•"/>
              <a:defRPr sz="3600">
                <a:latin typeface="+mn-lt"/>
                <a:ea typeface="Brandon Text" charset="0"/>
                <a:cs typeface="Brandon Text" charset="0"/>
              </a:defRPr>
            </a:lvl1pPr>
            <a:lvl2pPr marL="557213" indent="-214313">
              <a:buClr>
                <a:schemeClr val="accent2"/>
              </a:buClr>
              <a:buSzPct val="100000"/>
              <a:buFont typeface="Arial" charset="0"/>
              <a:buChar char="•"/>
              <a:defRPr sz="3600">
                <a:latin typeface="+mn-lt"/>
                <a:ea typeface="Brandon Text" charset="0"/>
                <a:cs typeface="Brandon Text" charset="0"/>
              </a:defRPr>
            </a:lvl2pPr>
            <a:lvl3pPr marL="857250" indent="-171450">
              <a:buClr>
                <a:schemeClr val="accent2"/>
              </a:buClr>
              <a:buSzPct val="100000"/>
              <a:buFont typeface="Arial" charset="0"/>
              <a:buChar char="•"/>
              <a:defRPr sz="2800">
                <a:latin typeface="+mn-lt"/>
                <a:ea typeface="Brandon Text" charset="0"/>
                <a:cs typeface="Brandon Text" charset="0"/>
              </a:defRPr>
            </a:lvl3pPr>
            <a:lvl4pPr marL="1200150" indent="-171450">
              <a:buClr>
                <a:schemeClr val="accent2"/>
              </a:buClr>
              <a:buSzPct val="100000"/>
              <a:buFont typeface="Arial" charset="0"/>
              <a:buChar char="•"/>
              <a:defRPr sz="2000">
                <a:latin typeface="+mn-lt"/>
                <a:ea typeface="Brandon Text" charset="0"/>
                <a:cs typeface="Brandon Text" charset="0"/>
              </a:defRPr>
            </a:lvl4pPr>
            <a:lvl5pPr marL="1543050" indent="-171450">
              <a:buClr>
                <a:schemeClr val="accent2"/>
              </a:buClr>
              <a:buSzPct val="100000"/>
              <a:buFont typeface="Arial" charset="0"/>
              <a:buChar char="•"/>
              <a:defRPr sz="2000">
                <a:latin typeface="+mn-lt"/>
                <a:ea typeface="Brandon Text" charset="0"/>
                <a:cs typeface="Brandon Text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0814" y="6148582"/>
            <a:ext cx="1503865" cy="4135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s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804864" y="446088"/>
            <a:ext cx="2660650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4" y="446088"/>
            <a:ext cx="2660650" cy="1618396"/>
          </a:xfrm>
          <a:prstGeom prst="rect">
            <a:avLst/>
          </a:prstGeom>
        </p:spPr>
        <p:txBody>
          <a:bodyPr anchor="ctr"/>
          <a:lstStyle>
            <a:lvl1pPr algn="l">
              <a:defRPr sz="15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4" y="2260739"/>
            <a:ext cx="2660650" cy="3600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0814" y="6148582"/>
            <a:ext cx="1503865" cy="413563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idx="10"/>
          </p:nvPr>
        </p:nvSpPr>
        <p:spPr>
          <a:xfrm>
            <a:off x="3641724" y="446088"/>
            <a:ext cx="4813907" cy="5414962"/>
          </a:xfrm>
          <a:prstGeom prst="rect">
            <a:avLst/>
          </a:prstGeom>
          <a:effectLst/>
        </p:spPr>
        <p:txBody>
          <a:bodyPr lIns="0" tIns="0" rIns="0" bIns="0">
            <a:normAutofit/>
          </a:bodyPr>
          <a:lstStyle>
            <a:lvl1pPr marL="257175" indent="-257175">
              <a:buClr>
                <a:schemeClr val="accent2"/>
              </a:buClr>
              <a:buSzPct val="100000"/>
              <a:buFont typeface="Arial" charset="0"/>
              <a:buChar char="•"/>
              <a:defRPr sz="3600">
                <a:latin typeface="+mn-lt"/>
                <a:ea typeface="Brandon Text" charset="0"/>
                <a:cs typeface="Brandon Text" charset="0"/>
              </a:defRPr>
            </a:lvl1pPr>
            <a:lvl2pPr marL="557213" indent="-214313">
              <a:buClr>
                <a:schemeClr val="accent2"/>
              </a:buClr>
              <a:buSzPct val="100000"/>
              <a:buFont typeface="Arial" charset="0"/>
              <a:buChar char="•"/>
              <a:defRPr sz="3600">
                <a:latin typeface="+mn-lt"/>
                <a:ea typeface="Brandon Text" charset="0"/>
                <a:cs typeface="Brandon Text" charset="0"/>
              </a:defRPr>
            </a:lvl2pPr>
            <a:lvl3pPr marL="857250" indent="-171450">
              <a:buClr>
                <a:schemeClr val="accent2"/>
              </a:buClr>
              <a:buSzPct val="100000"/>
              <a:buFont typeface="Arial" charset="0"/>
              <a:buChar char="•"/>
              <a:defRPr sz="2800">
                <a:latin typeface="+mn-lt"/>
                <a:ea typeface="Brandon Text" charset="0"/>
                <a:cs typeface="Brandon Text" charset="0"/>
              </a:defRPr>
            </a:lvl3pPr>
            <a:lvl4pPr marL="1200150" indent="-171450">
              <a:buClr>
                <a:schemeClr val="accent2"/>
              </a:buClr>
              <a:buSzPct val="100000"/>
              <a:buFont typeface="Arial" charset="0"/>
              <a:buChar char="•"/>
              <a:defRPr sz="2000">
                <a:latin typeface="+mn-lt"/>
                <a:ea typeface="Brandon Text" charset="0"/>
                <a:cs typeface="Brandon Text" charset="0"/>
              </a:defRPr>
            </a:lvl4pPr>
            <a:lvl5pPr marL="1543050" indent="-171450">
              <a:buClr>
                <a:schemeClr val="accent2"/>
              </a:buClr>
              <a:buSzPct val="100000"/>
              <a:buFont typeface="Arial" charset="0"/>
              <a:buChar char="•"/>
              <a:defRPr sz="2000">
                <a:latin typeface="+mn-lt"/>
                <a:ea typeface="Brandon Text" charset="0"/>
                <a:cs typeface="Brandon Text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468" y="5393933"/>
            <a:ext cx="7921064" cy="754649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-1"/>
            <a:ext cx="9144000" cy="5208999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0814" y="6148582"/>
            <a:ext cx="1503865" cy="4135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ock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473773" y="1081456"/>
            <a:ext cx="4749312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8239" y="1238502"/>
            <a:ext cx="4420380" cy="2645912"/>
          </a:xfrm>
          <a:prstGeom prst="rect">
            <a:avLst/>
          </a:prstGeom>
        </p:spPr>
        <p:txBody>
          <a:bodyPr anchor="ctr"/>
          <a:lstStyle>
            <a:lvl1pPr algn="l">
              <a:defRPr sz="3150" b="1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9892" y="4477690"/>
            <a:ext cx="4418727" cy="713241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680982" y="1081457"/>
            <a:ext cx="2857501" cy="4075465"/>
          </a:xfrm>
          <a:prstGeom prst="rect">
            <a:avLst/>
          </a:prstGeo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0814" y="6148582"/>
            <a:ext cx="1503865" cy="4135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845389" y="1022863"/>
            <a:ext cx="2740292" cy="1956643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 hasCustomPrompt="1"/>
          </p:nvPr>
        </p:nvSpPr>
        <p:spPr>
          <a:xfrm>
            <a:off x="1037611" y="1194164"/>
            <a:ext cx="2352861" cy="1497665"/>
          </a:xfrm>
          <a:prstGeom prst="rect">
            <a:avLst/>
          </a:prstGeom>
        </p:spPr>
        <p:txBody>
          <a:bodyPr anchor="ctr"/>
          <a:lstStyle>
            <a:lvl1pPr>
              <a:defRPr sz="3200" baseline="0"/>
            </a:lvl1pPr>
          </a:lstStyle>
          <a:p>
            <a:r>
              <a:rPr lang="en-US" dirty="0" smtClean="0"/>
              <a:t>Thank You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0814" y="6148582"/>
            <a:ext cx="1503865" cy="413563"/>
          </a:xfrm>
          <a:prstGeom prst="rect">
            <a:avLst/>
          </a:prstGeom>
        </p:spPr>
      </p:pic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846138" y="3400425"/>
            <a:ext cx="7321550" cy="25066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/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 smtClean="0"/>
              <a:t>Presenter’s Name</a:t>
            </a:r>
          </a:p>
          <a:p>
            <a:pPr lvl="0"/>
            <a:r>
              <a:rPr lang="en-US" dirty="0" smtClean="0"/>
              <a:t>Presenter’s Title</a:t>
            </a:r>
          </a:p>
          <a:p>
            <a:pPr lvl="0"/>
            <a:r>
              <a:rPr lang="en-US" dirty="0" err="1" smtClean="0"/>
              <a:t>presentersname@foothill.edu</a:t>
            </a:r>
            <a:endParaRPr lang="en-US" dirty="0" smtClean="0"/>
          </a:p>
          <a:p>
            <a:pPr lvl="0"/>
            <a:r>
              <a:rPr lang="en-US" dirty="0" smtClean="0"/>
              <a:t>650.949.0000</a:t>
            </a:r>
          </a:p>
          <a:p>
            <a:pPr lvl="0"/>
            <a:endParaRPr lang="en-US" dirty="0" smtClean="0"/>
          </a:p>
          <a:p>
            <a:pPr lvl="0"/>
            <a:r>
              <a:rPr lang="en-US" dirty="0" err="1" smtClean="0"/>
              <a:t>foothill.edu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5" r:id="rId4"/>
    <p:sldLayoutId id="2147483656" r:id="rId5"/>
    <p:sldLayoutId id="2147483657" r:id="rId6"/>
    <p:sldLayoutId id="2147483666" r:id="rId7"/>
    <p:sldLayoutId id="2147483661" r:id="rId8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342900" rtl="0" eaLnBrk="1" latinLnBrk="0" hangingPunct="1">
        <a:spcBef>
          <a:spcPct val="0"/>
        </a:spcBef>
        <a:buNone/>
        <a:defRPr sz="3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80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210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270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Governance Summit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September 14, 2017</a:t>
            </a:r>
          </a:p>
          <a:p>
            <a:r>
              <a:rPr lang="en-US" dirty="0" smtClean="0"/>
              <a:t>Sunnyvale Center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74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2016-17 STRATEGIC OBJECTIVES</a:t>
            </a:r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6438457" y="3830753"/>
            <a:ext cx="2038694" cy="666608"/>
            <a:chOff x="6564685" y="3682212"/>
            <a:chExt cx="2038694" cy="666608"/>
          </a:xfrm>
        </p:grpSpPr>
        <p:sp>
          <p:nvSpPr>
            <p:cNvPr id="5" name="Equal 4"/>
            <p:cNvSpPr/>
            <p:nvPr/>
          </p:nvSpPr>
          <p:spPr>
            <a:xfrm>
              <a:off x="6564685" y="3718209"/>
              <a:ext cx="624253" cy="630611"/>
            </a:xfrm>
            <a:prstGeom prst="mathEqual">
              <a:avLst/>
            </a:prstGeom>
            <a:solidFill>
              <a:srgbClr val="FFC82E"/>
            </a:solidFill>
            <a:ln>
              <a:solidFill>
                <a:srgbClr val="FFC82E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195578" y="3682212"/>
              <a:ext cx="14078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rgbClr val="FFC82E"/>
                  </a:solidFill>
                </a:rPr>
                <a:t>2</a:t>
              </a:r>
              <a:r>
                <a:rPr lang="en-US" sz="3600" b="1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rgbClr val="FFC82E"/>
                  </a:solidFill>
                </a:rPr>
                <a:t>5%</a:t>
              </a:r>
              <a:endParaRPr lang="en-US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C82E"/>
                </a:solidFill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457200" y="3479517"/>
            <a:ext cx="4063933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HISPANIC</a:t>
            </a:r>
            <a:endParaRPr lang="en-US" sz="66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200" y="4588078"/>
            <a:ext cx="299473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EQUITY</a:t>
            </a:r>
            <a:endParaRPr lang="en-US" sz="66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69215" y="5664161"/>
            <a:ext cx="6806672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ACCREDITATION</a:t>
            </a:r>
            <a:endParaRPr lang="en-US" sz="66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6168292" y="3124357"/>
            <a:ext cx="2377440" cy="457200"/>
            <a:chOff x="6172201" y="105596"/>
            <a:chExt cx="2651432" cy="945925"/>
          </a:xfrm>
        </p:grpSpPr>
        <p:sp>
          <p:nvSpPr>
            <p:cNvPr id="12" name="Up Arrow 11"/>
            <p:cNvSpPr/>
            <p:nvPr/>
          </p:nvSpPr>
          <p:spPr>
            <a:xfrm>
              <a:off x="6172201" y="146801"/>
              <a:ext cx="1331292" cy="904720"/>
            </a:xfrm>
            <a:prstGeom prst="upArrow">
              <a:avLst/>
            </a:prstGeom>
            <a:solidFill>
              <a:srgbClr val="FFC82E"/>
            </a:solidFill>
            <a:ln>
              <a:solidFill>
                <a:srgbClr val="FFC82E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574402" y="105596"/>
              <a:ext cx="124923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rgbClr val="FFC82E"/>
                  </a:solidFill>
                </a:rPr>
                <a:t>1.5%</a:t>
              </a:r>
              <a:endParaRPr 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C82E"/>
                </a:solidFill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916089" y="4713831"/>
            <a:ext cx="30106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C82E"/>
                </a:solidFill>
              </a:rPr>
              <a:t>implementation</a:t>
            </a:r>
          </a:p>
          <a:p>
            <a:pPr algn="ctr"/>
            <a:r>
              <a:rPr lang="en-US" sz="2800" b="1" dirty="0" smtClean="0">
                <a:solidFill>
                  <a:srgbClr val="FFC82E"/>
                </a:solidFill>
              </a:rPr>
              <a:t>assessment</a:t>
            </a:r>
            <a:endParaRPr lang="en-US" sz="2800" b="1" dirty="0">
              <a:solidFill>
                <a:srgbClr val="FFC82E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551634" y="5650853"/>
            <a:ext cx="3010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C82E"/>
                </a:solidFill>
              </a:rPr>
              <a:t>self-study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451103" y="2189014"/>
            <a:ext cx="4977646" cy="1466743"/>
            <a:chOff x="451103" y="2189014"/>
            <a:chExt cx="4977646" cy="1466743"/>
          </a:xfrm>
        </p:grpSpPr>
        <p:sp>
          <p:nvSpPr>
            <p:cNvPr id="7" name="Rectangle 6"/>
            <p:cNvSpPr/>
            <p:nvPr/>
          </p:nvSpPr>
          <p:spPr>
            <a:xfrm>
              <a:off x="451103" y="2189014"/>
              <a:ext cx="4977646" cy="110799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6600" b="1" dirty="0" smtClean="0">
                  <a:ln w="12700">
                    <a:solidFill>
                      <a:schemeClr val="accent1"/>
                    </a:solidFill>
                    <a:prstDash val="solid"/>
                  </a:ln>
                  <a:pattFill prst="pct50">
                    <a:fgClr>
                      <a:schemeClr val="accent1"/>
                    </a:fgClr>
                    <a:bgClr>
                      <a:schemeClr val="accent1">
                        <a:lumMod val="20000"/>
                        <a:lumOff val="80000"/>
                      </a:schemeClr>
                    </a:bgClr>
                  </a:pattFill>
                  <a:effectLst>
                    <a:outerShdw dist="38100" dir="2640000" algn="bl" rotWithShape="0">
                      <a:schemeClr val="accent1"/>
                    </a:outerShdw>
                  </a:effectLst>
                </a:rPr>
                <a:t>SUNNYVALE</a:t>
              </a:r>
              <a:endParaRPr lang="en-US" sz="66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231402" y="3070982"/>
              <a:ext cx="3098925" cy="58477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200" b="1" dirty="0" smtClean="0">
                  <a:ln w="12700">
                    <a:solidFill>
                      <a:schemeClr val="accent1"/>
                    </a:solidFill>
                    <a:prstDash val="solid"/>
                  </a:ln>
                  <a:pattFill prst="pct50">
                    <a:fgClr>
                      <a:schemeClr val="accent1"/>
                    </a:fgClr>
                    <a:bgClr>
                      <a:schemeClr val="accent1">
                        <a:lumMod val="20000"/>
                        <a:lumOff val="80000"/>
                      </a:schemeClr>
                    </a:bgClr>
                  </a:pattFill>
                  <a:effectLst>
                    <a:outerShdw dist="38100" dir="2640000" algn="bl" rotWithShape="0">
                      <a:schemeClr val="accent1"/>
                    </a:outerShdw>
                  </a:effectLst>
                </a:rPr>
                <a:t>&amp; </a:t>
              </a:r>
              <a:r>
                <a:rPr lang="en-US" sz="3200" b="1" cap="none" spc="0" dirty="0" smtClean="0">
                  <a:ln w="12700">
                    <a:solidFill>
                      <a:schemeClr val="accent1"/>
                    </a:solidFill>
                    <a:prstDash val="solid"/>
                  </a:ln>
                  <a:pattFill prst="pct50">
                    <a:fgClr>
                      <a:schemeClr val="accent1"/>
                    </a:fgClr>
                    <a:bgClr>
                      <a:schemeClr val="accent1">
                        <a:lumMod val="20000"/>
                        <a:lumOff val="80000"/>
                      </a:schemeClr>
                    </a:bgClr>
                  </a:pattFill>
                  <a:effectLst>
                    <a:outerShdw dist="38100" dir="2640000" algn="bl" rotWithShape="0">
                      <a:schemeClr val="accent1"/>
                    </a:outerShdw>
                  </a:effectLst>
                </a:rPr>
                <a:t>ENROLLMENT</a:t>
              </a:r>
              <a:endParaRPr lang="en-US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5606592" y="2481402"/>
            <a:ext cx="36462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C82E"/>
                </a:solidFill>
              </a:rPr>
              <a:t>o</a:t>
            </a:r>
            <a:r>
              <a:rPr lang="en-US" sz="2800" b="1" dirty="0" smtClean="0">
                <a:solidFill>
                  <a:srgbClr val="FFC82E"/>
                </a:solidFill>
              </a:rPr>
              <a:t>pen &amp; operating</a:t>
            </a:r>
          </a:p>
        </p:txBody>
      </p:sp>
    </p:spTree>
    <p:extLst>
      <p:ext uri="{BB962C8B-B14F-4D97-AF65-F5344CB8AC3E}">
        <p14:creationId xmlns:p14="http://schemas.microsoft.com/office/powerpoint/2010/main" val="885363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4" grpId="0"/>
      <p:bldP spid="15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ENROLLMENT</a:t>
            </a:r>
            <a:endParaRPr lang="en-US" sz="3200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577929" y="2294575"/>
            <a:ext cx="8003361" cy="868603"/>
          </a:xfrm>
          <a:prstGeom prst="rect">
            <a:avLst/>
          </a:prstGeom>
        </p:spPr>
        <p:txBody>
          <a:bodyPr/>
          <a:lstStyle>
            <a:lvl1pPr marL="228600" indent="-228600" algn="l" rtl="0" eaLnBrk="1" fontAlgn="base" hangingPunct="1">
              <a:spcBef>
                <a:spcPts val="18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 2" charset="0"/>
              <a:buChar char="¡"/>
              <a:defRPr sz="2000" kern="120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457200" indent="-22860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4D0000"/>
              </a:buClr>
              <a:buSzPct val="100000"/>
              <a:buFont typeface="Wingdings 2" charset="0"/>
              <a:buChar char="¡"/>
              <a:defRPr kern="1200">
                <a:solidFill>
                  <a:schemeClr val="tx2"/>
                </a:solidFill>
                <a:latin typeface="+mn-lt"/>
                <a:ea typeface="ＭＳ Ｐゴシック" charset="0"/>
                <a:cs typeface="+mn-cs"/>
              </a:defRPr>
            </a:lvl2pPr>
            <a:lvl3pPr marL="685800" indent="-22860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 2" charset="0"/>
              <a:buChar char="¡"/>
              <a:defRPr kern="1200">
                <a:solidFill>
                  <a:schemeClr val="tx2"/>
                </a:solidFill>
                <a:latin typeface="+mn-lt"/>
                <a:ea typeface="ＭＳ Ｐゴシック" charset="0"/>
                <a:cs typeface="+mn-cs"/>
              </a:defRPr>
            </a:lvl3pPr>
            <a:lvl4pPr marL="914400" indent="-22860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4D0000"/>
              </a:buClr>
              <a:buSzPct val="100000"/>
              <a:buFont typeface="Wingdings 2" charset="0"/>
              <a:buChar char="¡"/>
              <a:defRPr kern="1200">
                <a:solidFill>
                  <a:schemeClr val="tx2"/>
                </a:solidFill>
                <a:latin typeface="+mn-lt"/>
                <a:ea typeface="ＭＳ Ｐゴシック" charset="0"/>
                <a:cs typeface="+mn-cs"/>
              </a:defRPr>
            </a:lvl4pPr>
            <a:lvl5pPr marL="1143000" indent="-22860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 2" charset="0"/>
              <a:buChar char="¡"/>
              <a:defRPr kern="1200">
                <a:solidFill>
                  <a:schemeClr val="tx2"/>
                </a:solidFill>
                <a:latin typeface="+mn-lt"/>
                <a:ea typeface="ＭＳ Ｐゴシック" charset="0"/>
                <a:cs typeface="+mn-cs"/>
              </a:defRPr>
            </a:lvl5pPr>
            <a:lvl6pPr marL="137795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"/>
              <a:defRPr lang="en-US" sz="18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6033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lang="en-US" sz="18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830388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"/>
              <a:defRPr lang="en-US" sz="18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lang="en-US" sz="180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dirty="0" smtClean="0"/>
              <a:t>Overall enrollment decline 2016-17</a:t>
            </a:r>
            <a:endParaRPr lang="en-US" sz="3600" dirty="0"/>
          </a:p>
        </p:txBody>
      </p:sp>
      <p:grpSp>
        <p:nvGrpSpPr>
          <p:cNvPr id="27" name="Group 26"/>
          <p:cNvGrpSpPr/>
          <p:nvPr/>
        </p:nvGrpSpPr>
        <p:grpSpPr>
          <a:xfrm>
            <a:off x="423671" y="3215149"/>
            <a:ext cx="3938079" cy="936961"/>
            <a:chOff x="423671" y="5251769"/>
            <a:chExt cx="3938079" cy="936961"/>
          </a:xfrm>
        </p:grpSpPr>
        <p:sp>
          <p:nvSpPr>
            <p:cNvPr id="14" name="Up Arrow 13"/>
            <p:cNvSpPr/>
            <p:nvPr/>
          </p:nvSpPr>
          <p:spPr>
            <a:xfrm rot="10800000">
              <a:off x="423671" y="5261184"/>
              <a:ext cx="1814269" cy="927546"/>
            </a:xfrm>
            <a:prstGeom prst="upArrow">
              <a:avLst/>
            </a:prstGeom>
            <a:solidFill>
              <a:srgbClr val="FFC82E"/>
            </a:solidFill>
            <a:ln>
              <a:solidFill>
                <a:srgbClr val="FFC82E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2087101" y="5251769"/>
              <a:ext cx="2274649" cy="901049"/>
              <a:chOff x="2482893" y="5347305"/>
              <a:chExt cx="2274649" cy="901049"/>
            </a:xfrm>
          </p:grpSpPr>
          <p:sp>
            <p:nvSpPr>
              <p:cNvPr id="15" name="TextBox 14"/>
              <p:cNvSpPr txBox="1"/>
              <p:nvPr/>
            </p:nvSpPr>
            <p:spPr>
              <a:xfrm>
                <a:off x="3015824" y="5347305"/>
                <a:ext cx="1741718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>
                    <a:ln w="22225">
                      <a:noFill/>
                      <a:prstDash val="solid"/>
                    </a:ln>
                  </a:rPr>
                  <a:t>426</a:t>
                </a:r>
                <a:endParaRPr lang="en-US" sz="3200" dirty="0">
                  <a:ln w="22225">
                    <a:noFill/>
                    <a:prstDash val="solid"/>
                  </a:ln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2482893" y="5848244"/>
                <a:ext cx="195048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 smtClean="0"/>
                  <a:t>FTES</a:t>
                </a:r>
                <a:endParaRPr lang="en-US" sz="2000" b="1" dirty="0"/>
              </a:p>
            </p:txBody>
          </p:sp>
        </p:grpSp>
      </p:grpSp>
      <p:grpSp>
        <p:nvGrpSpPr>
          <p:cNvPr id="5" name="Group 4"/>
          <p:cNvGrpSpPr/>
          <p:nvPr/>
        </p:nvGrpSpPr>
        <p:grpSpPr>
          <a:xfrm>
            <a:off x="4733403" y="3142676"/>
            <a:ext cx="4151289" cy="966567"/>
            <a:chOff x="4733403" y="3142676"/>
            <a:chExt cx="4151289" cy="966567"/>
          </a:xfrm>
        </p:grpSpPr>
        <p:sp>
          <p:nvSpPr>
            <p:cNvPr id="17" name="TextBox 16"/>
            <p:cNvSpPr txBox="1"/>
            <p:nvPr/>
          </p:nvSpPr>
          <p:spPr>
            <a:xfrm>
              <a:off x="4733403" y="3185913"/>
              <a:ext cx="186180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400" b="1" dirty="0" smtClean="0">
                  <a:solidFill>
                    <a:srgbClr val="990000"/>
                  </a:solidFill>
                </a:rPr>
                <a:t>-$2M</a:t>
              </a:r>
              <a:endParaRPr lang="en-US" sz="5400" b="1" dirty="0">
                <a:solidFill>
                  <a:srgbClr val="990000"/>
                </a:solidFill>
              </a:endParaRPr>
            </a:p>
          </p:txBody>
        </p:sp>
        <p:sp>
          <p:nvSpPr>
            <p:cNvPr id="18" name="Content Placeholder 2"/>
            <p:cNvSpPr txBox="1">
              <a:spLocks/>
            </p:cNvSpPr>
            <p:nvPr/>
          </p:nvSpPr>
          <p:spPr>
            <a:xfrm>
              <a:off x="6797971" y="3142676"/>
              <a:ext cx="2086721" cy="504902"/>
            </a:xfrm>
            <a:prstGeom prst="rect">
              <a:avLst/>
            </a:prstGeom>
          </p:spPr>
          <p:txBody>
            <a:bodyPr/>
            <a:lstStyle>
              <a:lvl1pPr marL="228600" indent="-228600" algn="l" rtl="0" eaLnBrk="1" fontAlgn="base" hangingPunct="1">
                <a:spcBef>
                  <a:spcPts val="18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Wingdings 2" charset="0"/>
                <a:buChar char="¡"/>
                <a:defRPr sz="2000" kern="1200">
                  <a:solidFill>
                    <a:schemeClr val="tx2"/>
                  </a:solidFill>
                  <a:latin typeface="+mn-lt"/>
                  <a:ea typeface="ＭＳ Ｐゴシック" charset="0"/>
                  <a:cs typeface="ＭＳ Ｐゴシック" charset="0"/>
                </a:defRPr>
              </a:lvl1pPr>
              <a:lvl2pPr marL="457200" indent="-228600" algn="l" rtl="0" eaLnBrk="1" fontAlgn="base" hangingPunct="1">
                <a:spcBef>
                  <a:spcPts val="600"/>
                </a:spcBef>
                <a:spcAft>
                  <a:spcPct val="0"/>
                </a:spcAft>
                <a:buClr>
                  <a:srgbClr val="4D0000"/>
                </a:buClr>
                <a:buSzPct val="100000"/>
                <a:buFont typeface="Wingdings 2" charset="0"/>
                <a:buChar char="¡"/>
                <a:defRPr kern="1200">
                  <a:solidFill>
                    <a:schemeClr val="tx2"/>
                  </a:solidFill>
                  <a:latin typeface="+mn-lt"/>
                  <a:ea typeface="ＭＳ Ｐゴシック" charset="0"/>
                  <a:cs typeface="+mn-cs"/>
                </a:defRPr>
              </a:lvl2pPr>
              <a:lvl3pPr marL="685800" indent="-228600" algn="l" rtl="0" eaLnBrk="1" fontAlgn="base" hangingPunct="1">
                <a:spcBef>
                  <a:spcPts val="6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Wingdings 2" charset="0"/>
                <a:buChar char="¡"/>
                <a:defRPr kern="1200">
                  <a:solidFill>
                    <a:schemeClr val="tx2"/>
                  </a:solidFill>
                  <a:latin typeface="+mn-lt"/>
                  <a:ea typeface="ＭＳ Ｐゴシック" charset="0"/>
                  <a:cs typeface="+mn-cs"/>
                </a:defRPr>
              </a:lvl3pPr>
              <a:lvl4pPr marL="914400" indent="-228600" algn="l" rtl="0" eaLnBrk="1" fontAlgn="base" hangingPunct="1">
                <a:spcBef>
                  <a:spcPts val="600"/>
                </a:spcBef>
                <a:spcAft>
                  <a:spcPct val="0"/>
                </a:spcAft>
                <a:buClr>
                  <a:srgbClr val="4D0000"/>
                </a:buClr>
                <a:buSzPct val="100000"/>
                <a:buFont typeface="Wingdings 2" charset="0"/>
                <a:buChar char="¡"/>
                <a:defRPr kern="1200">
                  <a:solidFill>
                    <a:schemeClr val="tx2"/>
                  </a:solidFill>
                  <a:latin typeface="+mn-lt"/>
                  <a:ea typeface="ＭＳ Ｐゴシック" charset="0"/>
                  <a:cs typeface="+mn-cs"/>
                </a:defRPr>
              </a:lvl4pPr>
              <a:lvl5pPr marL="1143000" indent="-228600" algn="l" rtl="0" eaLnBrk="1" fontAlgn="base" hangingPunct="1">
                <a:spcBef>
                  <a:spcPts val="6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Wingdings 2" charset="0"/>
                <a:buChar char="¡"/>
                <a:defRPr kern="1200">
                  <a:solidFill>
                    <a:schemeClr val="tx2"/>
                  </a:solidFill>
                  <a:latin typeface="+mn-lt"/>
                  <a:ea typeface="ＭＳ Ｐゴシック" charset="0"/>
                  <a:cs typeface="+mn-cs"/>
                </a:defRPr>
              </a:lvl5pPr>
              <a:lvl6pPr marL="1377950" indent="-228600" algn="l" defTabSz="914400" rtl="0" eaLnBrk="1" latinLnBrk="0" hangingPunct="1">
                <a:spcBef>
                  <a:spcPct val="20000"/>
                </a:spcBef>
                <a:buClr>
                  <a:schemeClr val="accent1">
                    <a:lumMod val="50000"/>
                  </a:schemeClr>
                </a:buClr>
                <a:buFont typeface="Wingdings 2" pitchFamily="18" charset="2"/>
                <a:buChar char=""/>
                <a:defRPr lang="en-US" sz="1800" kern="1200" dirty="0" smtClean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6pPr>
              <a:lvl7pPr marL="1603375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Wingdings 2" pitchFamily="18" charset="2"/>
                <a:buChar char=""/>
                <a:defRPr lang="en-US" sz="1800" kern="1200" dirty="0" smtClean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1830388" indent="-228600" algn="l" defTabSz="914400" rtl="0" eaLnBrk="1" latinLnBrk="0" hangingPunct="1">
                <a:spcBef>
                  <a:spcPct val="20000"/>
                </a:spcBef>
                <a:buClr>
                  <a:schemeClr val="accent1">
                    <a:lumMod val="50000"/>
                  </a:schemeClr>
                </a:buClr>
                <a:buFont typeface="Wingdings 2" pitchFamily="18" charset="2"/>
                <a:buChar char=""/>
                <a:defRPr lang="en-US" sz="1800" kern="1200" dirty="0" smtClean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20574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Wingdings 2" pitchFamily="18" charset="2"/>
                <a:buChar char=""/>
                <a:defRPr lang="en-US" sz="1800" kern="1200" dirty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2800" dirty="0" smtClean="0"/>
                <a:t>Decline in Funding</a:t>
              </a:r>
              <a:endParaRPr lang="en-US" sz="2800" dirty="0"/>
            </a:p>
          </p:txBody>
        </p:sp>
      </p:grpSp>
      <p:sp>
        <p:nvSpPr>
          <p:cNvPr id="11" name="Content Placeholder 2"/>
          <p:cNvSpPr txBox="1">
            <a:spLocks/>
          </p:cNvSpPr>
          <p:nvPr/>
        </p:nvSpPr>
        <p:spPr>
          <a:xfrm>
            <a:off x="1383325" y="4357824"/>
            <a:ext cx="6200100" cy="868603"/>
          </a:xfrm>
          <a:prstGeom prst="rect">
            <a:avLst/>
          </a:prstGeom>
        </p:spPr>
        <p:txBody>
          <a:bodyPr/>
          <a:lstStyle>
            <a:lvl1pPr marL="228600" indent="-228600" algn="l" rtl="0" eaLnBrk="1" fontAlgn="base" hangingPunct="1">
              <a:spcBef>
                <a:spcPts val="18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 2" charset="0"/>
              <a:buChar char="¡"/>
              <a:defRPr sz="2000" kern="120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457200" indent="-22860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4D0000"/>
              </a:buClr>
              <a:buSzPct val="100000"/>
              <a:buFont typeface="Wingdings 2" charset="0"/>
              <a:buChar char="¡"/>
              <a:defRPr kern="1200">
                <a:solidFill>
                  <a:schemeClr val="tx2"/>
                </a:solidFill>
                <a:latin typeface="+mn-lt"/>
                <a:ea typeface="ＭＳ Ｐゴシック" charset="0"/>
                <a:cs typeface="+mn-cs"/>
              </a:defRPr>
            </a:lvl2pPr>
            <a:lvl3pPr marL="685800" indent="-22860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 2" charset="0"/>
              <a:buChar char="¡"/>
              <a:defRPr kern="1200">
                <a:solidFill>
                  <a:schemeClr val="tx2"/>
                </a:solidFill>
                <a:latin typeface="+mn-lt"/>
                <a:ea typeface="ＭＳ Ｐゴシック" charset="0"/>
                <a:cs typeface="+mn-cs"/>
              </a:defRPr>
            </a:lvl3pPr>
            <a:lvl4pPr marL="914400" indent="-22860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4D0000"/>
              </a:buClr>
              <a:buSzPct val="100000"/>
              <a:buFont typeface="Wingdings 2" charset="0"/>
              <a:buChar char="¡"/>
              <a:defRPr kern="1200">
                <a:solidFill>
                  <a:schemeClr val="tx2"/>
                </a:solidFill>
                <a:latin typeface="+mn-lt"/>
                <a:ea typeface="ＭＳ Ｐゴシック" charset="0"/>
                <a:cs typeface="+mn-cs"/>
              </a:defRPr>
            </a:lvl4pPr>
            <a:lvl5pPr marL="1143000" indent="-22860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 2" charset="0"/>
              <a:buChar char="¡"/>
              <a:defRPr kern="1200">
                <a:solidFill>
                  <a:schemeClr val="tx2"/>
                </a:solidFill>
                <a:latin typeface="+mn-lt"/>
                <a:ea typeface="ＭＳ Ｐゴシック" charset="0"/>
                <a:cs typeface="+mn-cs"/>
              </a:defRPr>
            </a:lvl5pPr>
            <a:lvl6pPr marL="137795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"/>
              <a:defRPr lang="en-US" sz="18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6033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lang="en-US" sz="18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830388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"/>
              <a:defRPr lang="en-US" sz="18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lang="en-US" sz="180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dirty="0" smtClean="0"/>
              <a:t>Enrollment growth 2017-18</a:t>
            </a:r>
            <a:endParaRPr lang="en-US" sz="3600" dirty="0"/>
          </a:p>
        </p:txBody>
      </p:sp>
      <p:grpSp>
        <p:nvGrpSpPr>
          <p:cNvPr id="3" name="Group 2"/>
          <p:cNvGrpSpPr/>
          <p:nvPr/>
        </p:nvGrpSpPr>
        <p:grpSpPr>
          <a:xfrm>
            <a:off x="411949" y="5301843"/>
            <a:ext cx="3613911" cy="936962"/>
            <a:chOff x="411949" y="5301843"/>
            <a:chExt cx="3613911" cy="936962"/>
          </a:xfrm>
        </p:grpSpPr>
        <p:sp>
          <p:nvSpPr>
            <p:cNvPr id="19" name="Up Arrow 18"/>
            <p:cNvSpPr/>
            <p:nvPr/>
          </p:nvSpPr>
          <p:spPr>
            <a:xfrm>
              <a:off x="411949" y="5311259"/>
              <a:ext cx="1814269" cy="927546"/>
            </a:xfrm>
            <a:prstGeom prst="upArrow">
              <a:avLst/>
            </a:prstGeom>
            <a:solidFill>
              <a:srgbClr val="FFC82E"/>
            </a:solidFill>
            <a:ln>
              <a:solidFill>
                <a:srgbClr val="FFC82E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2075379" y="5301843"/>
              <a:ext cx="1950481" cy="901050"/>
              <a:chOff x="2482893" y="5347304"/>
              <a:chExt cx="1950481" cy="901050"/>
            </a:xfrm>
          </p:grpSpPr>
          <p:sp>
            <p:nvSpPr>
              <p:cNvPr id="21" name="TextBox 20"/>
              <p:cNvSpPr txBox="1"/>
              <p:nvPr/>
            </p:nvSpPr>
            <p:spPr>
              <a:xfrm>
                <a:off x="2845914" y="5347304"/>
                <a:ext cx="1587460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>
                    <a:ln w="22225">
                      <a:noFill/>
                      <a:prstDash val="solid"/>
                    </a:ln>
                  </a:rPr>
                  <a:t>+1.5%</a:t>
                </a:r>
                <a:endParaRPr lang="en-US" sz="3200" dirty="0">
                  <a:ln w="22225">
                    <a:noFill/>
                    <a:prstDash val="solid"/>
                  </a:ln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2482893" y="5848244"/>
                <a:ext cx="195048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b="1" dirty="0" smtClean="0"/>
                  <a:t>FTES</a:t>
                </a:r>
                <a:endParaRPr lang="en-US" sz="2000" b="1" dirty="0"/>
              </a:p>
            </p:txBody>
          </p:sp>
        </p:grpSp>
      </p:grpSp>
      <p:grpSp>
        <p:nvGrpSpPr>
          <p:cNvPr id="4" name="Group 3"/>
          <p:cNvGrpSpPr/>
          <p:nvPr/>
        </p:nvGrpSpPr>
        <p:grpSpPr>
          <a:xfrm>
            <a:off x="4238042" y="5223663"/>
            <a:ext cx="4681819" cy="923330"/>
            <a:chOff x="4238042" y="5223663"/>
            <a:chExt cx="4681819" cy="923330"/>
          </a:xfrm>
        </p:grpSpPr>
        <p:sp>
          <p:nvSpPr>
            <p:cNvPr id="24" name="TextBox 23"/>
            <p:cNvSpPr txBox="1"/>
            <p:nvPr/>
          </p:nvSpPr>
          <p:spPr>
            <a:xfrm>
              <a:off x="4238042" y="5223663"/>
              <a:ext cx="255992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400" b="1" dirty="0" smtClean="0">
                  <a:solidFill>
                    <a:srgbClr val="990000"/>
                  </a:solidFill>
                </a:rPr>
                <a:t>+$948K</a:t>
              </a:r>
              <a:endParaRPr lang="en-US" sz="5400" b="1" dirty="0">
                <a:solidFill>
                  <a:srgbClr val="990000"/>
                </a:solidFill>
              </a:endParaRPr>
            </a:p>
          </p:txBody>
        </p:sp>
        <p:sp>
          <p:nvSpPr>
            <p:cNvPr id="25" name="Content Placeholder 2"/>
            <p:cNvSpPr txBox="1">
              <a:spLocks/>
            </p:cNvSpPr>
            <p:nvPr/>
          </p:nvSpPr>
          <p:spPr>
            <a:xfrm>
              <a:off x="6833140" y="5379717"/>
              <a:ext cx="2086721" cy="504902"/>
            </a:xfrm>
            <a:prstGeom prst="rect">
              <a:avLst/>
            </a:prstGeom>
          </p:spPr>
          <p:txBody>
            <a:bodyPr/>
            <a:lstStyle>
              <a:lvl1pPr marL="228600" indent="-228600" algn="l" rtl="0" eaLnBrk="1" fontAlgn="base" hangingPunct="1">
                <a:spcBef>
                  <a:spcPts val="18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Wingdings 2" charset="0"/>
                <a:buChar char="¡"/>
                <a:defRPr sz="2000" kern="1200">
                  <a:solidFill>
                    <a:schemeClr val="tx2"/>
                  </a:solidFill>
                  <a:latin typeface="+mn-lt"/>
                  <a:ea typeface="ＭＳ Ｐゴシック" charset="0"/>
                  <a:cs typeface="ＭＳ Ｐゴシック" charset="0"/>
                </a:defRPr>
              </a:lvl1pPr>
              <a:lvl2pPr marL="457200" indent="-228600" algn="l" rtl="0" eaLnBrk="1" fontAlgn="base" hangingPunct="1">
                <a:spcBef>
                  <a:spcPts val="600"/>
                </a:spcBef>
                <a:spcAft>
                  <a:spcPct val="0"/>
                </a:spcAft>
                <a:buClr>
                  <a:srgbClr val="4D0000"/>
                </a:buClr>
                <a:buSzPct val="100000"/>
                <a:buFont typeface="Wingdings 2" charset="0"/>
                <a:buChar char="¡"/>
                <a:defRPr kern="1200">
                  <a:solidFill>
                    <a:schemeClr val="tx2"/>
                  </a:solidFill>
                  <a:latin typeface="+mn-lt"/>
                  <a:ea typeface="ＭＳ Ｐゴシック" charset="0"/>
                  <a:cs typeface="+mn-cs"/>
                </a:defRPr>
              </a:lvl2pPr>
              <a:lvl3pPr marL="685800" indent="-228600" algn="l" rtl="0" eaLnBrk="1" fontAlgn="base" hangingPunct="1">
                <a:spcBef>
                  <a:spcPts val="6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Wingdings 2" charset="0"/>
                <a:buChar char="¡"/>
                <a:defRPr kern="1200">
                  <a:solidFill>
                    <a:schemeClr val="tx2"/>
                  </a:solidFill>
                  <a:latin typeface="+mn-lt"/>
                  <a:ea typeface="ＭＳ Ｐゴシック" charset="0"/>
                  <a:cs typeface="+mn-cs"/>
                </a:defRPr>
              </a:lvl3pPr>
              <a:lvl4pPr marL="914400" indent="-228600" algn="l" rtl="0" eaLnBrk="1" fontAlgn="base" hangingPunct="1">
                <a:spcBef>
                  <a:spcPts val="600"/>
                </a:spcBef>
                <a:spcAft>
                  <a:spcPct val="0"/>
                </a:spcAft>
                <a:buClr>
                  <a:srgbClr val="4D0000"/>
                </a:buClr>
                <a:buSzPct val="100000"/>
                <a:buFont typeface="Wingdings 2" charset="0"/>
                <a:buChar char="¡"/>
                <a:defRPr kern="1200">
                  <a:solidFill>
                    <a:schemeClr val="tx2"/>
                  </a:solidFill>
                  <a:latin typeface="+mn-lt"/>
                  <a:ea typeface="ＭＳ Ｐゴシック" charset="0"/>
                  <a:cs typeface="+mn-cs"/>
                </a:defRPr>
              </a:lvl4pPr>
              <a:lvl5pPr marL="1143000" indent="-228600" algn="l" rtl="0" eaLnBrk="1" fontAlgn="base" hangingPunct="1">
                <a:spcBef>
                  <a:spcPts val="6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Wingdings 2" charset="0"/>
                <a:buChar char="¡"/>
                <a:defRPr kern="1200">
                  <a:solidFill>
                    <a:schemeClr val="tx2"/>
                  </a:solidFill>
                  <a:latin typeface="+mn-lt"/>
                  <a:ea typeface="ＭＳ Ｐゴシック" charset="0"/>
                  <a:cs typeface="+mn-cs"/>
                </a:defRPr>
              </a:lvl5pPr>
              <a:lvl6pPr marL="1377950" indent="-228600" algn="l" defTabSz="914400" rtl="0" eaLnBrk="1" latinLnBrk="0" hangingPunct="1">
                <a:spcBef>
                  <a:spcPct val="20000"/>
                </a:spcBef>
                <a:buClr>
                  <a:schemeClr val="accent1">
                    <a:lumMod val="50000"/>
                  </a:schemeClr>
                </a:buClr>
                <a:buFont typeface="Wingdings 2" pitchFamily="18" charset="2"/>
                <a:buChar char=""/>
                <a:defRPr lang="en-US" sz="1800" kern="1200" dirty="0" smtClean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6pPr>
              <a:lvl7pPr marL="1603375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Wingdings 2" pitchFamily="18" charset="2"/>
                <a:buChar char=""/>
                <a:defRPr lang="en-US" sz="1800" kern="1200" dirty="0" smtClean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1830388" indent="-228600" algn="l" defTabSz="914400" rtl="0" eaLnBrk="1" latinLnBrk="0" hangingPunct="1">
                <a:spcBef>
                  <a:spcPct val="20000"/>
                </a:spcBef>
                <a:buClr>
                  <a:schemeClr val="accent1">
                    <a:lumMod val="50000"/>
                  </a:schemeClr>
                </a:buClr>
                <a:buFont typeface="Wingdings 2" pitchFamily="18" charset="2"/>
                <a:buChar char=""/>
                <a:defRPr lang="en-US" sz="1800" kern="1200" dirty="0" smtClean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20574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Wingdings 2" pitchFamily="18" charset="2"/>
                <a:buChar char=""/>
                <a:defRPr lang="en-US" sz="1800" kern="1200" dirty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2800" dirty="0" smtClean="0"/>
                <a:t>Funding</a:t>
              </a:r>
              <a:endParaRPr lang="en-US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3751872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EQUITY PLAN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67071" y="2266499"/>
            <a:ext cx="7400186" cy="1182423"/>
          </a:xfrm>
          <a:prstGeom prst="rect">
            <a:avLst/>
          </a:prstGeom>
        </p:spPr>
        <p:txBody>
          <a:bodyPr/>
          <a:lstStyle>
            <a:lvl1pPr marL="228600" indent="-228600" algn="l" rtl="0" eaLnBrk="1" fontAlgn="base" hangingPunct="1">
              <a:spcBef>
                <a:spcPts val="18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 2" charset="0"/>
              <a:buChar char="¡"/>
              <a:defRPr sz="2000" kern="120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457200" indent="-22860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4D0000"/>
              </a:buClr>
              <a:buSzPct val="100000"/>
              <a:buFont typeface="Wingdings 2" charset="0"/>
              <a:buChar char="¡"/>
              <a:defRPr kern="1200">
                <a:solidFill>
                  <a:schemeClr val="tx2"/>
                </a:solidFill>
                <a:latin typeface="+mn-lt"/>
                <a:ea typeface="ＭＳ Ｐゴシック" charset="0"/>
                <a:cs typeface="+mn-cs"/>
              </a:defRPr>
            </a:lvl2pPr>
            <a:lvl3pPr marL="685800" indent="-22860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 2" charset="0"/>
              <a:buChar char="¡"/>
              <a:defRPr kern="1200">
                <a:solidFill>
                  <a:schemeClr val="tx2"/>
                </a:solidFill>
                <a:latin typeface="+mn-lt"/>
                <a:ea typeface="ＭＳ Ｐゴシック" charset="0"/>
                <a:cs typeface="+mn-cs"/>
              </a:defRPr>
            </a:lvl3pPr>
            <a:lvl4pPr marL="914400" indent="-22860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4D0000"/>
              </a:buClr>
              <a:buSzPct val="100000"/>
              <a:buFont typeface="Wingdings 2" charset="0"/>
              <a:buChar char="¡"/>
              <a:defRPr kern="1200">
                <a:solidFill>
                  <a:schemeClr val="tx2"/>
                </a:solidFill>
                <a:latin typeface="+mn-lt"/>
                <a:ea typeface="ＭＳ Ｐゴシック" charset="0"/>
                <a:cs typeface="+mn-cs"/>
              </a:defRPr>
            </a:lvl4pPr>
            <a:lvl5pPr marL="1143000" indent="-22860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 2" charset="0"/>
              <a:buChar char="¡"/>
              <a:defRPr kern="1200">
                <a:solidFill>
                  <a:schemeClr val="tx2"/>
                </a:solidFill>
                <a:latin typeface="+mn-lt"/>
                <a:ea typeface="ＭＳ Ｐゴシック" charset="0"/>
                <a:cs typeface="+mn-cs"/>
              </a:defRPr>
            </a:lvl5pPr>
            <a:lvl6pPr marL="137795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"/>
              <a:defRPr lang="en-US" sz="18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6033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lang="en-US" sz="18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830388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"/>
              <a:defRPr lang="en-US" sz="18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lang="en-US" sz="180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dirty="0" smtClean="0"/>
              <a:t>Closing the achievement gap</a:t>
            </a:r>
            <a:endParaRPr lang="en-US" sz="3600" dirty="0"/>
          </a:p>
        </p:txBody>
      </p:sp>
      <p:sp>
        <p:nvSpPr>
          <p:cNvPr id="6" name="Rectangle 5"/>
          <p:cNvSpPr/>
          <p:nvPr/>
        </p:nvSpPr>
        <p:spPr>
          <a:xfrm>
            <a:off x="1650138" y="3063410"/>
            <a:ext cx="54986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990000"/>
                </a:solidFill>
              </a:rPr>
              <a:t>COURSE SUCCESS RATES</a:t>
            </a:r>
            <a:endParaRPr lang="en-US" sz="36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205347" y="3826280"/>
            <a:ext cx="6546272" cy="726900"/>
          </a:xfrm>
          <a:prstGeom prst="rect">
            <a:avLst/>
          </a:prstGeom>
        </p:spPr>
        <p:txBody>
          <a:bodyPr/>
          <a:lstStyle>
            <a:lvl1pPr marL="228600" indent="-228600" algn="l" rtl="0" eaLnBrk="1" fontAlgn="base" hangingPunct="1">
              <a:spcBef>
                <a:spcPts val="18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 2" charset="0"/>
              <a:buChar char="¡"/>
              <a:defRPr sz="2000" kern="120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457200" indent="-22860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4D0000"/>
              </a:buClr>
              <a:buSzPct val="100000"/>
              <a:buFont typeface="Wingdings 2" charset="0"/>
              <a:buChar char="¡"/>
              <a:defRPr kern="1200">
                <a:solidFill>
                  <a:schemeClr val="tx2"/>
                </a:solidFill>
                <a:latin typeface="+mn-lt"/>
                <a:ea typeface="ＭＳ Ｐゴシック" charset="0"/>
                <a:cs typeface="+mn-cs"/>
              </a:defRPr>
            </a:lvl2pPr>
            <a:lvl3pPr marL="685800" indent="-22860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 2" charset="0"/>
              <a:buChar char="¡"/>
              <a:defRPr kern="1200">
                <a:solidFill>
                  <a:schemeClr val="tx2"/>
                </a:solidFill>
                <a:latin typeface="+mn-lt"/>
                <a:ea typeface="ＭＳ Ｐゴシック" charset="0"/>
                <a:cs typeface="+mn-cs"/>
              </a:defRPr>
            </a:lvl3pPr>
            <a:lvl4pPr marL="914400" indent="-22860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4D0000"/>
              </a:buClr>
              <a:buSzPct val="100000"/>
              <a:buFont typeface="Wingdings 2" charset="0"/>
              <a:buChar char="¡"/>
              <a:defRPr kern="1200">
                <a:solidFill>
                  <a:schemeClr val="tx2"/>
                </a:solidFill>
                <a:latin typeface="+mn-lt"/>
                <a:ea typeface="ＭＳ Ｐゴシック" charset="0"/>
                <a:cs typeface="+mn-cs"/>
              </a:defRPr>
            </a:lvl4pPr>
            <a:lvl5pPr marL="1143000" indent="-22860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 2" charset="0"/>
              <a:buChar char="¡"/>
              <a:defRPr kern="1200">
                <a:solidFill>
                  <a:schemeClr val="tx2"/>
                </a:solidFill>
                <a:latin typeface="+mn-lt"/>
                <a:ea typeface="ＭＳ Ｐゴシック" charset="0"/>
                <a:cs typeface="+mn-cs"/>
              </a:defRPr>
            </a:lvl5pPr>
            <a:lvl6pPr marL="137795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"/>
              <a:defRPr lang="en-US" sz="18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6033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lang="en-US" sz="18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830388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"/>
              <a:defRPr lang="en-US" sz="18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lang="en-US" sz="180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dirty="0" smtClean="0"/>
              <a:t>Online course success rates</a:t>
            </a:r>
            <a:endParaRPr lang="en-US" sz="36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1869670" y="4519586"/>
            <a:ext cx="4748399" cy="1182423"/>
          </a:xfrm>
          <a:prstGeom prst="rect">
            <a:avLst/>
          </a:prstGeom>
        </p:spPr>
        <p:txBody>
          <a:bodyPr/>
          <a:lstStyle>
            <a:lvl1pPr marL="228600" indent="-228600" algn="l" rtl="0" eaLnBrk="1" fontAlgn="base" hangingPunct="1">
              <a:spcBef>
                <a:spcPts val="18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 2" charset="0"/>
              <a:buChar char="¡"/>
              <a:defRPr sz="2000" kern="120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457200" indent="-22860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4D0000"/>
              </a:buClr>
              <a:buSzPct val="100000"/>
              <a:buFont typeface="Wingdings 2" charset="0"/>
              <a:buChar char="¡"/>
              <a:defRPr kern="1200">
                <a:solidFill>
                  <a:schemeClr val="tx2"/>
                </a:solidFill>
                <a:latin typeface="+mn-lt"/>
                <a:ea typeface="ＭＳ Ｐゴシック" charset="0"/>
                <a:cs typeface="+mn-cs"/>
              </a:defRPr>
            </a:lvl2pPr>
            <a:lvl3pPr marL="685800" indent="-22860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 2" charset="0"/>
              <a:buChar char="¡"/>
              <a:defRPr kern="1200">
                <a:solidFill>
                  <a:schemeClr val="tx2"/>
                </a:solidFill>
                <a:latin typeface="+mn-lt"/>
                <a:ea typeface="ＭＳ Ｐゴシック" charset="0"/>
                <a:cs typeface="+mn-cs"/>
              </a:defRPr>
            </a:lvl3pPr>
            <a:lvl4pPr marL="914400" indent="-22860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4D0000"/>
              </a:buClr>
              <a:buSzPct val="100000"/>
              <a:buFont typeface="Wingdings 2" charset="0"/>
              <a:buChar char="¡"/>
              <a:defRPr kern="1200">
                <a:solidFill>
                  <a:schemeClr val="tx2"/>
                </a:solidFill>
                <a:latin typeface="+mn-lt"/>
                <a:ea typeface="ＭＳ Ｐゴシック" charset="0"/>
                <a:cs typeface="+mn-cs"/>
              </a:defRPr>
            </a:lvl4pPr>
            <a:lvl5pPr marL="1143000" indent="-22860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 2" charset="0"/>
              <a:buChar char="¡"/>
              <a:defRPr kern="1200">
                <a:solidFill>
                  <a:schemeClr val="tx2"/>
                </a:solidFill>
                <a:latin typeface="+mn-lt"/>
                <a:ea typeface="ＭＳ Ｐゴシック" charset="0"/>
                <a:cs typeface="+mn-cs"/>
              </a:defRPr>
            </a:lvl5pPr>
            <a:lvl6pPr marL="137795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"/>
              <a:defRPr lang="en-US" sz="18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6033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lang="en-US" sz="18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830388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"/>
              <a:defRPr lang="en-US" sz="18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lang="en-US" sz="180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dirty="0" smtClean="0"/>
              <a:t>Fall 2015-to-Fall 2016 </a:t>
            </a:r>
            <a:endParaRPr lang="en-US" sz="3600" dirty="0"/>
          </a:p>
        </p:txBody>
      </p:sp>
      <p:grpSp>
        <p:nvGrpSpPr>
          <p:cNvPr id="14" name="Group 13"/>
          <p:cNvGrpSpPr/>
          <p:nvPr/>
        </p:nvGrpSpPr>
        <p:grpSpPr>
          <a:xfrm>
            <a:off x="2093965" y="5347991"/>
            <a:ext cx="4502333" cy="943990"/>
            <a:chOff x="1561354" y="3428069"/>
            <a:chExt cx="4502333" cy="965596"/>
          </a:xfrm>
        </p:grpSpPr>
        <p:sp>
          <p:nvSpPr>
            <p:cNvPr id="15" name="TextBox 14"/>
            <p:cNvSpPr txBox="1"/>
            <p:nvPr/>
          </p:nvSpPr>
          <p:spPr>
            <a:xfrm>
              <a:off x="1561354" y="3428069"/>
              <a:ext cx="2031719" cy="9444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400" b="1" dirty="0">
                  <a:solidFill>
                    <a:srgbClr val="990000"/>
                  </a:solidFill>
                </a:rPr>
                <a:t>7</a:t>
              </a:r>
              <a:r>
                <a:rPr lang="en-US" sz="5400" b="1" dirty="0" smtClean="0">
                  <a:solidFill>
                    <a:srgbClr val="990000"/>
                  </a:solidFill>
                </a:rPr>
                <a:t>2%</a:t>
              </a:r>
              <a:endParaRPr lang="en-US" sz="5400" b="1" dirty="0">
                <a:solidFill>
                  <a:srgbClr val="990000"/>
                </a:solidFill>
              </a:endParaRPr>
            </a:p>
          </p:txBody>
        </p:sp>
        <p:sp>
          <p:nvSpPr>
            <p:cNvPr id="16" name="Right Arrow 15"/>
            <p:cNvSpPr/>
            <p:nvPr/>
          </p:nvSpPr>
          <p:spPr>
            <a:xfrm>
              <a:off x="3182923" y="3572252"/>
              <a:ext cx="820300" cy="779147"/>
            </a:xfrm>
            <a:prstGeom prst="rightArrow">
              <a:avLst/>
            </a:prstGeom>
            <a:solidFill>
              <a:srgbClr val="FFC82E"/>
            </a:solidFill>
            <a:ln>
              <a:solidFill>
                <a:srgbClr val="FFC82E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031968" y="3449202"/>
              <a:ext cx="2031719" cy="9444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400" b="1" dirty="0" smtClean="0">
                  <a:solidFill>
                    <a:srgbClr val="990000"/>
                  </a:solidFill>
                </a:rPr>
                <a:t>75%</a:t>
              </a:r>
              <a:endParaRPr lang="en-US" sz="5400" b="1" dirty="0">
                <a:solidFill>
                  <a:srgbClr val="99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70669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ACCREDITATION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22832" y="2266499"/>
            <a:ext cx="9140192" cy="1182423"/>
          </a:xfrm>
          <a:prstGeom prst="rect">
            <a:avLst/>
          </a:prstGeom>
        </p:spPr>
        <p:txBody>
          <a:bodyPr/>
          <a:lstStyle>
            <a:lvl1pPr marL="228600" indent="-228600" algn="l" rtl="0" eaLnBrk="1" fontAlgn="base" hangingPunct="1">
              <a:spcBef>
                <a:spcPts val="18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 2" charset="0"/>
              <a:buChar char="¡"/>
              <a:defRPr sz="2000" kern="120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457200" indent="-22860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4D0000"/>
              </a:buClr>
              <a:buSzPct val="100000"/>
              <a:buFont typeface="Wingdings 2" charset="0"/>
              <a:buChar char="¡"/>
              <a:defRPr kern="1200">
                <a:solidFill>
                  <a:schemeClr val="tx2"/>
                </a:solidFill>
                <a:latin typeface="+mn-lt"/>
                <a:ea typeface="ＭＳ Ｐゴシック" charset="0"/>
                <a:cs typeface="+mn-cs"/>
              </a:defRPr>
            </a:lvl2pPr>
            <a:lvl3pPr marL="685800" indent="-22860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 2" charset="0"/>
              <a:buChar char="¡"/>
              <a:defRPr kern="1200">
                <a:solidFill>
                  <a:schemeClr val="tx2"/>
                </a:solidFill>
                <a:latin typeface="+mn-lt"/>
                <a:ea typeface="ＭＳ Ｐゴシック" charset="0"/>
                <a:cs typeface="+mn-cs"/>
              </a:defRPr>
            </a:lvl3pPr>
            <a:lvl4pPr marL="914400" indent="-22860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4D0000"/>
              </a:buClr>
              <a:buSzPct val="100000"/>
              <a:buFont typeface="Wingdings 2" charset="0"/>
              <a:buChar char="¡"/>
              <a:defRPr kern="1200">
                <a:solidFill>
                  <a:schemeClr val="tx2"/>
                </a:solidFill>
                <a:latin typeface="+mn-lt"/>
                <a:ea typeface="ＭＳ Ｐゴシック" charset="0"/>
                <a:cs typeface="+mn-cs"/>
              </a:defRPr>
            </a:lvl4pPr>
            <a:lvl5pPr marL="1143000" indent="-22860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 2" charset="0"/>
              <a:buChar char="¡"/>
              <a:defRPr kern="1200">
                <a:solidFill>
                  <a:schemeClr val="tx2"/>
                </a:solidFill>
                <a:latin typeface="+mn-lt"/>
                <a:ea typeface="ＭＳ Ｐゴシック" charset="0"/>
                <a:cs typeface="+mn-cs"/>
              </a:defRPr>
            </a:lvl5pPr>
            <a:lvl6pPr marL="137795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"/>
              <a:defRPr lang="en-US" sz="18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6033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lang="en-US" sz="18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830388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"/>
              <a:defRPr lang="en-US" sz="18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lang="en-US" sz="180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dirty="0" smtClean="0"/>
              <a:t>Institutional Self-Evaluation Report (ISER)</a:t>
            </a:r>
            <a:endParaRPr lang="en-US" sz="3600" dirty="0"/>
          </a:p>
        </p:txBody>
      </p:sp>
      <p:sp>
        <p:nvSpPr>
          <p:cNvPr id="6" name="Rectangle 5"/>
          <p:cNvSpPr/>
          <p:nvPr/>
        </p:nvSpPr>
        <p:spPr>
          <a:xfrm>
            <a:off x="2398282" y="3125756"/>
            <a:ext cx="38908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990000"/>
                </a:solidFill>
              </a:rPr>
              <a:t>ACCOMPLISHED</a:t>
            </a:r>
            <a:endParaRPr lang="en-US" sz="3600" dirty="0"/>
          </a:p>
        </p:txBody>
      </p:sp>
      <p:grpSp>
        <p:nvGrpSpPr>
          <p:cNvPr id="12" name="Group 11"/>
          <p:cNvGrpSpPr/>
          <p:nvPr/>
        </p:nvGrpSpPr>
        <p:grpSpPr>
          <a:xfrm>
            <a:off x="674515" y="3826280"/>
            <a:ext cx="7966145" cy="2037585"/>
            <a:chOff x="674515" y="3908168"/>
            <a:chExt cx="7966145" cy="2037585"/>
          </a:xfrm>
        </p:grpSpPr>
        <p:sp>
          <p:nvSpPr>
            <p:cNvPr id="7" name="Content Placeholder 2"/>
            <p:cNvSpPr txBox="1">
              <a:spLocks/>
            </p:cNvSpPr>
            <p:nvPr/>
          </p:nvSpPr>
          <p:spPr>
            <a:xfrm>
              <a:off x="1337730" y="3908168"/>
              <a:ext cx="6011908" cy="726900"/>
            </a:xfrm>
            <a:prstGeom prst="rect">
              <a:avLst/>
            </a:prstGeom>
          </p:spPr>
          <p:txBody>
            <a:bodyPr/>
            <a:lstStyle>
              <a:lvl1pPr marL="228600" indent="-228600" algn="l" rtl="0" eaLnBrk="1" fontAlgn="base" hangingPunct="1">
                <a:spcBef>
                  <a:spcPts val="18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Wingdings 2" charset="0"/>
                <a:buChar char="¡"/>
                <a:defRPr sz="2000" kern="1200">
                  <a:solidFill>
                    <a:schemeClr val="tx2"/>
                  </a:solidFill>
                  <a:latin typeface="+mn-lt"/>
                  <a:ea typeface="ＭＳ Ｐゴシック" charset="0"/>
                  <a:cs typeface="ＭＳ Ｐゴシック" charset="0"/>
                </a:defRPr>
              </a:lvl1pPr>
              <a:lvl2pPr marL="457200" indent="-228600" algn="l" rtl="0" eaLnBrk="1" fontAlgn="base" hangingPunct="1">
                <a:spcBef>
                  <a:spcPts val="600"/>
                </a:spcBef>
                <a:spcAft>
                  <a:spcPct val="0"/>
                </a:spcAft>
                <a:buClr>
                  <a:srgbClr val="4D0000"/>
                </a:buClr>
                <a:buSzPct val="100000"/>
                <a:buFont typeface="Wingdings 2" charset="0"/>
                <a:buChar char="¡"/>
                <a:defRPr kern="1200">
                  <a:solidFill>
                    <a:schemeClr val="tx2"/>
                  </a:solidFill>
                  <a:latin typeface="+mn-lt"/>
                  <a:ea typeface="ＭＳ Ｐゴシック" charset="0"/>
                  <a:cs typeface="+mn-cs"/>
                </a:defRPr>
              </a:lvl2pPr>
              <a:lvl3pPr marL="685800" indent="-228600" algn="l" rtl="0" eaLnBrk="1" fontAlgn="base" hangingPunct="1">
                <a:spcBef>
                  <a:spcPts val="6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Wingdings 2" charset="0"/>
                <a:buChar char="¡"/>
                <a:defRPr kern="1200">
                  <a:solidFill>
                    <a:schemeClr val="tx2"/>
                  </a:solidFill>
                  <a:latin typeface="+mn-lt"/>
                  <a:ea typeface="ＭＳ Ｐゴシック" charset="0"/>
                  <a:cs typeface="+mn-cs"/>
                </a:defRPr>
              </a:lvl3pPr>
              <a:lvl4pPr marL="914400" indent="-228600" algn="l" rtl="0" eaLnBrk="1" fontAlgn="base" hangingPunct="1">
                <a:spcBef>
                  <a:spcPts val="600"/>
                </a:spcBef>
                <a:spcAft>
                  <a:spcPct val="0"/>
                </a:spcAft>
                <a:buClr>
                  <a:srgbClr val="4D0000"/>
                </a:buClr>
                <a:buSzPct val="100000"/>
                <a:buFont typeface="Wingdings 2" charset="0"/>
                <a:buChar char="¡"/>
                <a:defRPr kern="1200">
                  <a:solidFill>
                    <a:schemeClr val="tx2"/>
                  </a:solidFill>
                  <a:latin typeface="+mn-lt"/>
                  <a:ea typeface="ＭＳ Ｐゴシック" charset="0"/>
                  <a:cs typeface="+mn-cs"/>
                </a:defRPr>
              </a:lvl4pPr>
              <a:lvl5pPr marL="1143000" indent="-228600" algn="l" rtl="0" eaLnBrk="1" fontAlgn="base" hangingPunct="1">
                <a:spcBef>
                  <a:spcPts val="6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Wingdings 2" charset="0"/>
                <a:buChar char="¡"/>
                <a:defRPr kern="1200">
                  <a:solidFill>
                    <a:schemeClr val="tx2"/>
                  </a:solidFill>
                  <a:latin typeface="+mn-lt"/>
                  <a:ea typeface="ＭＳ Ｐゴシック" charset="0"/>
                  <a:cs typeface="+mn-cs"/>
                </a:defRPr>
              </a:lvl5pPr>
              <a:lvl6pPr marL="1377950" indent="-228600" algn="l" defTabSz="914400" rtl="0" eaLnBrk="1" latinLnBrk="0" hangingPunct="1">
                <a:spcBef>
                  <a:spcPct val="20000"/>
                </a:spcBef>
                <a:buClr>
                  <a:schemeClr val="accent1">
                    <a:lumMod val="50000"/>
                  </a:schemeClr>
                </a:buClr>
                <a:buFont typeface="Wingdings 2" pitchFamily="18" charset="2"/>
                <a:buChar char=""/>
                <a:defRPr lang="en-US" sz="1800" kern="1200" dirty="0" smtClean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6pPr>
              <a:lvl7pPr marL="1603375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Wingdings 2" pitchFamily="18" charset="2"/>
                <a:buChar char=""/>
                <a:defRPr lang="en-US" sz="1800" kern="1200" dirty="0" smtClean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1830388" indent="-228600" algn="l" defTabSz="914400" rtl="0" eaLnBrk="1" latinLnBrk="0" hangingPunct="1">
                <a:spcBef>
                  <a:spcPct val="20000"/>
                </a:spcBef>
                <a:buClr>
                  <a:schemeClr val="accent1">
                    <a:lumMod val="50000"/>
                  </a:schemeClr>
                </a:buClr>
                <a:buFont typeface="Wingdings 2" pitchFamily="18" charset="2"/>
                <a:buChar char=""/>
                <a:defRPr lang="en-US" sz="1800" kern="1200" dirty="0" smtClean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20574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Wingdings 2" pitchFamily="18" charset="2"/>
                <a:buChar char=""/>
                <a:defRPr lang="en-US" sz="1800" kern="1200" dirty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3600" dirty="0" smtClean="0"/>
                <a:t>Standards team meetings</a:t>
              </a:r>
              <a:endParaRPr lang="en-US" sz="3600" dirty="0"/>
            </a:p>
          </p:txBody>
        </p:sp>
        <p:sp>
          <p:nvSpPr>
            <p:cNvPr id="8" name="Content Placeholder 2"/>
            <p:cNvSpPr txBox="1">
              <a:spLocks/>
            </p:cNvSpPr>
            <p:nvPr/>
          </p:nvSpPr>
          <p:spPr>
            <a:xfrm>
              <a:off x="947476" y="4536953"/>
              <a:ext cx="7280031" cy="726900"/>
            </a:xfrm>
            <a:prstGeom prst="rect">
              <a:avLst/>
            </a:prstGeom>
          </p:spPr>
          <p:txBody>
            <a:bodyPr/>
            <a:lstStyle>
              <a:lvl1pPr marL="228600" indent="-228600" algn="l" rtl="0" eaLnBrk="1" fontAlgn="base" hangingPunct="1">
                <a:spcBef>
                  <a:spcPts val="18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Wingdings 2" charset="0"/>
                <a:buChar char="¡"/>
                <a:defRPr sz="2000" kern="1200">
                  <a:solidFill>
                    <a:schemeClr val="tx2"/>
                  </a:solidFill>
                  <a:latin typeface="+mn-lt"/>
                  <a:ea typeface="ＭＳ Ｐゴシック" charset="0"/>
                  <a:cs typeface="ＭＳ Ｐゴシック" charset="0"/>
                </a:defRPr>
              </a:lvl1pPr>
              <a:lvl2pPr marL="457200" indent="-228600" algn="l" rtl="0" eaLnBrk="1" fontAlgn="base" hangingPunct="1">
                <a:spcBef>
                  <a:spcPts val="600"/>
                </a:spcBef>
                <a:spcAft>
                  <a:spcPct val="0"/>
                </a:spcAft>
                <a:buClr>
                  <a:srgbClr val="4D0000"/>
                </a:buClr>
                <a:buSzPct val="100000"/>
                <a:buFont typeface="Wingdings 2" charset="0"/>
                <a:buChar char="¡"/>
                <a:defRPr kern="1200">
                  <a:solidFill>
                    <a:schemeClr val="tx2"/>
                  </a:solidFill>
                  <a:latin typeface="+mn-lt"/>
                  <a:ea typeface="ＭＳ Ｐゴシック" charset="0"/>
                  <a:cs typeface="+mn-cs"/>
                </a:defRPr>
              </a:lvl2pPr>
              <a:lvl3pPr marL="685800" indent="-228600" algn="l" rtl="0" eaLnBrk="1" fontAlgn="base" hangingPunct="1">
                <a:spcBef>
                  <a:spcPts val="6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Wingdings 2" charset="0"/>
                <a:buChar char="¡"/>
                <a:defRPr kern="1200">
                  <a:solidFill>
                    <a:schemeClr val="tx2"/>
                  </a:solidFill>
                  <a:latin typeface="+mn-lt"/>
                  <a:ea typeface="ＭＳ Ｐゴシック" charset="0"/>
                  <a:cs typeface="+mn-cs"/>
                </a:defRPr>
              </a:lvl3pPr>
              <a:lvl4pPr marL="914400" indent="-228600" algn="l" rtl="0" eaLnBrk="1" fontAlgn="base" hangingPunct="1">
                <a:spcBef>
                  <a:spcPts val="600"/>
                </a:spcBef>
                <a:spcAft>
                  <a:spcPct val="0"/>
                </a:spcAft>
                <a:buClr>
                  <a:srgbClr val="4D0000"/>
                </a:buClr>
                <a:buSzPct val="100000"/>
                <a:buFont typeface="Wingdings 2" charset="0"/>
                <a:buChar char="¡"/>
                <a:defRPr kern="1200">
                  <a:solidFill>
                    <a:schemeClr val="tx2"/>
                  </a:solidFill>
                  <a:latin typeface="+mn-lt"/>
                  <a:ea typeface="ＭＳ Ｐゴシック" charset="0"/>
                  <a:cs typeface="+mn-cs"/>
                </a:defRPr>
              </a:lvl4pPr>
              <a:lvl5pPr marL="1143000" indent="-228600" algn="l" rtl="0" eaLnBrk="1" fontAlgn="base" hangingPunct="1">
                <a:spcBef>
                  <a:spcPts val="6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Wingdings 2" charset="0"/>
                <a:buChar char="¡"/>
                <a:defRPr kern="1200">
                  <a:solidFill>
                    <a:schemeClr val="tx2"/>
                  </a:solidFill>
                  <a:latin typeface="+mn-lt"/>
                  <a:ea typeface="ＭＳ Ｐゴシック" charset="0"/>
                  <a:cs typeface="+mn-cs"/>
                </a:defRPr>
              </a:lvl5pPr>
              <a:lvl6pPr marL="1377950" indent="-228600" algn="l" defTabSz="914400" rtl="0" eaLnBrk="1" latinLnBrk="0" hangingPunct="1">
                <a:spcBef>
                  <a:spcPct val="20000"/>
                </a:spcBef>
                <a:buClr>
                  <a:schemeClr val="accent1">
                    <a:lumMod val="50000"/>
                  </a:schemeClr>
                </a:buClr>
                <a:buFont typeface="Wingdings 2" pitchFamily="18" charset="2"/>
                <a:buChar char=""/>
                <a:defRPr lang="en-US" sz="1800" kern="1200" dirty="0" smtClean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6pPr>
              <a:lvl7pPr marL="1603375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Wingdings 2" pitchFamily="18" charset="2"/>
                <a:buChar char=""/>
                <a:defRPr lang="en-US" sz="1800" kern="1200" dirty="0" smtClean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1830388" indent="-228600" algn="l" defTabSz="914400" rtl="0" eaLnBrk="1" latinLnBrk="0" hangingPunct="1">
                <a:spcBef>
                  <a:spcPct val="20000"/>
                </a:spcBef>
                <a:buClr>
                  <a:schemeClr val="accent1">
                    <a:lumMod val="50000"/>
                  </a:schemeClr>
                </a:buClr>
                <a:buFont typeface="Wingdings 2" pitchFamily="18" charset="2"/>
                <a:buChar char=""/>
                <a:defRPr lang="en-US" sz="1800" kern="1200" dirty="0" smtClean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20574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Wingdings 2" pitchFamily="18" charset="2"/>
                <a:buChar char=""/>
                <a:defRPr lang="en-US" sz="1800" kern="1200" dirty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3600" dirty="0" smtClean="0"/>
                <a:t>Identify and analyze evidence</a:t>
              </a:r>
              <a:endParaRPr lang="en-US" sz="3600" dirty="0"/>
            </a:p>
          </p:txBody>
        </p:sp>
        <p:sp>
          <p:nvSpPr>
            <p:cNvPr id="10" name="Content Placeholder 2"/>
            <p:cNvSpPr txBox="1">
              <a:spLocks/>
            </p:cNvSpPr>
            <p:nvPr/>
          </p:nvSpPr>
          <p:spPr>
            <a:xfrm>
              <a:off x="674515" y="5218853"/>
              <a:ext cx="7966145" cy="726900"/>
            </a:xfrm>
            <a:prstGeom prst="rect">
              <a:avLst/>
            </a:prstGeom>
          </p:spPr>
          <p:txBody>
            <a:bodyPr/>
            <a:lstStyle>
              <a:lvl1pPr marL="228600" indent="-228600" algn="l" rtl="0" eaLnBrk="1" fontAlgn="base" hangingPunct="1">
                <a:spcBef>
                  <a:spcPts val="18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Wingdings 2" charset="0"/>
                <a:buChar char="¡"/>
                <a:defRPr sz="2000" kern="1200">
                  <a:solidFill>
                    <a:schemeClr val="tx2"/>
                  </a:solidFill>
                  <a:latin typeface="+mn-lt"/>
                  <a:ea typeface="ＭＳ Ｐゴシック" charset="0"/>
                  <a:cs typeface="ＭＳ Ｐゴシック" charset="0"/>
                </a:defRPr>
              </a:lvl1pPr>
              <a:lvl2pPr marL="457200" indent="-228600" algn="l" rtl="0" eaLnBrk="1" fontAlgn="base" hangingPunct="1">
                <a:spcBef>
                  <a:spcPts val="600"/>
                </a:spcBef>
                <a:spcAft>
                  <a:spcPct val="0"/>
                </a:spcAft>
                <a:buClr>
                  <a:srgbClr val="4D0000"/>
                </a:buClr>
                <a:buSzPct val="100000"/>
                <a:buFont typeface="Wingdings 2" charset="0"/>
                <a:buChar char="¡"/>
                <a:defRPr kern="1200">
                  <a:solidFill>
                    <a:schemeClr val="tx2"/>
                  </a:solidFill>
                  <a:latin typeface="+mn-lt"/>
                  <a:ea typeface="ＭＳ Ｐゴシック" charset="0"/>
                  <a:cs typeface="+mn-cs"/>
                </a:defRPr>
              </a:lvl2pPr>
              <a:lvl3pPr marL="685800" indent="-228600" algn="l" rtl="0" eaLnBrk="1" fontAlgn="base" hangingPunct="1">
                <a:spcBef>
                  <a:spcPts val="6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Wingdings 2" charset="0"/>
                <a:buChar char="¡"/>
                <a:defRPr kern="1200">
                  <a:solidFill>
                    <a:schemeClr val="tx2"/>
                  </a:solidFill>
                  <a:latin typeface="+mn-lt"/>
                  <a:ea typeface="ＭＳ Ｐゴシック" charset="0"/>
                  <a:cs typeface="+mn-cs"/>
                </a:defRPr>
              </a:lvl3pPr>
              <a:lvl4pPr marL="914400" indent="-228600" algn="l" rtl="0" eaLnBrk="1" fontAlgn="base" hangingPunct="1">
                <a:spcBef>
                  <a:spcPts val="600"/>
                </a:spcBef>
                <a:spcAft>
                  <a:spcPct val="0"/>
                </a:spcAft>
                <a:buClr>
                  <a:srgbClr val="4D0000"/>
                </a:buClr>
                <a:buSzPct val="100000"/>
                <a:buFont typeface="Wingdings 2" charset="0"/>
                <a:buChar char="¡"/>
                <a:defRPr kern="1200">
                  <a:solidFill>
                    <a:schemeClr val="tx2"/>
                  </a:solidFill>
                  <a:latin typeface="+mn-lt"/>
                  <a:ea typeface="ＭＳ Ｐゴシック" charset="0"/>
                  <a:cs typeface="+mn-cs"/>
                </a:defRPr>
              </a:lvl4pPr>
              <a:lvl5pPr marL="1143000" indent="-228600" algn="l" rtl="0" eaLnBrk="1" fontAlgn="base" hangingPunct="1">
                <a:spcBef>
                  <a:spcPts val="600"/>
                </a:spcBef>
                <a:spcAft>
                  <a:spcPct val="0"/>
                </a:spcAft>
                <a:buClr>
                  <a:schemeClr val="accent1"/>
                </a:buClr>
                <a:buSzPct val="100000"/>
                <a:buFont typeface="Wingdings 2" charset="0"/>
                <a:buChar char="¡"/>
                <a:defRPr kern="1200">
                  <a:solidFill>
                    <a:schemeClr val="tx2"/>
                  </a:solidFill>
                  <a:latin typeface="+mn-lt"/>
                  <a:ea typeface="ＭＳ Ｐゴシック" charset="0"/>
                  <a:cs typeface="+mn-cs"/>
                </a:defRPr>
              </a:lvl5pPr>
              <a:lvl6pPr marL="1377950" indent="-228600" algn="l" defTabSz="914400" rtl="0" eaLnBrk="1" latinLnBrk="0" hangingPunct="1">
                <a:spcBef>
                  <a:spcPct val="20000"/>
                </a:spcBef>
                <a:buClr>
                  <a:schemeClr val="accent1">
                    <a:lumMod val="50000"/>
                  </a:schemeClr>
                </a:buClr>
                <a:buFont typeface="Wingdings 2" pitchFamily="18" charset="2"/>
                <a:buChar char=""/>
                <a:defRPr lang="en-US" sz="1800" kern="1200" dirty="0" smtClean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6pPr>
              <a:lvl7pPr marL="1603375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Wingdings 2" pitchFamily="18" charset="2"/>
                <a:buChar char=""/>
                <a:defRPr lang="en-US" sz="1800" kern="1200" dirty="0" smtClean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1830388" indent="-228600" algn="l" defTabSz="914400" rtl="0" eaLnBrk="1" latinLnBrk="0" hangingPunct="1">
                <a:spcBef>
                  <a:spcPct val="20000"/>
                </a:spcBef>
                <a:buClr>
                  <a:schemeClr val="accent1">
                    <a:lumMod val="50000"/>
                  </a:schemeClr>
                </a:buClr>
                <a:buFont typeface="Wingdings 2" pitchFamily="18" charset="2"/>
                <a:buChar char=""/>
                <a:defRPr lang="en-US" sz="1800" kern="1200" dirty="0" smtClean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20574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Wingdings 2" pitchFamily="18" charset="2"/>
                <a:buChar char=""/>
                <a:defRPr lang="en-US" sz="1800" kern="1200" dirty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3600" dirty="0" smtClean="0"/>
                <a:t>Accreditation Leadership Summit</a:t>
              </a:r>
              <a:endParaRPr lang="en-US" sz="36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1515781" y="5932001"/>
            <a:ext cx="560121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990000"/>
                </a:solidFill>
              </a:rPr>
              <a:t>SITE VISIT: OCTOBER 9-12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2699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7188"/>
            <a:ext cx="8485632" cy="970450"/>
          </a:xfrm>
        </p:spPr>
        <p:txBody>
          <a:bodyPr/>
          <a:lstStyle/>
          <a:p>
            <a:r>
              <a:rPr lang="en-US" dirty="0" smtClean="0"/>
              <a:t>ACCREDITATION ACTIVITY: KAHOOT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645920" y="3448922"/>
            <a:ext cx="7498080" cy="1182423"/>
          </a:xfrm>
          <a:prstGeom prst="rect">
            <a:avLst/>
          </a:prstGeom>
        </p:spPr>
        <p:txBody>
          <a:bodyPr/>
          <a:lstStyle>
            <a:lvl1pPr marL="228600" indent="-228600" algn="l" rtl="0" eaLnBrk="1" fontAlgn="base" hangingPunct="1">
              <a:spcBef>
                <a:spcPts val="18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 2" charset="0"/>
              <a:buChar char="¡"/>
              <a:defRPr sz="2000" kern="1200">
                <a:solidFill>
                  <a:schemeClr val="tx2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457200" indent="-22860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4D0000"/>
              </a:buClr>
              <a:buSzPct val="100000"/>
              <a:buFont typeface="Wingdings 2" charset="0"/>
              <a:buChar char="¡"/>
              <a:defRPr kern="1200">
                <a:solidFill>
                  <a:schemeClr val="tx2"/>
                </a:solidFill>
                <a:latin typeface="+mn-lt"/>
                <a:ea typeface="ＭＳ Ｐゴシック" charset="0"/>
                <a:cs typeface="+mn-cs"/>
              </a:defRPr>
            </a:lvl2pPr>
            <a:lvl3pPr marL="685800" indent="-22860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 2" charset="0"/>
              <a:buChar char="¡"/>
              <a:defRPr kern="1200">
                <a:solidFill>
                  <a:schemeClr val="tx2"/>
                </a:solidFill>
                <a:latin typeface="+mn-lt"/>
                <a:ea typeface="ＭＳ Ｐゴシック" charset="0"/>
                <a:cs typeface="+mn-cs"/>
              </a:defRPr>
            </a:lvl3pPr>
            <a:lvl4pPr marL="914400" indent="-22860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4D0000"/>
              </a:buClr>
              <a:buSzPct val="100000"/>
              <a:buFont typeface="Wingdings 2" charset="0"/>
              <a:buChar char="¡"/>
              <a:defRPr kern="1200">
                <a:solidFill>
                  <a:schemeClr val="tx2"/>
                </a:solidFill>
                <a:latin typeface="+mn-lt"/>
                <a:ea typeface="ＭＳ Ｐゴシック" charset="0"/>
                <a:cs typeface="+mn-cs"/>
              </a:defRPr>
            </a:lvl4pPr>
            <a:lvl5pPr marL="1143000" indent="-22860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 2" charset="0"/>
              <a:buChar char="¡"/>
              <a:defRPr kern="1200">
                <a:solidFill>
                  <a:schemeClr val="tx2"/>
                </a:solidFill>
                <a:latin typeface="+mn-lt"/>
                <a:ea typeface="ＭＳ Ｐゴシック" charset="0"/>
                <a:cs typeface="+mn-cs"/>
              </a:defRPr>
            </a:lvl5pPr>
            <a:lvl6pPr marL="137795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"/>
              <a:defRPr lang="en-US" sz="18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6033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lang="en-US" sz="18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830388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"/>
              <a:defRPr lang="en-US" sz="18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lang="en-US" sz="180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5400" dirty="0"/>
              <a:t>https://</a:t>
            </a:r>
            <a:r>
              <a:rPr lang="en-US" sz="5400" dirty="0" smtClean="0"/>
              <a:t>kahoot.it/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248697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Foothill">
      <a:dk1>
        <a:srgbClr val="000000"/>
      </a:dk1>
      <a:lt1>
        <a:srgbClr val="FFFFFF"/>
      </a:lt1>
      <a:dk2>
        <a:srgbClr val="505046"/>
      </a:dk2>
      <a:lt2>
        <a:srgbClr val="EEECE1"/>
      </a:lt2>
      <a:accent1>
        <a:srgbClr val="B6303D"/>
      </a:accent1>
      <a:accent2>
        <a:srgbClr val="FFBD47"/>
      </a:accent2>
      <a:accent3>
        <a:srgbClr val="613415"/>
      </a:accent3>
      <a:accent4>
        <a:srgbClr val="FF8427"/>
      </a:accent4>
      <a:accent5>
        <a:srgbClr val="F6F1E7"/>
      </a:accent5>
      <a:accent6>
        <a:srgbClr val="63A844"/>
      </a:accent6>
      <a:hlink>
        <a:srgbClr val="02A8E0"/>
      </a:hlink>
      <a:folHlink>
        <a:srgbClr val="666699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>
    <a:txDef>
      <a:spPr>
        <a:effectLst/>
      </a:spPr>
      <a:bodyPr anchor="t"/>
      <a:lstStyle>
        <a:defPPr>
          <a:defRPr sz="4000" b="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1198</TotalTime>
  <Words>437</Words>
  <Application>Microsoft Office PowerPoint</Application>
  <PresentationFormat>On-screen Show (4:3)</PresentationFormat>
  <Paragraphs>96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ＭＳ Ｐゴシック</vt:lpstr>
      <vt:lpstr>Arial</vt:lpstr>
      <vt:lpstr>Brandon Text</vt:lpstr>
      <vt:lpstr>Calibri</vt:lpstr>
      <vt:lpstr>Century Gothic</vt:lpstr>
      <vt:lpstr>Helvetica Neue</vt:lpstr>
      <vt:lpstr>Wingdings</vt:lpstr>
      <vt:lpstr>Wingdings 2</vt:lpstr>
      <vt:lpstr>Quotable</vt:lpstr>
      <vt:lpstr>Governance Summit</vt:lpstr>
      <vt:lpstr>2016-17 STRATEGIC OBJECTIVES</vt:lpstr>
      <vt:lpstr>ENROLLMENT</vt:lpstr>
      <vt:lpstr>STUDENT EQUITY PLAN</vt:lpstr>
      <vt:lpstr>ACCREDITATION</vt:lpstr>
      <vt:lpstr>ACCREDITATION ACTIVITY: KAHOOT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Foothill College Logo</dc:title>
  <dc:creator>Jerry Robredo</dc:creator>
  <cp:lastModifiedBy>FHDA</cp:lastModifiedBy>
  <cp:revision>128</cp:revision>
  <cp:lastPrinted>2017-09-13T23:08:23Z</cp:lastPrinted>
  <dcterms:created xsi:type="dcterms:W3CDTF">2017-05-11T17:24:11Z</dcterms:created>
  <dcterms:modified xsi:type="dcterms:W3CDTF">2017-09-14T18:29:44Z</dcterms:modified>
</cp:coreProperties>
</file>