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7" r:id="rId7"/>
    <p:sldId id="263" r:id="rId8"/>
    <p:sldId id="268" r:id="rId9"/>
    <p:sldId id="272" r:id="rId10"/>
    <p:sldId id="269" r:id="rId11"/>
    <p:sldId id="270" r:id="rId12"/>
    <p:sldId id="273" r:id="rId13"/>
    <p:sldId id="274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08" autoAdjust="0"/>
  </p:normalViewPr>
  <p:slideViewPr>
    <p:cSldViewPr snapToGrid="0" snapToObjects="1">
      <p:cViewPr varScale="1">
        <p:scale>
          <a:sx n="110" d="100"/>
          <a:sy n="110" d="100"/>
        </p:scale>
        <p:origin x="-55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5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ACCJC’s Annual Report</a:t>
            </a:r>
            <a:br>
              <a:rPr lang="en-US" dirty="0" smtClean="0"/>
            </a:br>
            <a:r>
              <a:rPr lang="en-US" dirty="0" smtClean="0"/>
              <a:t>Institution-Set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5, 2014</a:t>
            </a:r>
          </a:p>
          <a:p>
            <a:r>
              <a:rPr lang="en-US" dirty="0" err="1" smtClean="0"/>
              <a:t>PaRC</a:t>
            </a:r>
            <a:r>
              <a:rPr lang="en-US" dirty="0" smtClean="0"/>
              <a:t> Presentation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25" y="510097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199" y="5968613"/>
            <a:ext cx="1356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E. </a:t>
            </a:r>
            <a:r>
              <a:rPr lang="en-US" sz="1200" dirty="0" err="1" smtClean="0"/>
              <a:t>Kuo</a:t>
            </a:r>
            <a:endParaRPr lang="en-US" sz="1200" dirty="0" smtClean="0"/>
          </a:p>
          <a:p>
            <a:r>
              <a:rPr lang="en-US" sz="1200" dirty="0" smtClean="0"/>
              <a:t>Foothill IR&amp;P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Certificate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082902"/>
            <a:ext cx="5356127" cy="2043261"/>
          </a:xfrm>
        </p:spPr>
        <p:txBody>
          <a:bodyPr/>
          <a:lstStyle/>
          <a:p>
            <a:r>
              <a:rPr lang="en-US" dirty="0" smtClean="0"/>
              <a:t>Number of Certificates of Achievement</a:t>
            </a:r>
            <a:endParaRPr lang="en-US" dirty="0"/>
          </a:p>
        </p:txBody>
      </p:sp>
      <p:sp>
        <p:nvSpPr>
          <p:cNvPr id="11" name="Content Placeholder 9"/>
          <p:cNvSpPr txBox="1">
            <a:spLocks/>
          </p:cNvSpPr>
          <p:nvPr/>
        </p:nvSpPr>
        <p:spPr>
          <a:xfrm>
            <a:off x="6156251" y="4348716"/>
            <a:ext cx="2764465" cy="1658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2012-13: 495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2011-12: 570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2010-11: 357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00" y="1161102"/>
            <a:ext cx="8741043" cy="2921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367277" y="2509218"/>
            <a:ext cx="4561368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Transfer to Four-Year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114800"/>
            <a:ext cx="5518298" cy="21117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CSU transfers</a:t>
            </a:r>
          </a:p>
          <a:p>
            <a:r>
              <a:rPr lang="en-US" dirty="0" smtClean="0"/>
              <a:t>UC transfers</a:t>
            </a:r>
          </a:p>
          <a:p>
            <a:r>
              <a:rPr lang="en-US" dirty="0" smtClean="0"/>
              <a:t>In-State Privates and Out-of-State transfers (transfer volume on Data Mart) </a:t>
            </a:r>
          </a:p>
          <a:p>
            <a:endParaRPr lang="en-US" dirty="0"/>
          </a:p>
        </p:txBody>
      </p:sp>
      <p:sp>
        <p:nvSpPr>
          <p:cNvPr id="11" name="Content Placeholder 9"/>
          <p:cNvSpPr txBox="1">
            <a:spLocks/>
          </p:cNvSpPr>
          <p:nvPr/>
        </p:nvSpPr>
        <p:spPr>
          <a:xfrm>
            <a:off x="6134985" y="4348716"/>
            <a:ext cx="2987749" cy="18777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dirty="0" smtClean="0"/>
              <a:t>Cohort Number &amp; Rate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2012-13: 1069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2011-12: 1004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2010-11: 978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2009-10: 828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2008-09: 885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78" y="1113766"/>
            <a:ext cx="8604588" cy="290182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332242" y="2897889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</a:t>
            </a:r>
          </a:p>
          <a:p>
            <a:pPr algn="ctr"/>
            <a:r>
              <a:rPr lang="en-US" sz="4800" dirty="0" smtClean="0"/>
              <a:t>Last yr: 775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82922" y="6532493"/>
            <a:ext cx="820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 ISP and </a:t>
            </a:r>
            <a:r>
              <a:rPr lang="en-US" sz="1000" dirty="0" err="1" smtClean="0"/>
              <a:t>OoS</a:t>
            </a:r>
            <a:r>
              <a:rPr lang="en-US" sz="1000" dirty="0" smtClean="0"/>
              <a:t> data is always one-year behind to the 2012-13 rate is calculated based on the number of 2011-12 transfers to these institutional types.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970" y="1044079"/>
            <a:ext cx="8621251" cy="55156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112683" y="2480410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</a:t>
            </a:r>
          </a:p>
          <a:p>
            <a:pPr algn="ctr"/>
            <a:r>
              <a:rPr lang="en-US" sz="4800" dirty="0" smtClean="0"/>
              <a:t>for CTE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13327" y="5546154"/>
            <a:ext cx="3412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Source: CA Community College Core Indicator Report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Placement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808" y="1044078"/>
            <a:ext cx="8534712" cy="510272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264678" y="2446679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for CTE Completers</a:t>
            </a:r>
            <a:endParaRPr lang="en-US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8808" y="611829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44178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Thoughts? 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ACCJC Annual Report </a:t>
            </a:r>
          </a:p>
          <a:p>
            <a:pPr lvl="1"/>
            <a:r>
              <a:rPr lang="en-US" dirty="0" smtClean="0"/>
              <a:t>Enrollment</a:t>
            </a:r>
          </a:p>
          <a:p>
            <a:pPr lvl="1"/>
            <a:r>
              <a:rPr lang="en-US" dirty="0" smtClean="0"/>
              <a:t>Student Achievement</a:t>
            </a:r>
          </a:p>
          <a:p>
            <a:pPr lvl="1"/>
            <a:r>
              <a:rPr lang="en-US" dirty="0" smtClean="0"/>
              <a:t>Student Learning Outcomes and Assessment</a:t>
            </a:r>
          </a:p>
          <a:p>
            <a:pPr lvl="1"/>
            <a:r>
              <a:rPr lang="en-US" dirty="0" smtClean="0"/>
              <a:t>Substantive Change Items</a:t>
            </a:r>
          </a:p>
          <a:p>
            <a:r>
              <a:rPr lang="en-US" dirty="0" smtClean="0"/>
              <a:t>Changes</a:t>
            </a:r>
          </a:p>
          <a:p>
            <a:pPr lvl="1"/>
            <a:r>
              <a:rPr lang="en-US" dirty="0" smtClean="0"/>
              <a:t>Additional questions</a:t>
            </a:r>
          </a:p>
          <a:p>
            <a:pPr lvl="1"/>
            <a:r>
              <a:rPr lang="en-US" dirty="0" smtClean="0"/>
              <a:t>SLO narratives</a:t>
            </a:r>
          </a:p>
          <a:p>
            <a:pPr lvl="1"/>
            <a:r>
              <a:rPr lang="en-US" i="1" u="sng" dirty="0" smtClean="0"/>
              <a:t>CTE Standards (institution-set)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Achievement Data</a:t>
            </a:r>
          </a:p>
          <a:p>
            <a:pPr lvl="1"/>
            <a:r>
              <a:rPr lang="en-US" dirty="0" smtClean="0"/>
              <a:t>Course completion rate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smtClean="0"/>
              <a:t>completion </a:t>
            </a:r>
            <a:r>
              <a:rPr lang="en-US" dirty="0" smtClean="0"/>
              <a:t>number </a:t>
            </a:r>
            <a:r>
              <a:rPr lang="en-US" sz="2400" dirty="0" smtClean="0"/>
              <a:t>(</a:t>
            </a:r>
            <a:r>
              <a:rPr lang="en-US" sz="2400" dirty="0" smtClean="0"/>
              <a:t>degrees + certificates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Degree completion number</a:t>
            </a:r>
          </a:p>
          <a:p>
            <a:pPr lvl="1"/>
            <a:r>
              <a:rPr lang="en-US" dirty="0" smtClean="0"/>
              <a:t>Certificate completion number</a:t>
            </a:r>
          </a:p>
          <a:p>
            <a:pPr lvl="1"/>
            <a:r>
              <a:rPr lang="en-US" dirty="0" smtClean="0"/>
              <a:t>Transfer to 4-yr institutions</a:t>
            </a:r>
          </a:p>
          <a:p>
            <a:pPr lvl="1"/>
            <a:r>
              <a:rPr lang="en-US" dirty="0" smtClean="0"/>
              <a:t>Licensure exam pass rates</a:t>
            </a:r>
          </a:p>
          <a:p>
            <a:pPr lvl="1"/>
            <a:r>
              <a:rPr lang="en-US" dirty="0" smtClean="0"/>
              <a:t>Job placement rates for CTE program completers</a:t>
            </a:r>
          </a:p>
          <a:p>
            <a:r>
              <a:rPr lang="en-US" dirty="0" smtClean="0"/>
              <a:t>College to set standards based on data and discussion 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Institution-Set Standards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</a:t>
            </a:r>
          </a:p>
          <a:p>
            <a:pPr lvl="1"/>
            <a:r>
              <a:rPr lang="en-US" dirty="0" smtClean="0"/>
              <a:t>“…identified level of performance determined by the institution to be acceptable.”</a:t>
            </a:r>
          </a:p>
          <a:p>
            <a:pPr lvl="1"/>
            <a:r>
              <a:rPr lang="en-US" dirty="0" smtClean="0"/>
              <a:t>“measure will be assessed for reasonableness and effectiveness by peer external evaluators”</a:t>
            </a:r>
          </a:p>
          <a:p>
            <a:r>
              <a:rPr lang="en-US" dirty="0" smtClean="0"/>
              <a:t>Different from benchmark or goal</a:t>
            </a:r>
          </a:p>
          <a:p>
            <a:r>
              <a:rPr lang="en-US" dirty="0" smtClean="0"/>
              <a:t>College should annually meet and easily exceed—at minimum</a:t>
            </a:r>
          </a:p>
          <a:p>
            <a:r>
              <a:rPr lang="en-US" dirty="0" smtClean="0"/>
              <a:t>Implications of not meeting standards may require action plan to get back “up” to standard</a:t>
            </a:r>
          </a:p>
          <a:p>
            <a:pPr lvl="2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is a standard?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Most recent term/year (Fall 2013 or 2012-13)</a:t>
            </a:r>
          </a:p>
          <a:p>
            <a:pPr lvl="1"/>
            <a:r>
              <a:rPr lang="en-US" dirty="0" smtClean="0"/>
              <a:t>Longitudinal (2008-09 to 2012-13, 2010-11 to 2012-13)</a:t>
            </a:r>
          </a:p>
          <a:p>
            <a:pPr lvl="1"/>
            <a:r>
              <a:rPr lang="en-US" dirty="0" smtClean="0"/>
              <a:t>Disaggregation (ethnicity, program)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CCCCO Data Mart, FHDA IR&amp;P, California Community College Core Indicator Report</a:t>
            </a:r>
          </a:p>
          <a:p>
            <a:r>
              <a:rPr lang="en-US" dirty="0" smtClean="0"/>
              <a:t>Discussion</a:t>
            </a:r>
          </a:p>
          <a:p>
            <a:pPr lvl="1"/>
            <a:r>
              <a:rPr lang="en-US" dirty="0" err="1" smtClean="0"/>
              <a:t>PaRC</a:t>
            </a:r>
            <a:endParaRPr lang="en-US" dirty="0" smtClean="0"/>
          </a:p>
          <a:p>
            <a:pPr lvl="1"/>
            <a:r>
              <a:rPr lang="en-US" dirty="0" smtClean="0"/>
              <a:t>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Foothill Approach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4155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Standard Recommendations</a:t>
            </a:r>
            <a:endParaRPr lang="en-US" sz="4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Course Completion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199" y="4529469"/>
            <a:ext cx="5879805" cy="169703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Completion based on passing course with A, B, C, or P grade; includes all courses offered in Fall term</a:t>
            </a:r>
          </a:p>
        </p:txBody>
      </p:sp>
      <p:sp>
        <p:nvSpPr>
          <p:cNvPr id="12" name="Content Placeholder 9"/>
          <p:cNvSpPr txBox="1">
            <a:spLocks/>
          </p:cNvSpPr>
          <p:nvPr/>
        </p:nvSpPr>
        <p:spPr>
          <a:xfrm>
            <a:off x="6156251" y="4348716"/>
            <a:ext cx="2764465" cy="18777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Fall rates: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2013: 75%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2012: 76%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2011: 74%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2010: 77%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2009: 77%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41" y="1044078"/>
            <a:ext cx="8637375" cy="31624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191030" y="2260020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Keep standard same as last year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Program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5356127" cy="2138954"/>
          </a:xfrm>
        </p:spPr>
        <p:txBody>
          <a:bodyPr/>
          <a:lstStyle/>
          <a:p>
            <a:r>
              <a:rPr lang="en-US" dirty="0" smtClean="0"/>
              <a:t>Number of AA, AA-T, AS</a:t>
            </a:r>
            <a:r>
              <a:rPr lang="en-US" dirty="0"/>
              <a:t> </a:t>
            </a:r>
            <a:r>
              <a:rPr lang="en-US" dirty="0" smtClean="0"/>
              <a:t>and certificates </a:t>
            </a:r>
            <a:endParaRPr lang="en-US" dirty="0"/>
          </a:p>
        </p:txBody>
      </p:sp>
      <p:sp>
        <p:nvSpPr>
          <p:cNvPr id="12" name="Content Placeholder 9"/>
          <p:cNvSpPr txBox="1">
            <a:spLocks/>
          </p:cNvSpPr>
          <p:nvPr/>
        </p:nvSpPr>
        <p:spPr>
          <a:xfrm>
            <a:off x="6156251" y="4348716"/>
            <a:ext cx="2764465" cy="1658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2012-13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979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2011-12: 1042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2010-11: 835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19" y="1044079"/>
            <a:ext cx="8641439" cy="29431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484431" y="2744234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Keep standard same as last year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Degree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5356127" cy="2138954"/>
          </a:xfrm>
        </p:spPr>
        <p:txBody>
          <a:bodyPr/>
          <a:lstStyle/>
          <a:p>
            <a:r>
              <a:rPr lang="en-US" dirty="0" smtClean="0"/>
              <a:t>Number of AA, AA-T and AS </a:t>
            </a:r>
            <a:endParaRPr lang="en-US" dirty="0"/>
          </a:p>
        </p:txBody>
      </p:sp>
      <p:sp>
        <p:nvSpPr>
          <p:cNvPr id="12" name="Content Placeholder 9"/>
          <p:cNvSpPr txBox="1">
            <a:spLocks/>
          </p:cNvSpPr>
          <p:nvPr/>
        </p:nvSpPr>
        <p:spPr>
          <a:xfrm>
            <a:off x="6156251" y="4348716"/>
            <a:ext cx="2764465" cy="1658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Numbers: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2012-13: 573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2011-12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558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2010-11: 541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48" y="1214978"/>
            <a:ext cx="8920716" cy="27722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270427" y="3168893"/>
            <a:ext cx="4561368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3024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514</Words>
  <Application>Microsoft Macintosh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ACCJC’s Annual Report Institution-Set Standards</vt:lpstr>
      <vt:lpstr>    </vt:lpstr>
      <vt:lpstr>    </vt:lpstr>
      <vt:lpstr>    </vt:lpstr>
      <vt:lpstr>    </vt:lpstr>
      <vt:lpstr>PowerPoint Presentation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Foothill President's Office</cp:lastModifiedBy>
  <cp:revision>52</cp:revision>
  <dcterms:created xsi:type="dcterms:W3CDTF">2012-03-27T05:18:19Z</dcterms:created>
  <dcterms:modified xsi:type="dcterms:W3CDTF">2014-02-28T18:59:57Z</dcterms:modified>
</cp:coreProperties>
</file>