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88" r:id="rId1"/>
  </p:sldMasterIdLst>
  <p:notesMasterIdLst>
    <p:notesMasterId r:id="rId14"/>
  </p:notesMasterIdLst>
  <p:sldIdLst>
    <p:sldId id="256" r:id="rId2"/>
    <p:sldId id="312" r:id="rId3"/>
    <p:sldId id="284" r:id="rId4"/>
    <p:sldId id="304" r:id="rId5"/>
    <p:sldId id="305" r:id="rId6"/>
    <p:sldId id="313" r:id="rId7"/>
    <p:sldId id="307" r:id="rId8"/>
    <p:sldId id="308" r:id="rId9"/>
    <p:sldId id="309" r:id="rId10"/>
    <p:sldId id="310" r:id="rId11"/>
    <p:sldId id="311"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 Holcroft" initials="CC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501" autoAdjust="0"/>
  </p:normalViewPr>
  <p:slideViewPr>
    <p:cSldViewPr>
      <p:cViewPr>
        <p:scale>
          <a:sx n="68" d="100"/>
          <a:sy n="68" d="100"/>
        </p:scale>
        <p:origin x="-3096" y="-928"/>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commentAuthors" Target="commentAuthor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338C0A-BB35-4A23-8098-DC73C88C085A}" type="datetimeFigureOut">
              <a:rPr lang="en-US" smtClean="0"/>
              <a:pPr/>
              <a:t>11/18/15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E75EB6-0F84-433C-B441-BC059CD8D462}" type="slidenum">
              <a:rPr lang="en-US" smtClean="0"/>
              <a:pPr/>
              <a:t>‹#›</a:t>
            </a:fld>
            <a:endParaRPr lang="en-US"/>
          </a:p>
        </p:txBody>
      </p:sp>
    </p:spTree>
    <p:extLst>
      <p:ext uri="{BB962C8B-B14F-4D97-AF65-F5344CB8AC3E}">
        <p14:creationId xmlns:p14="http://schemas.microsoft.com/office/powerpoint/2010/main" val="3937694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1</a:t>
            </a:fld>
            <a:endParaRPr lang="en-US"/>
          </a:p>
        </p:txBody>
      </p:sp>
    </p:spTree>
    <p:extLst>
      <p:ext uri="{BB962C8B-B14F-4D97-AF65-F5344CB8AC3E}">
        <p14:creationId xmlns:p14="http://schemas.microsoft.com/office/powerpoint/2010/main" val="3116061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74B2317-6C0C-4F0A-8C6B-652A4A08E3AB}" type="datetime1">
              <a:rPr lang="en-US" smtClean="0"/>
              <a:t>11/18/15</a:t>
            </a:fld>
            <a:endParaRPr lang="en-US"/>
          </a:p>
        </p:txBody>
      </p:sp>
      <p:sp>
        <p:nvSpPr>
          <p:cNvPr id="17" name="Footer Placeholder 16"/>
          <p:cNvSpPr>
            <a:spLocks noGrp="1"/>
          </p:cNvSpPr>
          <p:nvPr>
            <p:ph type="ftr" sz="quarter" idx="11"/>
          </p:nvPr>
        </p:nvSpPr>
        <p:spPr/>
        <p:txBody>
          <a:bodyPr/>
          <a:lstStyle/>
          <a:p>
            <a:r>
              <a:rPr lang="en-US" smtClean="0"/>
              <a:t>LaManque Equity Budget Summary</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9015C9-8D21-43DB-B509-01FEA2F79F5B}" type="datetime1">
              <a:rPr lang="en-US" smtClean="0"/>
              <a:t>11/18/15</a:t>
            </a:fld>
            <a:endParaRPr lang="en-US"/>
          </a:p>
        </p:txBody>
      </p:sp>
      <p:sp>
        <p:nvSpPr>
          <p:cNvPr id="5" name="Footer Placeholder 4"/>
          <p:cNvSpPr>
            <a:spLocks noGrp="1"/>
          </p:cNvSpPr>
          <p:nvPr>
            <p:ph type="ftr" sz="quarter" idx="11"/>
          </p:nvPr>
        </p:nvSpPr>
        <p:spPr/>
        <p:txBody>
          <a:bodyPr/>
          <a:lstStyle/>
          <a:p>
            <a:r>
              <a:rPr lang="en-US" smtClean="0"/>
              <a:t>LaManque Equity Budget Summary</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6220DD-ABF4-42D0-854A-60A52B612438}"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27A671-9CA0-4AF6-A638-04D58384A27A}" type="datetime1">
              <a:rPr lang="en-US" smtClean="0"/>
              <a:t>11/18/15</a:t>
            </a:fld>
            <a:endParaRPr lang="en-US"/>
          </a:p>
        </p:txBody>
      </p:sp>
      <p:sp>
        <p:nvSpPr>
          <p:cNvPr id="5" name="Footer Placeholder 4"/>
          <p:cNvSpPr>
            <a:spLocks noGrp="1"/>
          </p:cNvSpPr>
          <p:nvPr>
            <p:ph type="ftr" sz="quarter" idx="11"/>
          </p:nvPr>
        </p:nvSpPr>
        <p:spPr/>
        <p:txBody>
          <a:bodyPr/>
          <a:lstStyle/>
          <a:p>
            <a:r>
              <a:rPr lang="en-US" smtClean="0"/>
              <a:t>LaManque Equity Budget Summary</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A8DC497-F6AE-42C0-B018-53E35371454F}" type="datetime1">
              <a:rPr lang="en-US" smtClean="0"/>
              <a:t>11/18/15</a:t>
            </a:fld>
            <a:endParaRPr lang="en-US"/>
          </a:p>
        </p:txBody>
      </p:sp>
      <p:sp>
        <p:nvSpPr>
          <p:cNvPr id="5" name="Footer Placeholder 4"/>
          <p:cNvSpPr>
            <a:spLocks noGrp="1"/>
          </p:cNvSpPr>
          <p:nvPr>
            <p:ph type="ftr" sz="quarter" idx="11"/>
          </p:nvPr>
        </p:nvSpPr>
        <p:spPr/>
        <p:txBody>
          <a:bodyPr/>
          <a:lstStyle/>
          <a:p>
            <a:r>
              <a:rPr lang="en-US" smtClean="0"/>
              <a:t>LaManque Equity Budget Summary</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26220DD-ABF4-42D0-854A-60A52B612438}"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LaManque Equity Budget Summary</a:t>
            </a:r>
            <a:endParaRPr lang="en-US"/>
          </a:p>
        </p:txBody>
      </p:sp>
      <p:sp>
        <p:nvSpPr>
          <p:cNvPr id="4" name="Date Placeholder 3"/>
          <p:cNvSpPr>
            <a:spLocks noGrp="1"/>
          </p:cNvSpPr>
          <p:nvPr>
            <p:ph type="dt" sz="half" idx="10"/>
          </p:nvPr>
        </p:nvSpPr>
        <p:spPr/>
        <p:txBody>
          <a:bodyPr/>
          <a:lstStyle/>
          <a:p>
            <a:fld id="{1E7B8EFE-2E1D-4C1F-A323-BB4E2A58DB27}" type="datetime1">
              <a:rPr lang="en-US" smtClean="0"/>
              <a:t>11/18/15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260DFA1-8874-46B9-B671-86F326758A35}" type="datetime1">
              <a:rPr lang="en-US" smtClean="0"/>
              <a:t>11/18/15</a:t>
            </a:fld>
            <a:endParaRPr lang="en-US"/>
          </a:p>
        </p:txBody>
      </p:sp>
      <p:sp>
        <p:nvSpPr>
          <p:cNvPr id="6" name="Footer Placeholder 5"/>
          <p:cNvSpPr>
            <a:spLocks noGrp="1"/>
          </p:cNvSpPr>
          <p:nvPr>
            <p:ph type="ftr" sz="quarter" idx="11"/>
          </p:nvPr>
        </p:nvSpPr>
        <p:spPr/>
        <p:txBody>
          <a:bodyPr/>
          <a:lstStyle/>
          <a:p>
            <a:r>
              <a:rPr lang="en-US" smtClean="0"/>
              <a:t>LaManque Equity Budget Summary</a:t>
            </a:r>
            <a:endParaRPr lang="en-US"/>
          </a:p>
        </p:txBody>
      </p:sp>
      <p:sp>
        <p:nvSpPr>
          <p:cNvPr id="7" name="Slide Number Placeholder 6"/>
          <p:cNvSpPr>
            <a:spLocks noGrp="1"/>
          </p:cNvSpPr>
          <p:nvPr>
            <p:ph type="sldNum" sz="quarter" idx="12"/>
          </p:nvPr>
        </p:nvSpPr>
        <p:spPr/>
        <p:txBody>
          <a:bodyPr/>
          <a:lstStyle/>
          <a:p>
            <a:fld id="{526220DD-ABF4-42D0-854A-60A52B612438}"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DE5DFC-479B-40C0-AE1E-60CECDBD0F62}" type="datetime1">
              <a:rPr lang="en-US" smtClean="0"/>
              <a:t>11/18/15</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LaManque Equity Budget Summary</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6220DD-ABF4-42D0-854A-60A52B612438}"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96AD7FE-E448-4781-BC24-8E9DC844A240}"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26220DD-ABF4-42D0-854A-60A52B6124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640F496-B2C9-4B46-91C8-B28B54F7BE0E}" type="datetime1">
              <a:rPr lang="en-US" smtClean="0"/>
              <a:t>11/18/15</a:t>
            </a:fld>
            <a:endParaRPr lang="en-US"/>
          </a:p>
        </p:txBody>
      </p:sp>
      <p:sp>
        <p:nvSpPr>
          <p:cNvPr id="3" name="Footer Placeholder 2"/>
          <p:cNvSpPr>
            <a:spLocks noGrp="1"/>
          </p:cNvSpPr>
          <p:nvPr>
            <p:ph type="ftr" sz="quarter" idx="11"/>
          </p:nvPr>
        </p:nvSpPr>
        <p:spPr/>
        <p:txBody>
          <a:bodyPr/>
          <a:lstStyle/>
          <a:p>
            <a:r>
              <a:rPr lang="en-US" smtClean="0"/>
              <a:t>LaManque Equity Budget Summary</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6220DD-ABF4-42D0-854A-60A52B6124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005E935-6008-445D-8F37-EA137D3627CB}" type="datetime1">
              <a:rPr lang="en-US" smtClean="0"/>
              <a:t>11/18/15</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LaManque Equity Budget Summary</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6220DD-ABF4-42D0-854A-60A52B612438}"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B8307B7-7125-49A5-A11E-7F8B8EBE3D0D}" type="datetime1">
              <a:rPr lang="en-US" smtClean="0"/>
              <a:t>11/18/15</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LaManque Equity Budget Summary</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811FF4F-91DF-435A-B283-DDFEC65E5353}" type="datetime1">
              <a:rPr lang="en-US" smtClean="0"/>
              <a:t>11/18/15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LaManque Equity Budget Summary</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6220DD-ABF4-42D0-854A-60A52B612438}"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2156" y="3657600"/>
            <a:ext cx="6400800" cy="1752600"/>
          </a:xfrm>
        </p:spPr>
        <p:txBody>
          <a:bodyPr/>
          <a:lstStyle/>
          <a:p>
            <a:endParaRPr lang="en-US" dirty="0"/>
          </a:p>
          <a:p>
            <a:r>
              <a:rPr lang="en-US" sz="2800" dirty="0" smtClean="0"/>
              <a:t>ANDREW </a:t>
            </a:r>
            <a:r>
              <a:rPr lang="en-US" sz="2800" dirty="0" err="1" smtClean="0"/>
              <a:t>Lamanque</a:t>
            </a:r>
            <a:r>
              <a:rPr lang="en-US" sz="2800" dirty="0" smtClean="0"/>
              <a:t>, </a:t>
            </a:r>
            <a:r>
              <a:rPr lang="en-US" sz="2800" dirty="0" err="1" smtClean="0"/>
              <a:t>phd</a:t>
            </a:r>
            <a:endParaRPr lang="en-US" sz="2800" dirty="0" smtClean="0"/>
          </a:p>
          <a:p>
            <a:r>
              <a:rPr lang="en-US" sz="2800" dirty="0" err="1" smtClean="0"/>
              <a:t>PaRC</a:t>
            </a:r>
            <a:r>
              <a:rPr lang="en-US" sz="2800" dirty="0" smtClean="0"/>
              <a:t>, Fall 2015</a:t>
            </a:r>
            <a:endParaRPr lang="en-US" sz="2800" dirty="0"/>
          </a:p>
        </p:txBody>
      </p:sp>
      <p:sp>
        <p:nvSpPr>
          <p:cNvPr id="2" name="Title 1"/>
          <p:cNvSpPr>
            <a:spLocks noGrp="1"/>
          </p:cNvSpPr>
          <p:nvPr>
            <p:ph type="ctrTitle"/>
          </p:nvPr>
        </p:nvSpPr>
        <p:spPr>
          <a:xfrm>
            <a:off x="685800" y="381000"/>
            <a:ext cx="7772400" cy="1143000"/>
          </a:xfrm>
        </p:spPr>
        <p:txBody>
          <a:bodyPr>
            <a:normAutofit fontScale="90000"/>
          </a:bodyPr>
          <a:lstStyle/>
          <a:p>
            <a:r>
              <a:rPr lang="en-US" dirty="0" smtClean="0"/>
              <a:t>Student Equity Plan Budget Summary</a:t>
            </a:r>
            <a:endParaRPr lang="en-US" dirty="0"/>
          </a:p>
        </p:txBody>
      </p:sp>
      <p:pic>
        <p:nvPicPr>
          <p:cNvPr id="3076" name="Picture 4" descr="Foothill College — putting quality higher education within your reac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8131" y="2819400"/>
            <a:ext cx="2228850" cy="666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71644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b="1" dirty="0"/>
              <a:t>Faculty Professional Development Coordinator - Equity</a:t>
            </a:r>
            <a:endParaRPr lang="en-US" dirty="0"/>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10</a:t>
            </a:fld>
            <a:endParaRPr lang="en-US"/>
          </a:p>
        </p:txBody>
      </p:sp>
      <p:sp>
        <p:nvSpPr>
          <p:cNvPr id="6" name="Content Placeholder 5"/>
          <p:cNvSpPr>
            <a:spLocks noGrp="1"/>
          </p:cNvSpPr>
          <p:nvPr>
            <p:ph sz="quarter" idx="1"/>
          </p:nvPr>
        </p:nvSpPr>
        <p:spPr/>
        <p:txBody>
          <a:bodyPr>
            <a:normAutofit fontScale="85000" lnSpcReduction="10000"/>
          </a:bodyPr>
          <a:lstStyle/>
          <a:p>
            <a:pPr lvl="0"/>
            <a:r>
              <a:rPr lang="en-US" dirty="0" smtClean="0"/>
              <a:t>Coordination </a:t>
            </a:r>
            <a:r>
              <a:rPr lang="en-US" dirty="0"/>
              <a:t>of a range of faculty professional development activities, including training on effective practices for incorporating an equity perspective in the teaching and services that faculty provide.</a:t>
            </a:r>
          </a:p>
          <a:p>
            <a:pPr lvl="0"/>
            <a:r>
              <a:rPr lang="en-US" dirty="0"/>
              <a:t>Coordinate the 2016-2017 Faculty Teaching and Learning Academy as articulated in the 2015-2016 Student Equity Plan.</a:t>
            </a:r>
          </a:p>
          <a:p>
            <a:pPr lvl="0"/>
            <a:r>
              <a:rPr lang="en-US" dirty="0"/>
              <a:t>Working with the SLO Committee, support the assessment of ADT program learning outcomes using disaggregated data as articulated in the 2015-2016 Student Equity Plan.</a:t>
            </a:r>
          </a:p>
          <a:p>
            <a:pPr lvl="0"/>
            <a:r>
              <a:rPr lang="en-US" dirty="0"/>
              <a:t>Coordinate with the Director of Equity Programs to address faculty PD needs (particularly those related to early alert and intervention, and mentoring</a:t>
            </a:r>
            <a:r>
              <a:rPr lang="en-US" dirty="0" smtClean="0"/>
              <a:t>).</a:t>
            </a:r>
            <a:endParaRPr lang="en-US" dirty="0"/>
          </a:p>
        </p:txBody>
      </p:sp>
    </p:spTree>
    <p:extLst>
      <p:ext uri="{BB962C8B-B14F-4D97-AF65-F5344CB8AC3E}">
        <p14:creationId xmlns:p14="http://schemas.microsoft.com/office/powerpoint/2010/main" val="379296462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a:bodyPr>
          <a:lstStyle/>
          <a:p>
            <a:r>
              <a:rPr lang="en-US" b="1" dirty="0" smtClean="0"/>
              <a:t>Administrative Assistant</a:t>
            </a:r>
            <a:endParaRPr lang="en-US" dirty="0"/>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11</a:t>
            </a:fld>
            <a:endParaRPr lang="en-US"/>
          </a:p>
        </p:txBody>
      </p:sp>
      <p:sp>
        <p:nvSpPr>
          <p:cNvPr id="6" name="Content Placeholder 5"/>
          <p:cNvSpPr>
            <a:spLocks noGrp="1"/>
          </p:cNvSpPr>
          <p:nvPr>
            <p:ph sz="quarter" idx="1"/>
          </p:nvPr>
        </p:nvSpPr>
        <p:spPr/>
        <p:txBody>
          <a:bodyPr>
            <a:normAutofit/>
          </a:bodyPr>
          <a:lstStyle/>
          <a:p>
            <a:pPr lvl="0"/>
            <a:r>
              <a:rPr lang="en-US" dirty="0" smtClean="0"/>
              <a:t>Support the Director of Equity Programs.</a:t>
            </a:r>
            <a:endParaRPr lang="en-US" dirty="0"/>
          </a:p>
          <a:p>
            <a:pPr lvl="0"/>
            <a:r>
              <a:rPr lang="en-US" dirty="0" smtClean="0"/>
              <a:t>Help schedule mentoring and professional development activities.</a:t>
            </a:r>
            <a:endParaRPr lang="en-US" dirty="0"/>
          </a:p>
          <a:p>
            <a:pPr lvl="0"/>
            <a:r>
              <a:rPr lang="en-US" dirty="0" smtClean="0"/>
              <a:t>Support early alert scheduling with students.</a:t>
            </a:r>
            <a:endParaRPr lang="en-US" dirty="0"/>
          </a:p>
        </p:txBody>
      </p:sp>
    </p:spTree>
    <p:extLst>
      <p:ext uri="{BB962C8B-B14F-4D97-AF65-F5344CB8AC3E}">
        <p14:creationId xmlns:p14="http://schemas.microsoft.com/office/powerpoint/2010/main" val="25162425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a:solidFill>
                  <a:schemeClr val="tx2"/>
                </a:solidFill>
              </a:rPr>
              <a:t>	</a:t>
            </a:r>
            <a:r>
              <a:rPr lang="en-US" dirty="0" smtClean="0">
                <a:solidFill>
                  <a:schemeClr val="tx2"/>
                </a:solidFill>
              </a:rPr>
              <a:t>		</a:t>
            </a:r>
            <a:r>
              <a:rPr lang="en-US" sz="4800" dirty="0" smtClean="0">
                <a:solidFill>
                  <a:schemeClr val="tx2"/>
                </a:solidFill>
              </a:rPr>
              <a:t>Questions?</a:t>
            </a:r>
            <a:endParaRPr lang="en-US" sz="4800" dirty="0">
              <a:solidFill>
                <a:schemeClr val="tx2"/>
              </a:solidFill>
            </a:endParaRPr>
          </a:p>
        </p:txBody>
      </p:sp>
      <p:sp>
        <p:nvSpPr>
          <p:cNvPr id="2" name="Slide Number Placeholder 1"/>
          <p:cNvSpPr>
            <a:spLocks noGrp="1"/>
          </p:cNvSpPr>
          <p:nvPr>
            <p:ph type="sldNum" sz="quarter" idx="12"/>
          </p:nvPr>
        </p:nvSpPr>
        <p:spPr/>
        <p:txBody>
          <a:bodyPr/>
          <a:lstStyle/>
          <a:p>
            <a:fld id="{526220DD-ABF4-42D0-854A-60A52B612438}" type="slidenum">
              <a:rPr lang="en-US" smtClean="0"/>
              <a:pPr/>
              <a:t>12</a:t>
            </a:fld>
            <a:endParaRPr lang="en-US"/>
          </a:p>
        </p:txBody>
      </p:sp>
      <p:sp>
        <p:nvSpPr>
          <p:cNvPr id="5" name="Date Placeholder 4"/>
          <p:cNvSpPr>
            <a:spLocks noGrp="1"/>
          </p:cNvSpPr>
          <p:nvPr>
            <p:ph type="dt" sz="half" idx="10"/>
          </p:nvPr>
        </p:nvSpPr>
        <p:spPr/>
        <p:txBody>
          <a:bodyPr/>
          <a:lstStyle/>
          <a:p>
            <a:fld id="{E5C2805C-3F67-4952-A570-2421232032FB}" type="datetime1">
              <a:rPr lang="en-US" smtClean="0"/>
              <a:t>11/18/15</a:t>
            </a:fld>
            <a:endParaRPr lang="en-US"/>
          </a:p>
        </p:txBody>
      </p:sp>
      <p:sp>
        <p:nvSpPr>
          <p:cNvPr id="8" name="Footer Placeholder 7"/>
          <p:cNvSpPr>
            <a:spLocks noGrp="1"/>
          </p:cNvSpPr>
          <p:nvPr>
            <p:ph type="ftr" sz="quarter" idx="11"/>
          </p:nvPr>
        </p:nvSpPr>
        <p:spPr/>
        <p:txBody>
          <a:bodyPr/>
          <a:lstStyle/>
          <a:p>
            <a:r>
              <a:rPr lang="en-US" smtClean="0"/>
              <a:t>LaManque Equity Budget Summary</a:t>
            </a:r>
            <a:endParaRPr lang="en-US"/>
          </a:p>
        </p:txBody>
      </p:sp>
    </p:spTree>
    <p:extLst>
      <p:ext uri="{BB962C8B-B14F-4D97-AF65-F5344CB8AC3E}">
        <p14:creationId xmlns:p14="http://schemas.microsoft.com/office/powerpoint/2010/main" val="243370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2</a:t>
            </a:fld>
            <a:endParaRPr lang="en-US"/>
          </a:p>
        </p:txBody>
      </p:sp>
      <p:pic>
        <p:nvPicPr>
          <p:cNvPr id="512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8323913" cy="5977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06158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by Activity Type</a:t>
            </a:r>
            <a:endParaRPr lang="en-US" dirty="0"/>
          </a:p>
        </p:txBody>
      </p:sp>
      <p:sp>
        <p:nvSpPr>
          <p:cNvPr id="3" name="Date Placeholder 2"/>
          <p:cNvSpPr>
            <a:spLocks noGrp="1"/>
          </p:cNvSpPr>
          <p:nvPr>
            <p:ph type="dt" sz="half" idx="10"/>
          </p:nvPr>
        </p:nvSpPr>
        <p:spPr/>
        <p:txBody>
          <a:bodyPr/>
          <a:lstStyle/>
          <a:p>
            <a:fld id="{F46B57A0-5A50-46C4-BE91-427EE29C1D8B}"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3</a:t>
            </a:fld>
            <a:endParaRPr lang="en-US"/>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453723"/>
            <a:ext cx="7147517" cy="4943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796582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by Expenditure Type</a:t>
            </a:r>
            <a:endParaRPr lang="en-US" dirty="0"/>
          </a:p>
        </p:txBody>
      </p:sp>
      <p:sp>
        <p:nvSpPr>
          <p:cNvPr id="3" name="Date Placeholder 2"/>
          <p:cNvSpPr>
            <a:spLocks noGrp="1"/>
          </p:cNvSpPr>
          <p:nvPr>
            <p:ph type="dt" sz="half" idx="10"/>
          </p:nvPr>
        </p:nvSpPr>
        <p:spPr/>
        <p:txBody>
          <a:bodyPr/>
          <a:lstStyle/>
          <a:p>
            <a:fld id="{EDEE8EE4-700D-47BA-AB77-945A262EB25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4</a:t>
            </a:fld>
            <a:endParaRPr 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1439655"/>
            <a:ext cx="7147517" cy="4943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71927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by Activity</a:t>
            </a:r>
            <a:endParaRPr lang="en-US" dirty="0"/>
          </a:p>
        </p:txBody>
      </p:sp>
      <p:sp>
        <p:nvSpPr>
          <p:cNvPr id="3" name="Date Placeholder 2"/>
          <p:cNvSpPr>
            <a:spLocks noGrp="1"/>
          </p:cNvSpPr>
          <p:nvPr>
            <p:ph type="dt" sz="half" idx="10"/>
          </p:nvPr>
        </p:nvSpPr>
        <p:spPr/>
        <p:txBody>
          <a:bodyPr/>
          <a:lstStyle/>
          <a:p>
            <a:fld id="{2ADA1062-A047-471A-A3FA-9D9DC0674B16}"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dirty="0"/>
          </a:p>
        </p:txBody>
      </p:sp>
      <p:sp>
        <p:nvSpPr>
          <p:cNvPr id="5" name="Slide Number Placeholder 4"/>
          <p:cNvSpPr>
            <a:spLocks noGrp="1"/>
          </p:cNvSpPr>
          <p:nvPr>
            <p:ph type="sldNum" sz="quarter" idx="12"/>
          </p:nvPr>
        </p:nvSpPr>
        <p:spPr/>
        <p:txBody>
          <a:bodyPr/>
          <a:lstStyle/>
          <a:p>
            <a:fld id="{526220DD-ABF4-42D0-854A-60A52B612438}" type="slidenum">
              <a:rPr lang="en-US" smtClean="0"/>
              <a:pPr/>
              <a:t>5</a:t>
            </a:fld>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4654" y="1447800"/>
            <a:ext cx="6872613" cy="4886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197059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Positions</a:t>
            </a:r>
            <a:endParaRPr lang="en-US" dirty="0"/>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6</a:t>
            </a:fld>
            <a:endParaRPr lang="en-US"/>
          </a:p>
        </p:txBody>
      </p:sp>
      <p:sp>
        <p:nvSpPr>
          <p:cNvPr id="6" name="Content Placeholder 5"/>
          <p:cNvSpPr>
            <a:spLocks noGrp="1"/>
          </p:cNvSpPr>
          <p:nvPr>
            <p:ph sz="quarter" idx="1"/>
          </p:nvPr>
        </p:nvSpPr>
        <p:spPr/>
        <p:txBody>
          <a:bodyPr>
            <a:normAutofit/>
          </a:bodyPr>
          <a:lstStyle/>
          <a:p>
            <a:pPr marL="514350" indent="-514350">
              <a:buFont typeface="+mj-lt"/>
              <a:buAutoNum type="arabicPeriod"/>
            </a:pPr>
            <a:r>
              <a:rPr lang="en-US" sz="2800" dirty="0" smtClean="0"/>
              <a:t>Director of Equity Programs (Admin)</a:t>
            </a:r>
          </a:p>
          <a:p>
            <a:pPr marL="514350" indent="-514350">
              <a:buFont typeface="+mj-lt"/>
              <a:buAutoNum type="arabicPeriod"/>
            </a:pPr>
            <a:r>
              <a:rPr lang="en-US" sz="2800" dirty="0" smtClean="0"/>
              <a:t>Instructional Services Coordinator –Equity (Classified)</a:t>
            </a:r>
          </a:p>
          <a:p>
            <a:pPr marL="514350" indent="-514350">
              <a:buFont typeface="+mj-lt"/>
              <a:buAutoNum type="arabicPeriod"/>
            </a:pPr>
            <a:r>
              <a:rPr lang="en-US" sz="2800" dirty="0"/>
              <a:t>Instructional Support Technician (PSME Center</a:t>
            </a:r>
            <a:r>
              <a:rPr lang="en-US" sz="2800" dirty="0" smtClean="0"/>
              <a:t>) (Classified)</a:t>
            </a:r>
          </a:p>
          <a:p>
            <a:pPr marL="514350" indent="-514350">
              <a:buFont typeface="+mj-lt"/>
              <a:buAutoNum type="arabicPeriod"/>
            </a:pPr>
            <a:r>
              <a:rPr lang="en-US" sz="2800" dirty="0"/>
              <a:t>Faculty Professional Development Coordinator </a:t>
            </a:r>
            <a:r>
              <a:rPr lang="en-US" sz="2800" dirty="0" smtClean="0"/>
              <a:t>– Equity (Faculty Release)</a:t>
            </a:r>
          </a:p>
          <a:p>
            <a:pPr marL="514350" indent="-514350">
              <a:buFont typeface="+mj-lt"/>
              <a:buAutoNum type="arabicPeriod"/>
            </a:pPr>
            <a:r>
              <a:rPr lang="en-US" sz="2800" dirty="0" smtClean="0"/>
              <a:t>Administrative Assistant (Classified)</a:t>
            </a:r>
            <a:endParaRPr lang="en-US" sz="2800" dirty="0"/>
          </a:p>
        </p:txBody>
      </p:sp>
    </p:spTree>
    <p:extLst>
      <p:ext uri="{BB962C8B-B14F-4D97-AF65-F5344CB8AC3E}">
        <p14:creationId xmlns:p14="http://schemas.microsoft.com/office/powerpoint/2010/main" val="19693430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Director of Equity Programs</a:t>
            </a:r>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7</a:t>
            </a:fld>
            <a:endParaRPr lang="en-US"/>
          </a:p>
        </p:txBody>
      </p:sp>
      <p:sp>
        <p:nvSpPr>
          <p:cNvPr id="6" name="Content Placeholder 5"/>
          <p:cNvSpPr>
            <a:spLocks noGrp="1"/>
          </p:cNvSpPr>
          <p:nvPr>
            <p:ph sz="quarter" idx="1"/>
          </p:nvPr>
        </p:nvSpPr>
        <p:spPr/>
        <p:txBody>
          <a:bodyPr>
            <a:normAutofit/>
          </a:bodyPr>
          <a:lstStyle/>
          <a:p>
            <a:r>
              <a:rPr lang="en-US" dirty="0" smtClean="0"/>
              <a:t>Works </a:t>
            </a:r>
            <a:r>
              <a:rPr lang="en-US" dirty="0"/>
              <a:t>with faculty, staff and administrators to plan and administer a range of equity related professional </a:t>
            </a:r>
            <a:r>
              <a:rPr lang="en-US" dirty="0" smtClean="0"/>
              <a:t>development.  </a:t>
            </a:r>
          </a:p>
          <a:p>
            <a:pPr lvl="0"/>
            <a:r>
              <a:rPr lang="en-US" dirty="0"/>
              <a:t>Develop, implement, and administer an ongoing student mentoring </a:t>
            </a:r>
            <a:r>
              <a:rPr lang="en-US" dirty="0" smtClean="0"/>
              <a:t>program.</a:t>
            </a:r>
          </a:p>
          <a:p>
            <a:r>
              <a:rPr lang="en-US" dirty="0" smtClean="0"/>
              <a:t>Key </a:t>
            </a:r>
            <a:r>
              <a:rPr lang="en-US" dirty="0"/>
              <a:t>member of the Student Success and Retention Team leading college efforts to integrate academic and student services such as early alert and mentoring in support of the goals articulated in the Student Equity Plan.</a:t>
            </a:r>
          </a:p>
          <a:p>
            <a:endParaRPr lang="en-US" dirty="0"/>
          </a:p>
        </p:txBody>
      </p:sp>
    </p:spTree>
    <p:extLst>
      <p:ext uri="{BB962C8B-B14F-4D97-AF65-F5344CB8AC3E}">
        <p14:creationId xmlns:p14="http://schemas.microsoft.com/office/powerpoint/2010/main" val="81316934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Instructional Services Coordinator (</a:t>
            </a:r>
            <a:r>
              <a:rPr lang="en-US" dirty="0" smtClean="0"/>
              <a:t>Equity)</a:t>
            </a:r>
            <a:endParaRPr lang="en-US" dirty="0"/>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8</a:t>
            </a:fld>
            <a:endParaRPr lang="en-US"/>
          </a:p>
        </p:txBody>
      </p:sp>
      <p:sp>
        <p:nvSpPr>
          <p:cNvPr id="6" name="Content Placeholder 5"/>
          <p:cNvSpPr>
            <a:spLocks noGrp="1"/>
          </p:cNvSpPr>
          <p:nvPr>
            <p:ph sz="quarter" idx="1"/>
          </p:nvPr>
        </p:nvSpPr>
        <p:spPr/>
        <p:txBody>
          <a:bodyPr>
            <a:normAutofit fontScale="92500" lnSpcReduction="10000"/>
          </a:bodyPr>
          <a:lstStyle/>
          <a:p>
            <a:r>
              <a:rPr lang="en-US" dirty="0" smtClean="0"/>
              <a:t>Provide </a:t>
            </a:r>
            <a:r>
              <a:rPr lang="en-US" dirty="0"/>
              <a:t>research, evaluation, and administrative support for college equity initiatives.  </a:t>
            </a:r>
            <a:endParaRPr lang="en-US" dirty="0" smtClean="0"/>
          </a:p>
          <a:p>
            <a:r>
              <a:rPr lang="en-US" dirty="0"/>
              <a:t>P</a:t>
            </a:r>
            <a:r>
              <a:rPr lang="en-US" dirty="0" smtClean="0"/>
              <a:t>erform </a:t>
            </a:r>
            <a:r>
              <a:rPr lang="en-US" dirty="0"/>
              <a:t>complex analyses and compile data used to measure equity plan outcomes.  </a:t>
            </a:r>
            <a:endParaRPr lang="en-US" dirty="0" smtClean="0"/>
          </a:p>
          <a:p>
            <a:r>
              <a:rPr lang="en-US" dirty="0" smtClean="0"/>
              <a:t>Set </a:t>
            </a:r>
            <a:r>
              <a:rPr lang="en-US" dirty="0"/>
              <a:t>up systems to track and report the use of equity funds.  </a:t>
            </a:r>
            <a:endParaRPr lang="en-US" dirty="0" smtClean="0"/>
          </a:p>
          <a:p>
            <a:r>
              <a:rPr lang="en-US" dirty="0" smtClean="0"/>
              <a:t>Assist </a:t>
            </a:r>
            <a:r>
              <a:rPr lang="en-US" dirty="0"/>
              <a:t>with the administration of surveys used to inform the college’s equity outcomes.   </a:t>
            </a:r>
            <a:endParaRPr lang="en-US" dirty="0" smtClean="0"/>
          </a:p>
          <a:p>
            <a:r>
              <a:rPr lang="en-US" dirty="0" smtClean="0"/>
              <a:t>Support </a:t>
            </a:r>
            <a:r>
              <a:rPr lang="en-US" dirty="0"/>
              <a:t>the college student equity workgroup by assisting with agenda distribution, taking minutes, and posting information to the website. </a:t>
            </a:r>
          </a:p>
        </p:txBody>
      </p:sp>
    </p:spTree>
    <p:extLst>
      <p:ext uri="{BB962C8B-B14F-4D97-AF65-F5344CB8AC3E}">
        <p14:creationId xmlns:p14="http://schemas.microsoft.com/office/powerpoint/2010/main" val="33552087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Instructional Support </a:t>
            </a:r>
            <a:r>
              <a:rPr lang="en-US" dirty="0" smtClean="0"/>
              <a:t>Technician</a:t>
            </a:r>
            <a:r>
              <a:rPr lang="en-US" dirty="0"/>
              <a:t> </a:t>
            </a:r>
            <a:r>
              <a:rPr lang="en-US" dirty="0" smtClean="0"/>
              <a:t>(PSME Center)</a:t>
            </a:r>
            <a:endParaRPr lang="en-US" dirty="0"/>
          </a:p>
        </p:txBody>
      </p:sp>
      <p:sp>
        <p:nvSpPr>
          <p:cNvPr id="3" name="Date Placeholder 2"/>
          <p:cNvSpPr>
            <a:spLocks noGrp="1"/>
          </p:cNvSpPr>
          <p:nvPr>
            <p:ph type="dt" sz="half" idx="10"/>
          </p:nvPr>
        </p:nvSpPr>
        <p:spPr/>
        <p:txBody>
          <a:bodyPr/>
          <a:lstStyle/>
          <a:p>
            <a:fld id="{BA8DC497-F6AE-42C0-B018-53E35371454F}" type="datetime1">
              <a:rPr lang="en-US" smtClean="0"/>
              <a:t>11/18/15</a:t>
            </a:fld>
            <a:endParaRPr lang="en-US"/>
          </a:p>
        </p:txBody>
      </p:sp>
      <p:sp>
        <p:nvSpPr>
          <p:cNvPr id="4" name="Footer Placeholder 3"/>
          <p:cNvSpPr>
            <a:spLocks noGrp="1"/>
          </p:cNvSpPr>
          <p:nvPr>
            <p:ph type="ftr" sz="quarter" idx="11"/>
          </p:nvPr>
        </p:nvSpPr>
        <p:spPr/>
        <p:txBody>
          <a:bodyPr/>
          <a:lstStyle/>
          <a:p>
            <a:r>
              <a:rPr lang="en-US" smtClean="0"/>
              <a:t>LaManque Equity Budget Summary</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9</a:t>
            </a:fld>
            <a:endParaRPr lang="en-US"/>
          </a:p>
        </p:txBody>
      </p:sp>
      <p:sp>
        <p:nvSpPr>
          <p:cNvPr id="6" name="Content Placeholder 5"/>
          <p:cNvSpPr>
            <a:spLocks noGrp="1"/>
          </p:cNvSpPr>
          <p:nvPr>
            <p:ph sz="quarter" idx="1"/>
          </p:nvPr>
        </p:nvSpPr>
        <p:spPr/>
        <p:txBody>
          <a:bodyPr>
            <a:normAutofit fontScale="92500" lnSpcReduction="20000"/>
          </a:bodyPr>
          <a:lstStyle/>
          <a:p>
            <a:r>
              <a:rPr lang="en-US" dirty="0"/>
              <a:t>Communicate with students by email and phone to schedule in-take sessions or one-on-one study strategy session.</a:t>
            </a:r>
          </a:p>
          <a:p>
            <a:r>
              <a:rPr lang="en-US" dirty="0"/>
              <a:t>Schedule one-on-one tutoring appointments for repeating students in basic skills math </a:t>
            </a:r>
            <a:r>
              <a:rPr lang="en-US" dirty="0" smtClean="0"/>
              <a:t>classes.</a:t>
            </a:r>
            <a:endParaRPr lang="en-US" dirty="0"/>
          </a:p>
          <a:p>
            <a:r>
              <a:rPr lang="en-US" dirty="0" smtClean="0"/>
              <a:t>Work </a:t>
            </a:r>
            <a:r>
              <a:rPr lang="en-US" dirty="0"/>
              <a:t>with the campus Early Alert Coordinator to reach out to students facing struggles with their current course load.</a:t>
            </a:r>
          </a:p>
          <a:p>
            <a:r>
              <a:rPr lang="en-US" dirty="0" smtClean="0"/>
              <a:t>Assist </a:t>
            </a:r>
            <a:r>
              <a:rPr lang="en-US" dirty="0"/>
              <a:t>in identifying students who may benefit from other resources on campus (DSPS, EOPS, Psychological Services, etc.) based on feedback received from supplemental instructors and connecting them as appropriate.</a:t>
            </a:r>
          </a:p>
          <a:p>
            <a:endParaRPr lang="en-US" dirty="0"/>
          </a:p>
        </p:txBody>
      </p:sp>
    </p:spTree>
    <p:extLst>
      <p:ext uri="{BB962C8B-B14F-4D97-AF65-F5344CB8AC3E}">
        <p14:creationId xmlns:p14="http://schemas.microsoft.com/office/powerpoint/2010/main" val="40641188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2887</TotalTime>
  <Words>460</Words>
  <Application>Microsoft Macintosh PowerPoint</Application>
  <PresentationFormat>On-screen Show (4:3)</PresentationFormat>
  <Paragraphs>75</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Student Equity Plan Budget Summary</vt:lpstr>
      <vt:lpstr>PowerPoint Presentation</vt:lpstr>
      <vt:lpstr>Budget by Activity Type</vt:lpstr>
      <vt:lpstr>Budget by Expenditure Type</vt:lpstr>
      <vt:lpstr>Budget by Activity</vt:lpstr>
      <vt:lpstr>New Positions</vt:lpstr>
      <vt:lpstr>Director of Equity Programs</vt:lpstr>
      <vt:lpstr>Instructional Services Coordinator (Equity)</vt:lpstr>
      <vt:lpstr>Instructional Support Technician (PSME Center)</vt:lpstr>
      <vt:lpstr>Faculty Professional Development Coordinator - Equity</vt:lpstr>
      <vt:lpstr>Administrative Assistant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dc:creator>
  <cp:lastModifiedBy>FHDA</cp:lastModifiedBy>
  <cp:revision>187</cp:revision>
  <cp:lastPrinted>2015-09-18T22:17:46Z</cp:lastPrinted>
  <dcterms:created xsi:type="dcterms:W3CDTF">2014-02-27T03:50:59Z</dcterms:created>
  <dcterms:modified xsi:type="dcterms:W3CDTF">2015-11-18T19:09:37Z</dcterms:modified>
</cp:coreProperties>
</file>