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4" r:id="rId1"/>
  </p:sldMasterIdLst>
  <p:notesMasterIdLst>
    <p:notesMasterId r:id="rId12"/>
  </p:notesMasterIdLst>
  <p:sldIdLst>
    <p:sldId id="256" r:id="rId2"/>
    <p:sldId id="257" r:id="rId3"/>
    <p:sldId id="259" r:id="rId4"/>
    <p:sldId id="260" r:id="rId5"/>
    <p:sldId id="261" r:id="rId6"/>
    <p:sldId id="264" r:id="rId7"/>
    <p:sldId id="265" r:id="rId8"/>
    <p:sldId id="266" r:id="rId9"/>
    <p:sldId id="262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3"/>
    <p:restoredTop sz="94706"/>
  </p:normalViewPr>
  <p:slideViewPr>
    <p:cSldViewPr snapToGrid="0" snapToObjects="1">
      <p:cViewPr>
        <p:scale>
          <a:sx n="125" d="100"/>
          <a:sy n="125" d="100"/>
        </p:scale>
        <p:origin x="-64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0A4D02-CB5D-5846-8CCB-85CC05144B64}" type="datetimeFigureOut">
              <a:rPr lang="en-US" smtClean="0"/>
              <a:t>5/2/17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07877E-5F8B-554A-B6FE-D6CF842D9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133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97A65-E8CE-0E4F-91B2-24DC68C177AA}" type="datetimeFigureOut">
              <a:rPr lang="en-US" smtClean="0"/>
              <a:t>5/2/17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15426B0-A859-9946-A153-226171280C4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97A65-E8CE-0E4F-91B2-24DC68C177AA}" type="datetimeFigureOut">
              <a:rPr lang="en-US" smtClean="0"/>
              <a:t>5/2/17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426B0-A859-9946-A153-226171280C4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15426B0-A859-9946-A153-226171280C4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97A65-E8CE-0E4F-91B2-24DC68C177AA}" type="datetimeFigureOut">
              <a:rPr lang="en-US" smtClean="0"/>
              <a:t>5/2/17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97A65-E8CE-0E4F-91B2-24DC68C177AA}" type="datetimeFigureOut">
              <a:rPr lang="en-US" smtClean="0"/>
              <a:t>5/2/17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15426B0-A859-9946-A153-226171280C4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97A65-E8CE-0E4F-91B2-24DC68C177AA}" type="datetimeFigureOut">
              <a:rPr lang="en-US" smtClean="0"/>
              <a:t>5/2/17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15426B0-A859-9946-A153-226171280C4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6F97A65-E8CE-0E4F-91B2-24DC68C177AA}" type="datetimeFigureOut">
              <a:rPr lang="en-US" smtClean="0"/>
              <a:t>5/2/17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426B0-A859-9946-A153-226171280C4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97A65-E8CE-0E4F-91B2-24DC68C177AA}" type="datetimeFigureOut">
              <a:rPr lang="en-US" smtClean="0"/>
              <a:t>5/2/17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15426B0-A859-9946-A153-226171280C4A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97A65-E8CE-0E4F-91B2-24DC68C177AA}" type="datetimeFigureOut">
              <a:rPr lang="en-US" smtClean="0"/>
              <a:t>5/2/17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15426B0-A859-9946-A153-226171280C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97A65-E8CE-0E4F-91B2-24DC68C177AA}" type="datetimeFigureOut">
              <a:rPr lang="en-US" smtClean="0"/>
              <a:t>5/2/17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15426B0-A859-9946-A153-226171280C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15426B0-A859-9946-A153-226171280C4A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97A65-E8CE-0E4F-91B2-24DC68C177AA}" type="datetimeFigureOut">
              <a:rPr lang="en-US" smtClean="0"/>
              <a:t>5/2/17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15426B0-A859-9946-A153-226171280C4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6F97A65-E8CE-0E4F-91B2-24DC68C177AA}" type="datetimeFigureOut">
              <a:rPr lang="en-US" smtClean="0"/>
              <a:t>5/2/17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6F97A65-E8CE-0E4F-91B2-24DC68C177AA}" type="datetimeFigureOut">
              <a:rPr lang="en-US" smtClean="0"/>
              <a:t>5/2/17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15426B0-A859-9946-A153-226171280C4A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Program Review Committee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Foothill College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8089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marL="0" indent="0" algn="ctr">
              <a:buNone/>
            </a:pPr>
            <a:r>
              <a:rPr lang="en-US" sz="4000" dirty="0" smtClean="0"/>
              <a:t>Questions?</a:t>
            </a:r>
            <a:endParaRPr lang="en-US" sz="4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363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Review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Comprehensives Done Every Three Years</a:t>
            </a:r>
            <a:endParaRPr lang="en-US" dirty="0" smtClean="0"/>
          </a:p>
          <a:p>
            <a:r>
              <a:rPr lang="en-US" dirty="0" smtClean="0"/>
              <a:t>Submitted to Deans at the End of Fall Quarter</a:t>
            </a:r>
            <a:endParaRPr lang="en-US" dirty="0" smtClean="0"/>
          </a:p>
          <a:p>
            <a:r>
              <a:rPr lang="en-US" dirty="0" smtClean="0"/>
              <a:t>Submitted to VPs In Early Winter Quarter</a:t>
            </a:r>
            <a:endParaRPr lang="en-US" dirty="0" smtClean="0"/>
          </a:p>
          <a:p>
            <a:r>
              <a:rPr lang="en-US" dirty="0" smtClean="0"/>
              <a:t>Submitted to PRC February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All programs including administrative, student services, and instructional programs submit a comprehensive program review every three years.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26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Review Committee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Follows Tri-Chair Model</a:t>
            </a:r>
            <a:endParaRPr lang="en-US" dirty="0" smtClean="0"/>
          </a:p>
          <a:p>
            <a:r>
              <a:rPr lang="en-US" dirty="0" smtClean="0"/>
              <a:t>Reviews all Comprehensives (including out of cycle)</a:t>
            </a:r>
            <a:endParaRPr lang="en-US" dirty="0" smtClean="0"/>
          </a:p>
          <a:p>
            <a:r>
              <a:rPr lang="en-US" dirty="0" smtClean="0"/>
              <a:t>Makes Recommendations to PaRC &amp; the President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428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Data Trends &amp; </a:t>
            </a:r>
            <a:r>
              <a:rPr lang="en-US" dirty="0" smtClean="0"/>
              <a:t>Analysis</a:t>
            </a:r>
          </a:p>
          <a:p>
            <a:r>
              <a:rPr lang="en-US" dirty="0"/>
              <a:t>Institutional </a:t>
            </a:r>
            <a:r>
              <a:rPr lang="en-US" dirty="0" smtClean="0"/>
              <a:t>Standards</a:t>
            </a:r>
          </a:p>
          <a:p>
            <a:r>
              <a:rPr lang="en-US" dirty="0"/>
              <a:t>Student </a:t>
            </a:r>
            <a:r>
              <a:rPr lang="en-US" dirty="0" smtClean="0"/>
              <a:t>Equity</a:t>
            </a:r>
          </a:p>
          <a:p>
            <a:r>
              <a:rPr lang="en-US" dirty="0"/>
              <a:t>Program </a:t>
            </a:r>
            <a:r>
              <a:rPr lang="en-US" dirty="0" smtClean="0"/>
              <a:t>Goals</a:t>
            </a:r>
          </a:p>
          <a:p>
            <a:r>
              <a:rPr lang="en-US" dirty="0"/>
              <a:t>Outcomes </a:t>
            </a:r>
            <a:r>
              <a:rPr lang="en-US" dirty="0" smtClean="0"/>
              <a:t>Assessment</a:t>
            </a:r>
          </a:p>
          <a:p>
            <a:r>
              <a:rPr lang="en-US" dirty="0"/>
              <a:t>Outcomes </a:t>
            </a:r>
            <a:r>
              <a:rPr lang="en-US" dirty="0" smtClean="0"/>
              <a:t>Reflection</a:t>
            </a:r>
          </a:p>
          <a:p>
            <a:r>
              <a:rPr lang="en-US" dirty="0"/>
              <a:t>Overall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860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 Yellow Green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29805" y="1714013"/>
            <a:ext cx="741726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Green</a:t>
            </a:r>
            <a:endParaRPr lang="en-US" sz="2800" b="1" dirty="0"/>
          </a:p>
          <a:p>
            <a:pPr marL="457200" indent="-457200">
              <a:buFont typeface="Arial" charset="0"/>
              <a:buChar char="•"/>
            </a:pPr>
            <a:r>
              <a:rPr lang="en-US" sz="2800" dirty="0" smtClean="0"/>
              <a:t>Response </a:t>
            </a:r>
            <a:r>
              <a:rPr lang="en-US" sz="2800" dirty="0"/>
              <a:t>is clear and addresses the question, AND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800" dirty="0" smtClean="0"/>
              <a:t>Results </a:t>
            </a:r>
            <a:r>
              <a:rPr lang="en-US" sz="2800" dirty="0"/>
              <a:t>document improvements in program practices, AND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800" dirty="0" smtClean="0"/>
              <a:t>Any </a:t>
            </a:r>
            <a:r>
              <a:rPr lang="en-US" sz="2800" dirty="0"/>
              <a:t>trends in the data are steady or </a:t>
            </a:r>
            <a:r>
              <a:rPr lang="en-US" sz="2800" dirty="0" smtClean="0"/>
              <a:t>increasing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8560" y="4003041"/>
            <a:ext cx="2577592" cy="2127298"/>
          </a:xfrm>
        </p:spPr>
      </p:pic>
    </p:spTree>
    <p:extLst>
      <p:ext uri="{BB962C8B-B14F-4D97-AF65-F5344CB8AC3E}">
        <p14:creationId xmlns:p14="http://schemas.microsoft.com/office/powerpoint/2010/main" val="3903997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 Yellow Green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29805" y="1714013"/>
            <a:ext cx="741726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Yellow</a:t>
            </a:r>
            <a:endParaRPr lang="en-US" sz="2800" b="1" dirty="0"/>
          </a:p>
          <a:p>
            <a:pPr marL="457200" indent="-457200">
              <a:buFont typeface="Arial" charset="0"/>
              <a:buChar char="•"/>
            </a:pPr>
            <a:r>
              <a:rPr lang="en-US" sz="2800" dirty="0" smtClean="0"/>
              <a:t>Response </a:t>
            </a:r>
            <a:r>
              <a:rPr lang="en-US" sz="2800" dirty="0"/>
              <a:t>is incomplete or </a:t>
            </a:r>
            <a:r>
              <a:rPr lang="en-US" sz="2800" dirty="0" smtClean="0"/>
              <a:t>unclear</a:t>
            </a:r>
            <a:endParaRPr lang="en-US" sz="2800" dirty="0"/>
          </a:p>
          <a:p>
            <a:pPr algn="ctr"/>
            <a:r>
              <a:rPr lang="en-US" sz="2800" dirty="0" smtClean="0"/>
              <a:t>or</a:t>
            </a:r>
            <a:endParaRPr lang="en-US" sz="2800" dirty="0"/>
          </a:p>
          <a:p>
            <a:pPr marL="457200" indent="-457200">
              <a:buFont typeface="Arial" charset="0"/>
              <a:buChar char="•"/>
            </a:pPr>
            <a:r>
              <a:rPr lang="en-US" sz="2800" dirty="0" smtClean="0"/>
              <a:t>Issues </a:t>
            </a:r>
            <a:r>
              <a:rPr lang="en-US" sz="2800" dirty="0"/>
              <a:t>are identified along with ideas for </a:t>
            </a:r>
            <a:r>
              <a:rPr lang="en-US" sz="2800" dirty="0" smtClean="0"/>
              <a:t>improvement</a:t>
            </a:r>
            <a:endParaRPr lang="en-US" sz="2800" dirty="0"/>
          </a:p>
          <a:p>
            <a:pPr algn="ctr"/>
            <a:r>
              <a:rPr lang="en-US" sz="2800" dirty="0" smtClean="0"/>
              <a:t>or</a:t>
            </a:r>
            <a:endParaRPr lang="en-US" sz="2800" dirty="0"/>
          </a:p>
          <a:p>
            <a:pPr marL="457200" indent="-457200">
              <a:buFont typeface="Arial" charset="0"/>
              <a:buChar char="•"/>
            </a:pPr>
            <a:r>
              <a:rPr lang="en-US" sz="2800" dirty="0" smtClean="0"/>
              <a:t>Trends show a decline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8560" y="4003041"/>
            <a:ext cx="2577592" cy="2127298"/>
          </a:xfrm>
        </p:spPr>
      </p:pic>
    </p:spTree>
    <p:extLst>
      <p:ext uri="{BB962C8B-B14F-4D97-AF65-F5344CB8AC3E}">
        <p14:creationId xmlns:p14="http://schemas.microsoft.com/office/powerpoint/2010/main" val="93745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 Yellow Green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29805" y="1714013"/>
            <a:ext cx="741726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Red</a:t>
            </a:r>
            <a:endParaRPr lang="en-US" sz="2800" b="1" dirty="0"/>
          </a:p>
          <a:p>
            <a:pPr marL="457200" indent="-457200">
              <a:buFont typeface="Arial" charset="0"/>
              <a:buChar char="•"/>
            </a:pPr>
            <a:r>
              <a:rPr lang="en-US" sz="2800" dirty="0" smtClean="0"/>
              <a:t>Response </a:t>
            </a:r>
            <a:r>
              <a:rPr lang="en-US" sz="2800" dirty="0"/>
              <a:t>is </a:t>
            </a:r>
            <a:r>
              <a:rPr lang="en-US" sz="2800" dirty="0" smtClean="0"/>
              <a:t>missing</a:t>
            </a:r>
            <a:endParaRPr lang="en-US" sz="2800" dirty="0"/>
          </a:p>
          <a:p>
            <a:pPr algn="ctr"/>
            <a:r>
              <a:rPr lang="en-US" sz="2800" dirty="0" smtClean="0"/>
              <a:t>or</a:t>
            </a:r>
            <a:endParaRPr lang="en-US" sz="2800" dirty="0"/>
          </a:p>
          <a:p>
            <a:pPr marL="457200" indent="-457200">
              <a:buFont typeface="Arial" charset="0"/>
              <a:buChar char="•"/>
            </a:pPr>
            <a:r>
              <a:rPr lang="en-US" sz="2800" dirty="0" smtClean="0"/>
              <a:t>Response </a:t>
            </a:r>
            <a:r>
              <a:rPr lang="en-US" sz="2800" dirty="0"/>
              <a:t>identifies issues but does not demonstrate a viable plan </a:t>
            </a:r>
            <a:r>
              <a:rPr lang="en-US" sz="2800" dirty="0" smtClean="0"/>
              <a:t>for improvement</a:t>
            </a:r>
            <a:endParaRPr lang="en-US" sz="2800" dirty="0"/>
          </a:p>
          <a:p>
            <a:pPr algn="ctr"/>
            <a:r>
              <a:rPr lang="en-US" sz="2800" dirty="0" smtClean="0"/>
              <a:t>or</a:t>
            </a:r>
            <a:endParaRPr lang="en-US" sz="2800" dirty="0"/>
          </a:p>
          <a:p>
            <a:pPr marL="457200" indent="-457200">
              <a:buFont typeface="Arial" charset="0"/>
              <a:buChar char="•"/>
            </a:pPr>
            <a:r>
              <a:rPr lang="en-US" sz="2800" dirty="0" smtClean="0"/>
              <a:t>Trends </a:t>
            </a:r>
            <a:r>
              <a:rPr lang="en-US" sz="2800" dirty="0"/>
              <a:t>show an abrupt change or persistent </a:t>
            </a:r>
            <a:r>
              <a:rPr lang="en-US" sz="2800" dirty="0" smtClean="0"/>
              <a:t>decline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0" y="4283494"/>
            <a:ext cx="2577592" cy="2127298"/>
          </a:xfrm>
        </p:spPr>
      </p:pic>
    </p:spTree>
    <p:extLst>
      <p:ext uri="{BB962C8B-B14F-4D97-AF65-F5344CB8AC3E}">
        <p14:creationId xmlns:p14="http://schemas.microsoft.com/office/powerpoint/2010/main" val="194593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Overall Rating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29805" y="1714013"/>
            <a:ext cx="7417265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Green</a:t>
            </a:r>
            <a:r>
              <a:rPr lang="en-US" sz="2000" dirty="0" smtClean="0"/>
              <a:t> </a:t>
            </a:r>
            <a:r>
              <a:rPr lang="en-US" sz="2000" dirty="0"/>
              <a:t>signifies the program </a:t>
            </a:r>
            <a:r>
              <a:rPr lang="en-US" sz="2000" dirty="0" smtClean="0"/>
              <a:t>is recommended </a:t>
            </a:r>
            <a:r>
              <a:rPr lang="en-US" sz="2000" dirty="0"/>
              <a:t>to continue in the regular program </a:t>
            </a:r>
            <a:r>
              <a:rPr lang="en-US" sz="2000" dirty="0" smtClean="0"/>
              <a:t>review cycle.</a:t>
            </a:r>
          </a:p>
          <a:p>
            <a:endParaRPr lang="en-US" sz="2000" dirty="0"/>
          </a:p>
          <a:p>
            <a:r>
              <a:rPr lang="en-US" sz="2800" b="1" dirty="0" smtClean="0"/>
              <a:t>Yellow</a:t>
            </a:r>
            <a:r>
              <a:rPr lang="en-US" sz="2000" dirty="0" smtClean="0"/>
              <a:t> </a:t>
            </a:r>
            <a:r>
              <a:rPr lang="en-US" sz="2000" dirty="0"/>
              <a:t>signifies that trend analysis indicates the program is not meeting targets </a:t>
            </a:r>
            <a:r>
              <a:rPr lang="en-US" sz="2000" dirty="0" smtClean="0"/>
              <a:t>and/or indicators </a:t>
            </a:r>
            <a:r>
              <a:rPr lang="en-US" sz="2000" dirty="0"/>
              <a:t>identified within the program review document, or that the program </a:t>
            </a:r>
            <a:r>
              <a:rPr lang="en-US" sz="2000" dirty="0" smtClean="0"/>
              <a:t>review document </a:t>
            </a:r>
            <a:r>
              <a:rPr lang="en-US" sz="2000" dirty="0"/>
              <a:t>is incomplete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r>
              <a:rPr lang="en-US" sz="2800" b="1" dirty="0" smtClean="0"/>
              <a:t>Red</a:t>
            </a:r>
            <a:r>
              <a:rPr lang="en-US" sz="2000" dirty="0" smtClean="0"/>
              <a:t> </a:t>
            </a:r>
            <a:r>
              <a:rPr lang="en-US" sz="2000" dirty="0"/>
              <a:t>signifies that trend analysis indicates a notable and persistent decline in viability, </a:t>
            </a:r>
            <a:r>
              <a:rPr lang="en-US" sz="2000" dirty="0" smtClean="0"/>
              <a:t>an abrupt </a:t>
            </a:r>
            <a:r>
              <a:rPr lang="en-US" sz="2000" dirty="0"/>
              <a:t>change to one or more of the targets and/or indicators, or that a program previously</a:t>
            </a:r>
          </a:p>
          <a:p>
            <a:r>
              <a:rPr lang="en-US" sz="2000" dirty="0"/>
              <a:t>categorized as yellow has not successfully implemented its remediation plan.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5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PRC 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Fall—Produce Program Reviews</a:t>
            </a:r>
            <a:endParaRPr lang="en-US" dirty="0" smtClean="0"/>
          </a:p>
          <a:p>
            <a:r>
              <a:rPr lang="en-US" dirty="0" smtClean="0"/>
              <a:t>Winter—Evaluate Them</a:t>
            </a:r>
            <a:endParaRPr lang="en-US" dirty="0" smtClean="0"/>
          </a:p>
          <a:p>
            <a:r>
              <a:rPr lang="en-US" dirty="0" smtClean="0"/>
              <a:t>Spring—Share Results (with programs and PaRC)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774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86</TotalTime>
  <Words>280</Words>
  <Application>Microsoft Macintosh PowerPoint</Application>
  <PresentationFormat>On-screen Show (4:3)</PresentationFormat>
  <Paragraphs>54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Calibri</vt:lpstr>
      <vt:lpstr>Georgia</vt:lpstr>
      <vt:lpstr>Wingdings</vt:lpstr>
      <vt:lpstr>Wingdings 2</vt:lpstr>
      <vt:lpstr>Arial</vt:lpstr>
      <vt:lpstr>Civic</vt:lpstr>
      <vt:lpstr>Foothill College</vt:lpstr>
      <vt:lpstr>Program Review Overview</vt:lpstr>
      <vt:lpstr>Program Review Committee</vt:lpstr>
      <vt:lpstr>Criteria</vt:lpstr>
      <vt:lpstr>Red Yellow Green</vt:lpstr>
      <vt:lpstr>Red Yellow Green</vt:lpstr>
      <vt:lpstr>Red Yellow Green</vt:lpstr>
      <vt:lpstr>Overall Rating</vt:lpstr>
      <vt:lpstr>PRC Timeline</vt:lpstr>
      <vt:lpstr>PowerPoint Presentation</vt:lpstr>
    </vt:vector>
  </TitlesOfParts>
  <Company>FHDA</Company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Foothill College</dc:title>
  <dc:creator>Paul Starer</dc:creator>
  <cp:lastModifiedBy>Paul Starer</cp:lastModifiedBy>
  <cp:revision>13</cp:revision>
  <dcterms:created xsi:type="dcterms:W3CDTF">2017-02-05T23:02:39Z</dcterms:created>
  <dcterms:modified xsi:type="dcterms:W3CDTF">2017-05-02T19:59:25Z</dcterms:modified>
</cp:coreProperties>
</file>