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5" r:id="rId1"/>
  </p:sldMasterIdLst>
  <p:notesMasterIdLst>
    <p:notesMasterId r:id="rId9"/>
  </p:notesMasterIdLst>
  <p:sldIdLst>
    <p:sldId id="256" r:id="rId2"/>
    <p:sldId id="265" r:id="rId3"/>
    <p:sldId id="262" r:id="rId4"/>
    <p:sldId id="269" r:id="rId5"/>
    <p:sldId id="266" r:id="rId6"/>
    <p:sldId id="257" r:id="rId7"/>
    <p:sldId id="25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822" autoAdjust="0"/>
  </p:normalViewPr>
  <p:slideViewPr>
    <p:cSldViewPr snapToGrid="0" snapToObjects="1">
      <p:cViewPr>
        <p:scale>
          <a:sx n="118" d="100"/>
          <a:sy n="118" d="100"/>
        </p:scale>
        <p:origin x="-1422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815FE2-9BF7-4EA2-AB6A-B136B1105AB3}" type="datetimeFigureOut">
              <a:rPr lang="en-US" smtClean="0"/>
              <a:t>10/5/2016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715E8F-3A6E-4201-AF7D-85B3AD6584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428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715E8F-3A6E-4201-AF7D-85B3AD6584B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6223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715E8F-3A6E-4201-AF7D-85B3AD6584B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9819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t="50000"/>
          <a:stretch>
            <a:fillRect/>
          </a:stretch>
        </p:blipFill>
        <p:spPr>
          <a:xfrm>
            <a:off x="0" y="3429000"/>
            <a:ext cx="9144000" cy="3429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1918447"/>
            <a:ext cx="7583488" cy="1470025"/>
          </a:xfrm>
        </p:spPr>
        <p:txBody>
          <a:bodyPr anchor="b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3478306"/>
            <a:ext cx="7583487" cy="17526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10/5/2016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303984"/>
            <a:ext cx="9144000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l="50000"/>
          <a:stretch>
            <a:fillRect/>
          </a:stretch>
        </p:blipFill>
        <p:spPr>
          <a:xfrm>
            <a:off x="4572000" y="4482"/>
            <a:ext cx="457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16200000">
            <a:off x="1086391" y="3365075"/>
            <a:ext cx="6855164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74320"/>
            <a:ext cx="3959352" cy="1691640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64608" y="264907"/>
            <a:ext cx="3959352" cy="6328186"/>
          </a:xfrm>
          <a:solidFill>
            <a:schemeClr val="tx1">
              <a:lumMod val="50000"/>
            </a:schemeClr>
          </a:solidFill>
          <a:effectLst>
            <a:outerShdw blurRad="50800" dir="2700000" algn="tl" rotWithShape="0">
              <a:schemeClr val="tx1">
                <a:alpha val="40000"/>
              </a:scheme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1970801"/>
            <a:ext cx="3959352" cy="32004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 sz="18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Font typeface="Calisto MT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70048" y="6356350"/>
            <a:ext cx="1627632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D85AC8A2-C63C-49A4-89E9-2E4420D2ECA8}" type="datetimeFigureOut">
              <a:rPr lang="en-US" smtClean="0"/>
              <a:t>10/5/2016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2047" y="6356350"/>
            <a:ext cx="1892808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92808" y="5738129"/>
            <a:ext cx="758952" cy="576072"/>
          </a:xfrm>
        </p:spPr>
        <p:txBody>
          <a:bodyPr vert="horz" lIns="91440" tIns="45720" rIns="91440" bIns="45720" rtlCol="0" anchor="ctr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82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038600"/>
            <a:ext cx="7620000" cy="990600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ctr">
              <a:defRPr sz="36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 typeface="Calisto MT" pitchFamily="18" charset="0"/>
              <a:buNone/>
            </a:pPr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2900" y="265176"/>
            <a:ext cx="8458200" cy="3697224"/>
          </a:xfrm>
          <a:solidFill>
            <a:schemeClr val="tx1">
              <a:lumMod val="50000"/>
            </a:schemeClr>
          </a:solidFill>
          <a:effectLst>
            <a:outerShdw blurRad="50800" dir="2700000" algn="tl" rotWithShape="0">
              <a:schemeClr val="tx1">
                <a:alpha val="40000"/>
              </a:scheme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2000"/>
              </a:spcBef>
              <a:buFont typeface="Calisto MT" pitchFamily="18" charset="0"/>
              <a:buNone/>
              <a:defRPr sz="24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5042647"/>
            <a:ext cx="7620000" cy="1129553"/>
          </a:xfr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10/5/2016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fld id="{D85AC8A2-C63C-49A4-89E9-2E4420D2ECA8}" type="datetimeFigureOut">
              <a:rPr lang="en-US" smtClean="0"/>
              <a:t>10/5/2016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10/5/2016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2"/>
          <a:srcRect r="14719"/>
          <a:stretch>
            <a:fillRect/>
          </a:stretch>
        </p:blipFill>
        <p:spPr>
          <a:xfrm>
            <a:off x="0" y="4482"/>
            <a:ext cx="779811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48600" y="457200"/>
            <a:ext cx="1219200" cy="5668963"/>
          </a:xfrm>
        </p:spPr>
        <p:txBody>
          <a:bodyPr vert="eaVert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457200"/>
            <a:ext cx="6383337" cy="56689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24800" y="6356350"/>
            <a:ext cx="1066800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D85AC8A2-C63C-49A4-89E9-2E4420D2ECA8}" type="datetimeFigureOut">
              <a:rPr lang="en-US" smtClean="0"/>
              <a:t>10/5/2016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5400000" flipH="1">
            <a:off x="4421262" y="3365075"/>
            <a:ext cx="6855164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10/5/2016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t="50000"/>
          <a:stretch>
            <a:fillRect/>
          </a:stretch>
        </p:blipFill>
        <p:spPr>
          <a:xfrm>
            <a:off x="0" y="3429000"/>
            <a:ext cx="9144000" cy="3429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789081"/>
            <a:ext cx="7583488" cy="1470025"/>
          </a:xfrm>
        </p:spPr>
        <p:txBody>
          <a:bodyPr anchor="ctr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4724400"/>
            <a:ext cx="7583487" cy="1385047"/>
          </a:xfrm>
        </p:spPr>
        <p:txBody>
          <a:bodyPr anchor="ctr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10/5/2016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303984"/>
            <a:ext cx="9144000" cy="125016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3677371" y="2564085"/>
            <a:ext cx="1789259" cy="1729830"/>
          </a:xfrm>
          <a:prstGeom prst="ellipse">
            <a:avLst/>
          </a:prstGeom>
          <a:noFill/>
          <a:ln w="127000">
            <a:solidFill>
              <a:schemeClr val="tx2"/>
            </a:solidFill>
          </a:ln>
          <a:effectLst>
            <a:innerShdw blurRad="101600" dist="76200" dir="13500000">
              <a:prstClr val="black">
                <a:alpha val="57000"/>
              </a:prstClr>
            </a:innerShdw>
          </a:effectLst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46984"/>
            <a:ext cx="9144000" cy="125016"/>
          </a:xfrm>
          <a:prstGeom prst="rect">
            <a:avLst/>
          </a:prstGeom>
        </p:spPr>
      </p:pic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3"/>
          <a:srcRect t="66667"/>
          <a:stretch>
            <a:fillRect/>
          </a:stretch>
        </p:blipFill>
        <p:spPr>
          <a:xfrm>
            <a:off x="0" y="4572000"/>
            <a:ext cx="9144000" cy="2286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71800"/>
            <a:ext cx="7583487" cy="13620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4724400"/>
            <a:ext cx="7583487" cy="1398494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 typeface="Calisto MT" pitchFamily="18" charset="0"/>
              <a:buNone/>
              <a:defRPr sz="18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10/5/2016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11" name="Picture 10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3" y="1828800"/>
            <a:ext cx="356616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6791" y="1828800"/>
            <a:ext cx="356616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10/5/2016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13" name="Picture 12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524000"/>
            <a:ext cx="3566160" cy="838200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93576"/>
            <a:ext cx="3566160" cy="373258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6791" y="1524000"/>
            <a:ext cx="3566160" cy="838200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96791" y="2393576"/>
            <a:ext cx="3566160" cy="373258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10/5/2016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10/5/2016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Overlay-FullBackground.jpg"/>
          <p:cNvPicPr>
            <a:picLocks noChangeAspect="1"/>
          </p:cNvPicPr>
          <p:nvPr/>
        </p:nvPicPr>
        <p:blipFill>
          <a:blip r:embed="rId3"/>
          <a:srcRect t="21046"/>
          <a:stretch>
            <a:fillRect/>
          </a:stretch>
        </p:blipFill>
        <p:spPr>
          <a:xfrm>
            <a:off x="0" y="1447800"/>
            <a:ext cx="9144000" cy="54146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Full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82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10/5/2016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l="50000"/>
          <a:stretch>
            <a:fillRect/>
          </a:stretch>
        </p:blipFill>
        <p:spPr>
          <a:xfrm>
            <a:off x="4572000" y="4482"/>
            <a:ext cx="457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73049"/>
            <a:ext cx="3962400" cy="1690221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6401" y="273050"/>
            <a:ext cx="3959352" cy="58531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1975104"/>
            <a:ext cx="3962400" cy="3200401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 defTabSz="914400" rtl="0" eaLnBrk="1" latinLnBrk="0" hangingPunct="1">
              <a:lnSpc>
                <a:spcPct val="110000"/>
              </a:lnSpc>
              <a:spcBef>
                <a:spcPts val="600"/>
              </a:spcBef>
              <a:buNone/>
              <a:defRPr sz="18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67000" y="6356350"/>
            <a:ext cx="1622612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D85AC8A2-C63C-49A4-89E9-2E4420D2ECA8}" type="datetimeFigureOut">
              <a:rPr lang="en-US" smtClean="0"/>
              <a:t>10/5/2016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2047" y="6356350"/>
            <a:ext cx="1891553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92808" y="5748338"/>
            <a:ext cx="762000" cy="576262"/>
          </a:xfrm>
        </p:spPr>
        <p:txBody>
          <a:bodyPr vert="horz" lIns="91440" tIns="45720" rIns="91440" bIns="45720" rtlCol="0" anchor="ctr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16200000">
            <a:off x="1086391" y="3365075"/>
            <a:ext cx="6855164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28800"/>
            <a:ext cx="7583488" cy="42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32494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D85AC8A2-C63C-49A4-89E9-2E4420D2ECA8}" type="datetimeFigureOut">
              <a:rPr lang="en-US" smtClean="0"/>
              <a:t>10/5/2016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047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06" r:id="rId1"/>
    <p:sldLayoutId id="2147483907" r:id="rId2"/>
    <p:sldLayoutId id="2147483908" r:id="rId3"/>
    <p:sldLayoutId id="2147483909" r:id="rId4"/>
    <p:sldLayoutId id="2147483910" r:id="rId5"/>
    <p:sldLayoutId id="2147483911" r:id="rId6"/>
    <p:sldLayoutId id="2147483912" r:id="rId7"/>
    <p:sldLayoutId id="2147483913" r:id="rId8"/>
    <p:sldLayoutId id="2147483914" r:id="rId9"/>
    <p:sldLayoutId id="2147483915" r:id="rId10"/>
    <p:sldLayoutId id="2147483916" r:id="rId11"/>
    <p:sldLayoutId id="2147483917" r:id="rId12"/>
    <p:sldLayoutId id="2147483918" r:id="rId13"/>
    <p:sldLayoutId id="2147483919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effectLst>
            <a:outerShdw blurRad="50800" dist="12700" dir="2700000" sx="100500" sy="100500" algn="tl" rotWithShape="0">
              <a:prstClr val="black">
                <a:alpha val="6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282575" indent="-282575" algn="l" defTabSz="914400" rtl="0" eaLnBrk="1" latinLnBrk="0" hangingPunct="1">
        <a:spcBef>
          <a:spcPts val="2000"/>
        </a:spcBef>
        <a:buFont typeface="Calisto MT" pitchFamily="18" charset="0"/>
        <a:buChar char="•"/>
        <a:defRPr sz="24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1pPr>
      <a:lvl2pPr marL="577850" indent="-295275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Calisto MT" pitchFamily="18" charset="0"/>
        <a:buChar char="•"/>
        <a:defRPr sz="22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2pPr>
      <a:lvl3pPr marL="860425" indent="-282575" algn="l" defTabSz="914400" rtl="0" eaLnBrk="1" latinLnBrk="0" hangingPunct="1">
        <a:spcBef>
          <a:spcPts val="600"/>
        </a:spcBef>
        <a:buFont typeface="Calisto MT" pitchFamily="18" charset="0"/>
        <a:buChar char="•"/>
        <a:defRPr sz="20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3pPr>
      <a:lvl4pPr marL="1143000" indent="-282575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Calisto MT" pitchFamily="18" charset="0"/>
        <a:buChar char="•"/>
        <a:defRPr sz="18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4pPr>
      <a:lvl5pPr marL="1425575" indent="-282575" algn="l" defTabSz="914400" rtl="0" eaLnBrk="1" latinLnBrk="0" hangingPunct="1">
        <a:spcBef>
          <a:spcPts val="600"/>
        </a:spcBef>
        <a:buFont typeface="Calisto MT" pitchFamily="18" charset="0"/>
        <a:buChar char="•"/>
        <a:defRPr sz="18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5pPr>
      <a:lvl6pPr marL="1711325" indent="-280988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6pPr>
      <a:lvl7pPr marL="2000250" indent="-2809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800" kern="1200" dirty="0" smtClean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7pPr>
      <a:lvl8pPr marL="2290763" indent="-280988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8pPr>
      <a:lvl9pPr marL="2571750" indent="-2809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800" kern="1200" dirty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oothill.edu/president/parc/esmp/FH_EMP_2016-2022_final.pdf" TargetMode="External"/><Relationship Id="rId2" Type="http://schemas.openxmlformats.org/officeDocument/2006/relationships/hyperlink" Target="http://www.foothill.edu/president/parc/index.php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oothill.edu/president/parc/index.php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oothill.edu/president/parc/index.ph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54255"/>
            <a:ext cx="8940108" cy="1470025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An overview of </a:t>
            </a:r>
            <a:br>
              <a:rPr lang="en-US" sz="4000" dirty="0" smtClean="0"/>
            </a:br>
            <a:r>
              <a:rPr lang="en-US" sz="4000" dirty="0" smtClean="0"/>
              <a:t>Foothill College’s</a:t>
            </a: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 smtClean="0"/>
              <a:t>Planning and Resource Council (</a:t>
            </a:r>
            <a:r>
              <a:rPr lang="en-US" sz="4000" dirty="0" smtClean="0">
                <a:cs typeface="Cambria"/>
              </a:rPr>
              <a:t>P</a:t>
            </a:r>
            <a:r>
              <a:rPr lang="en-US" sz="4000" dirty="0" smtClean="0">
                <a:latin typeface="Cambria"/>
                <a:cs typeface="Cambria"/>
              </a:rPr>
              <a:t>a</a:t>
            </a:r>
            <a:r>
              <a:rPr lang="en-US" sz="4000" dirty="0" smtClean="0">
                <a:cs typeface="Cambria"/>
              </a:rPr>
              <a:t>RC</a:t>
            </a:r>
            <a:r>
              <a:rPr lang="en-US" sz="4000" dirty="0" smtClean="0"/>
              <a:t>)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6382" y="4893680"/>
            <a:ext cx="7881739" cy="1764708"/>
          </a:xfrm>
        </p:spPr>
        <p:txBody>
          <a:bodyPr>
            <a:normAutofit/>
          </a:bodyPr>
          <a:lstStyle/>
          <a:p>
            <a:r>
              <a:rPr lang="en-US" dirty="0" smtClean="0"/>
              <a:t>Visit </a:t>
            </a:r>
            <a:r>
              <a:rPr lang="en-US" dirty="0"/>
              <a:t>the PaRC website: </a:t>
            </a:r>
            <a:endParaRPr lang="en-US" dirty="0" smtClean="0"/>
          </a:p>
          <a:p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://www.foothill.edu/president/parc/index.php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Prepared by </a:t>
            </a:r>
            <a:r>
              <a:rPr lang="en-US" dirty="0" err="1" smtClean="0"/>
              <a:t>Casie</a:t>
            </a:r>
            <a:r>
              <a:rPr lang="en-US" dirty="0" smtClean="0"/>
              <a:t> Wheat and Ruby </a:t>
            </a:r>
            <a:r>
              <a:rPr lang="en-US" dirty="0" err="1" smtClean="0"/>
              <a:t>Sodhi</a:t>
            </a:r>
            <a:r>
              <a:rPr lang="en-US" dirty="0" smtClean="0"/>
              <a:t>, October 5, 2016</a:t>
            </a:r>
            <a:endParaRPr lang="en-US" dirty="0"/>
          </a:p>
          <a:p>
            <a:r>
              <a:rPr lang="en-US" dirty="0" smtClean="0"/>
              <a:t>Downloadable Resource: </a:t>
            </a:r>
            <a:r>
              <a:rPr lang="en-US" dirty="0" smtClean="0">
                <a:hlinkClick r:id="rId3"/>
              </a:rPr>
              <a:t>Foothill College’s Educational Master Plan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 descr="Foothill Logo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0982" y="3441275"/>
            <a:ext cx="2834461" cy="1228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615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</a:t>
            </a:r>
            <a:r>
              <a:rPr lang="en-US" dirty="0" smtClean="0">
                <a:latin typeface="Cambria"/>
                <a:cs typeface="Cambria"/>
              </a:rPr>
              <a:t>a</a:t>
            </a:r>
            <a:r>
              <a:rPr lang="en-US" dirty="0" smtClean="0"/>
              <a:t>RC</a:t>
            </a:r>
            <a:r>
              <a:rPr lang="en-US" dirty="0"/>
              <a:t> </a:t>
            </a:r>
            <a:r>
              <a:rPr lang="en-US" dirty="0" smtClean="0"/>
              <a:t>and its role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9852" y="2127651"/>
            <a:ext cx="3043118" cy="42973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The Planning and Resource Council (PaRC) oversees and drives institutional planning agendas for each academic year as they relate to the core mission workgroups.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297773" y="2143835"/>
            <a:ext cx="424141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/>
              <a:t>Prioritizes expenditures to advance the Strategic Initiatives including resource requests for personnel, facilities, technology, and supplies.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Develops </a:t>
            </a:r>
            <a:r>
              <a:rPr lang="en-US" dirty="0"/>
              <a:t>policy regarding budget reduction.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Reviews College and District policies and develops procedures to implement policy.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Provides Accreditation Oversight.</a:t>
            </a:r>
          </a:p>
        </p:txBody>
      </p:sp>
    </p:spTree>
    <p:extLst>
      <p:ext uri="{BB962C8B-B14F-4D97-AF65-F5344CB8AC3E}">
        <p14:creationId xmlns:p14="http://schemas.microsoft.com/office/powerpoint/2010/main" val="2246072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 of P</a:t>
            </a:r>
            <a:r>
              <a:rPr lang="en-US" dirty="0">
                <a:latin typeface="Cambria"/>
                <a:cs typeface="Cambria"/>
              </a:rPr>
              <a:t>a</a:t>
            </a:r>
            <a:r>
              <a:rPr lang="en-US" dirty="0"/>
              <a:t>rc </a:t>
            </a:r>
            <a:r>
              <a:rPr lang="en-US" sz="2400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Advises the President on issues </a:t>
            </a:r>
            <a:r>
              <a:rPr lang="en-US" dirty="0" smtClean="0"/>
              <a:t>regarding campus </a:t>
            </a:r>
            <a:r>
              <a:rPr lang="en-US" dirty="0"/>
              <a:t>climate.</a:t>
            </a:r>
          </a:p>
          <a:p>
            <a:r>
              <a:rPr lang="en-US" dirty="0" smtClean="0"/>
              <a:t>Advises </a:t>
            </a:r>
            <a:r>
              <a:rPr lang="en-US" dirty="0"/>
              <a:t>the President on any </a:t>
            </a:r>
            <a:r>
              <a:rPr lang="en-US" dirty="0" smtClean="0"/>
              <a:t>other issues </a:t>
            </a:r>
            <a:r>
              <a:rPr lang="en-US" dirty="0"/>
              <a:t>affecting the well-being of </a:t>
            </a:r>
            <a:r>
              <a:rPr lang="en-US" dirty="0" smtClean="0"/>
              <a:t>the College </a:t>
            </a:r>
            <a:r>
              <a:rPr lang="en-US" dirty="0"/>
              <a:t>at large.</a:t>
            </a:r>
          </a:p>
          <a:p>
            <a:r>
              <a:rPr lang="en-US" dirty="0" smtClean="0"/>
              <a:t>Evaluates </a:t>
            </a:r>
            <a:r>
              <a:rPr lang="en-US" dirty="0"/>
              <a:t>instructional program discontinuance proposals.</a:t>
            </a:r>
          </a:p>
          <a:p>
            <a:r>
              <a:rPr lang="en-US" dirty="0" smtClean="0"/>
              <a:t>Promotes </a:t>
            </a:r>
            <a:r>
              <a:rPr lang="en-US" dirty="0"/>
              <a:t>awareness and understanding of Foothill College budgeting, FHDA </a:t>
            </a:r>
            <a:r>
              <a:rPr lang="en-US" dirty="0" smtClean="0"/>
              <a:t>district budget</a:t>
            </a:r>
            <a:r>
              <a:rPr lang="en-US" dirty="0"/>
              <a:t>, and the state budget.</a:t>
            </a:r>
          </a:p>
          <a:p>
            <a:r>
              <a:rPr lang="en-US" dirty="0" smtClean="0"/>
              <a:t>Evaluates </a:t>
            </a:r>
            <a:r>
              <a:rPr lang="en-US" dirty="0"/>
              <a:t>proposed new instructional and student services programs against </a:t>
            </a:r>
            <a:r>
              <a:rPr lang="en-US" dirty="0" smtClean="0"/>
              <a:t>sustainability and </a:t>
            </a:r>
            <a:r>
              <a:rPr lang="en-US" dirty="0"/>
              <a:t>compatibility with Foothill Strategic Initiatives.</a:t>
            </a:r>
          </a:p>
        </p:txBody>
      </p:sp>
    </p:spTree>
    <p:extLst>
      <p:ext uri="{BB962C8B-B14F-4D97-AF65-F5344CB8AC3E}">
        <p14:creationId xmlns:p14="http://schemas.microsoft.com/office/powerpoint/2010/main" val="323197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108" y="412696"/>
            <a:ext cx="8335373" cy="62580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76814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082" y="509797"/>
            <a:ext cx="7765876" cy="5957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25906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</a:t>
            </a:r>
            <a:r>
              <a:rPr lang="en-US" dirty="0" smtClean="0">
                <a:latin typeface="Cambria"/>
                <a:cs typeface="Cambria"/>
              </a:rPr>
              <a:t>a</a:t>
            </a:r>
            <a:r>
              <a:rPr lang="en-US" dirty="0" smtClean="0"/>
              <a:t>RC Composition &amp; Shared Governance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1828800"/>
            <a:ext cx="4412773" cy="50292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PaRC is composed of voting members and ex-officio members:</a:t>
            </a:r>
          </a:p>
          <a:p>
            <a:pPr lvl="1"/>
            <a:r>
              <a:rPr lang="en-US" b="1" dirty="0" smtClean="0"/>
              <a:t>PaRC Tri-Chairs: </a:t>
            </a:r>
            <a:r>
              <a:rPr lang="en-US" dirty="0" smtClean="0"/>
              <a:t>College President (non-voting), Academic Senate President &amp; Classified Senate President</a:t>
            </a:r>
          </a:p>
          <a:p>
            <a:pPr lvl="1"/>
            <a:r>
              <a:rPr lang="en-US" b="1" dirty="0" smtClean="0"/>
              <a:t>ASFC Representation: </a:t>
            </a:r>
            <a:r>
              <a:rPr lang="en-US" dirty="0" smtClean="0"/>
              <a:t>ASFC President, ASFC Student Trustee &amp; (2) ASFC Members </a:t>
            </a:r>
          </a:p>
          <a:p>
            <a:pPr lvl="1"/>
            <a:r>
              <a:rPr lang="en-US" b="1" dirty="0" smtClean="0"/>
              <a:t>Core Mission Workgroup Tri-Chairs: </a:t>
            </a:r>
            <a:r>
              <a:rPr lang="en-US" dirty="0" smtClean="0"/>
              <a:t>Basic Skills Workgroup, Student Equity Workgroup, Transfer Workgroup </a:t>
            </a:r>
            <a:r>
              <a:rPr lang="en-US" dirty="0"/>
              <a:t> </a:t>
            </a:r>
            <a:r>
              <a:rPr lang="en-US" dirty="0" smtClean="0"/>
              <a:t>and Workforce Workgroup</a:t>
            </a:r>
          </a:p>
          <a:p>
            <a:pPr lvl="1"/>
            <a:r>
              <a:rPr lang="en-US" b="1" dirty="0" smtClean="0"/>
              <a:t>Operations Planning Committee (OPC) Tri-Chairs</a:t>
            </a:r>
          </a:p>
          <a:p>
            <a:pPr lvl="1"/>
            <a:r>
              <a:rPr lang="en-US" b="1" dirty="0" smtClean="0"/>
              <a:t>Program Review Committee (PRC) </a:t>
            </a:r>
            <a:r>
              <a:rPr lang="en-US" b="1" dirty="0"/>
              <a:t>Tri-Chairs</a:t>
            </a:r>
          </a:p>
          <a:p>
            <a:pPr lvl="1"/>
            <a:r>
              <a:rPr lang="en-US" b="1" dirty="0" smtClean="0"/>
              <a:t>Ex-Officio (non-voting): ACE, CSEA, FA, Teamsters, Operating Engineers, MSA, VPs, AVPs.</a:t>
            </a:r>
          </a:p>
          <a:p>
            <a:r>
              <a:rPr lang="en-US" dirty="0" smtClean="0"/>
              <a:t>A list of this year’s members can be found on the </a:t>
            </a:r>
            <a:r>
              <a:rPr lang="en-US" dirty="0" smtClean="0">
                <a:hlinkClick r:id="rId3"/>
              </a:rPr>
              <a:t>PaRC website</a:t>
            </a:r>
            <a:r>
              <a:rPr lang="en-US" dirty="0" smtClean="0"/>
              <a:t>.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192236" y="2428161"/>
            <a:ext cx="3586004" cy="1200329"/>
          </a:xfrm>
          <a:prstGeom prst="rect">
            <a:avLst/>
          </a:prstGeom>
          <a:noFill/>
          <a:ln>
            <a:solidFill>
              <a:srgbClr val="99323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As a part of our shared governance process, each PaRC meeting is open to all faculty, staff, and students who would like to attend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7504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2753"/>
            <a:ext cx="9144000" cy="1283167"/>
          </a:xfrm>
        </p:spPr>
        <p:txBody>
          <a:bodyPr>
            <a:normAutofit/>
          </a:bodyPr>
          <a:lstStyle/>
          <a:p>
            <a:r>
              <a:rPr lang="en-US" dirty="0" smtClean="0"/>
              <a:t>P</a:t>
            </a:r>
            <a:r>
              <a:rPr lang="en-US" dirty="0" smtClean="0">
                <a:latin typeface="Cambria"/>
                <a:cs typeface="Cambria"/>
              </a:rPr>
              <a:t>a</a:t>
            </a:r>
            <a:r>
              <a:rPr lang="en-US" dirty="0" smtClean="0"/>
              <a:t>RC meeting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PaRC meets from 1:30-3:00PM in the President’s Conference Room, 1901 Administration, on the first and third Wednesday of each month during the academic year.  </a:t>
            </a:r>
          </a:p>
          <a:p>
            <a:r>
              <a:rPr lang="en-US" dirty="0" smtClean="0"/>
              <a:t>In general, agendas and meeting materials are posted </a:t>
            </a:r>
            <a:r>
              <a:rPr lang="en-US" dirty="0" smtClean="0"/>
              <a:t>on </a:t>
            </a:r>
            <a:r>
              <a:rPr lang="en-US" dirty="0" smtClean="0"/>
              <a:t>the </a:t>
            </a:r>
            <a:r>
              <a:rPr lang="en-US" dirty="0" smtClean="0">
                <a:hlinkClick r:id="rId2"/>
              </a:rPr>
              <a:t>PaRC website </a:t>
            </a:r>
            <a:r>
              <a:rPr lang="en-US" dirty="0" smtClean="0"/>
              <a:t>the Thursday prior to the meeting</a:t>
            </a:r>
            <a:r>
              <a:rPr lang="en-US" dirty="0" smtClean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90310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cedent">
  <a:themeElements>
    <a:clrScheme name="Precedent">
      <a:dk1>
        <a:srgbClr val="921F07"/>
      </a:dk1>
      <a:lt1>
        <a:sysClr val="window" lastClr="FFFFFF"/>
      </a:lt1>
      <a:dk2>
        <a:srgbClr val="333333"/>
      </a:dk2>
      <a:lt2>
        <a:srgbClr val="E5E5D3"/>
      </a:lt2>
      <a:accent1>
        <a:srgbClr val="993232"/>
      </a:accent1>
      <a:accent2>
        <a:srgbClr val="9B6C34"/>
      </a:accent2>
      <a:accent3>
        <a:srgbClr val="736C5D"/>
      </a:accent3>
      <a:accent4>
        <a:srgbClr val="C9972B"/>
      </a:accent4>
      <a:accent5>
        <a:srgbClr val="C95F2B"/>
      </a:accent5>
      <a:accent6>
        <a:srgbClr val="8F7A05"/>
      </a:accent6>
      <a:hlink>
        <a:srgbClr val="933926"/>
      </a:hlink>
      <a:folHlink>
        <a:srgbClr val="916019"/>
      </a:folHlink>
    </a:clrScheme>
    <a:fontScheme name="Precedent">
      <a:majorFont>
        <a:latin typeface="Perpetua Titling MT"/>
        <a:ea typeface=""/>
        <a:cs typeface=""/>
        <a:font script="Jpan" typeface="ＭＳ Ｐ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Ｐ明朝"/>
        <a:font script="Hans" typeface="宋体"/>
        <a:font script="Hant" typeface="新細明體"/>
      </a:minorFont>
    </a:fontScheme>
    <a:fmtScheme name="Precedent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35000"/>
              </a:schemeClr>
            </a:gs>
            <a:gs pos="100000">
              <a:schemeClr val="phClr">
                <a:tint val="100000"/>
                <a:shade val="30000"/>
                <a:satMod val="135000"/>
              </a:schemeClr>
            </a:gs>
          </a:gsLst>
          <a:path path="circle">
            <a:fillToRect l="70000" t="10000" b="7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35000"/>
              </a:schemeClr>
              <a:schemeClr val="phClr">
                <a:satMod val="150000"/>
                <a:lumMod val="11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25400" dir="4800000" sx="103000" sy="103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3000000"/>
            </a:lightRig>
          </a:scene3d>
          <a:sp3d prstMaterial="softEdge">
            <a:bevelT w="0" h="0"/>
          </a:sp3d>
        </a:effectStyle>
        <a:effectStyle>
          <a:effectLst>
            <a:innerShdw blurRad="127000" dist="38100" dir="13200000">
              <a:srgbClr val="000000">
                <a:alpha val="75000"/>
              </a:srgbClr>
            </a:innerShdw>
            <a:outerShdw blurRad="38100" dist="12700" dir="1800000" sx="101000" sy="101000" rotWithShape="0">
              <a:srgbClr val="000000">
                <a:alpha val="40000"/>
              </a:srgbClr>
            </a:outerShdw>
            <a:reflection blurRad="127000" stA="25000" endPos="30000" dist="1270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12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35000"/>
              </a:schemeClr>
            </a:gs>
            <a:gs pos="100000">
              <a:schemeClr val="phClr">
                <a:shade val="30000"/>
                <a:satMod val="150000"/>
              </a:schemeClr>
            </a:gs>
          </a:gsLst>
          <a:path path="circle">
            <a:fillToRect t="10000" r="70000" b="7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0000"/>
                <a:satMod val="130000"/>
                <a:lumMod val="80000"/>
              </a:schemeClr>
              <a:schemeClr val="phClr">
                <a:satMod val="150000"/>
                <a:lumMod val="11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Precedent.thmx</Template>
  <TotalTime>1417</TotalTime>
  <Words>368</Words>
  <Application>Microsoft Office PowerPoint</Application>
  <PresentationFormat>On-screen Show (4:3)</PresentationFormat>
  <Paragraphs>33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Precedent</vt:lpstr>
      <vt:lpstr>An overview of  Foothill College’s Planning and Resource Council (PaRC)</vt:lpstr>
      <vt:lpstr>PaRC and its role</vt:lpstr>
      <vt:lpstr>Role of Parc (cont.)</vt:lpstr>
      <vt:lpstr>PowerPoint Presentation</vt:lpstr>
      <vt:lpstr>PowerPoint Presentation</vt:lpstr>
      <vt:lpstr>PaRC Composition &amp; Shared Governance</vt:lpstr>
      <vt:lpstr>PaRC meeting Information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Planning and Resource Council (PaRC)</dc:title>
  <dc:creator>Casie Wheat</dc:creator>
  <cp:lastModifiedBy>andrew</cp:lastModifiedBy>
  <cp:revision>45</cp:revision>
  <dcterms:created xsi:type="dcterms:W3CDTF">2014-07-09T17:14:08Z</dcterms:created>
  <dcterms:modified xsi:type="dcterms:W3CDTF">2016-10-05T13:23:03Z</dcterms:modified>
</cp:coreProperties>
</file>