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52" d="100"/>
          <a:sy n="152" d="100"/>
        </p:scale>
        <p:origin x="-120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8/10/15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8/10/15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8/10/15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D85AC8A2-C63C-49A4-89E9-2E4420D2ECA8}" type="datetimeFigureOut">
              <a:rPr lang="en-US" smtClean="0"/>
              <a:t>8/10/15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8/10/15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2"/>
          <a:srcRect r="14719"/>
          <a:stretch>
            <a:fillRect/>
          </a:stretch>
        </p:blipFill>
        <p:spPr>
          <a:xfrm>
            <a:off x="0" y="4482"/>
            <a:ext cx="779811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8600" y="457200"/>
            <a:ext cx="1219200" cy="5668963"/>
          </a:xfrm>
        </p:spPr>
        <p:txBody>
          <a:bodyPr vert="eaVert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457200"/>
            <a:ext cx="6383337" cy="56689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4800" y="6356350"/>
            <a:ext cx="1066800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8/10/15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5400000" flipH="1">
            <a:off x="4421262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8/10/15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8/10/15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66667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8/10/15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1" name="Picture 10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8/10/15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3" name="Picture 12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8/10/15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8/10/15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/>
          <a:srcRect t="21046"/>
          <a:stretch>
            <a:fillRect/>
          </a:stretch>
        </p:blipFill>
        <p:spPr>
          <a:xfrm>
            <a:off x="0" y="1447800"/>
            <a:ext cx="9144000" cy="5414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8/10/15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8/10/15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D85AC8A2-C63C-49A4-89E9-2E4420D2ECA8}" type="datetimeFigureOut">
              <a:rPr lang="en-US" smtClean="0"/>
              <a:t>8/10/15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Calisto MT" pitchFamily="18" charset="0"/>
        <a:buChar char="•"/>
        <a:defRPr sz="2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2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20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1711325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6pPr>
      <a:lvl7pPr marL="20002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7pPr>
      <a:lvl8pPr marL="2290763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8pPr>
      <a:lvl9pPr marL="25717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othill.edu/president/strategicgov.pdf" TargetMode="External"/><Relationship Id="rId4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foothill.edu/president/parc/index.php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foothill.edu/president/parc/index.php" TargetMode="External"/><Relationship Id="rId3" Type="http://schemas.openxmlformats.org/officeDocument/2006/relationships/hyperlink" Target="http://www.leginfo.ca.gov/cgi-bin/displaycode?section=gov&amp;group=54001-55000&amp;file=54950-54963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foothill.edu/president/parc/index.php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wheatcasie@foothill.edu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2" y="1554255"/>
            <a:ext cx="7583488" cy="1470025"/>
          </a:xfrm>
        </p:spPr>
        <p:txBody>
          <a:bodyPr/>
          <a:lstStyle/>
          <a:p>
            <a:r>
              <a:rPr lang="en-US" dirty="0" smtClean="0"/>
              <a:t>What is Foothill’s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Planning and Resource Council (</a:t>
            </a:r>
            <a:r>
              <a:rPr lang="en-US" dirty="0" err="1" smtClean="0"/>
              <a:t>parc</a:t>
            </a:r>
            <a:r>
              <a:rPr lang="en-US" dirty="0" smtClean="0"/>
              <a:t>)?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889" y="3898542"/>
            <a:ext cx="8235902" cy="2759846"/>
          </a:xfrm>
        </p:spPr>
        <p:txBody>
          <a:bodyPr>
            <a:normAutofit/>
          </a:bodyPr>
          <a:lstStyle/>
          <a:p>
            <a:r>
              <a:rPr lang="en-US" dirty="0" smtClean="0"/>
              <a:t>An Overview of the Planning and Resource Council (</a:t>
            </a:r>
            <a:r>
              <a:rPr lang="en-US" dirty="0" err="1" smtClean="0"/>
              <a:t>PaRC</a:t>
            </a:r>
            <a:r>
              <a:rPr lang="en-US" dirty="0" smtClean="0"/>
              <a:t>)</a:t>
            </a:r>
          </a:p>
          <a:p>
            <a:r>
              <a:rPr lang="en-US" dirty="0" smtClean="0"/>
              <a:t>Foothill College</a:t>
            </a:r>
          </a:p>
          <a:p>
            <a:endParaRPr lang="en-US" dirty="0"/>
          </a:p>
          <a:p>
            <a:r>
              <a:rPr lang="en-US" dirty="0"/>
              <a:t>Visit the </a:t>
            </a:r>
            <a:r>
              <a:rPr lang="en-US" dirty="0" err="1"/>
              <a:t>PaRC</a:t>
            </a:r>
            <a:r>
              <a:rPr lang="en-US" dirty="0"/>
              <a:t> website: </a:t>
            </a:r>
            <a:endParaRPr lang="en-US" dirty="0" smtClean="0"/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://www.foothill.edu/president/parc/index.php</a:t>
            </a:r>
            <a:r>
              <a:rPr lang="en-US" dirty="0"/>
              <a:t> </a:t>
            </a:r>
            <a:endParaRPr lang="en-US" dirty="0" smtClean="0"/>
          </a:p>
          <a:p>
            <a:endParaRPr lang="en-US" dirty="0"/>
          </a:p>
          <a:p>
            <a:r>
              <a:rPr lang="en-US" smtClean="0"/>
              <a:t>Downloadable Resource: </a:t>
            </a:r>
            <a:r>
              <a:rPr lang="en-US" dirty="0" smtClean="0">
                <a:hlinkClick r:id="rId3"/>
              </a:rPr>
              <a:t>Foothill College’s Strategic Initiatives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Foothill Logo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3796" y="3197523"/>
            <a:ext cx="1318883" cy="571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15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PaRC</a:t>
            </a:r>
            <a:r>
              <a:rPr lang="en-US" dirty="0" smtClean="0"/>
              <a:t> meeting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PaRC</a:t>
            </a:r>
            <a:r>
              <a:rPr lang="en-US" dirty="0" smtClean="0"/>
              <a:t> meets from 1:30-3:00PM in the President’s Conference Room, 1901 Administration, on the first and third Wednesday of each month during the academic year.  </a:t>
            </a:r>
          </a:p>
          <a:p>
            <a:r>
              <a:rPr lang="en-US" dirty="0" smtClean="0"/>
              <a:t>In general, agendas and meeting materials are posted by the </a:t>
            </a:r>
            <a:r>
              <a:rPr lang="en-US" dirty="0" err="1" smtClean="0"/>
              <a:t>PaRC</a:t>
            </a:r>
            <a:r>
              <a:rPr lang="en-US" dirty="0" smtClean="0"/>
              <a:t> secretary on the </a:t>
            </a:r>
            <a:r>
              <a:rPr lang="en-US" dirty="0" smtClean="0">
                <a:hlinkClick r:id="rId2"/>
              </a:rPr>
              <a:t>PaRC website </a:t>
            </a:r>
            <a:r>
              <a:rPr lang="en-US" dirty="0" smtClean="0"/>
              <a:t>the Thursday prior to the meeting.</a:t>
            </a:r>
          </a:p>
          <a:p>
            <a:pPr lvl="1"/>
            <a:r>
              <a:rPr lang="en-US" dirty="0" err="1" smtClean="0"/>
              <a:t>PaRC</a:t>
            </a:r>
            <a:r>
              <a:rPr lang="en-US" dirty="0"/>
              <a:t> </a:t>
            </a:r>
            <a:r>
              <a:rPr lang="en-US" dirty="0" smtClean="0"/>
              <a:t>is a campus shared governance meeting and is not beholden to the </a:t>
            </a:r>
            <a:r>
              <a:rPr lang="en-US" dirty="0" smtClean="0">
                <a:hlinkClick r:id="rId3"/>
              </a:rPr>
              <a:t>Brown Act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310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PaRC</a:t>
            </a:r>
            <a:r>
              <a:rPr lang="en-US" dirty="0" smtClean="0"/>
              <a:t> 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828800"/>
            <a:ext cx="7583488" cy="4680172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PaRC</a:t>
            </a:r>
            <a:r>
              <a:rPr lang="en-US" dirty="0" smtClean="0"/>
              <a:t> is composed of voting members and ex-officio members:</a:t>
            </a:r>
          </a:p>
          <a:p>
            <a:pPr lvl="1"/>
            <a:r>
              <a:rPr lang="en-US" b="1" dirty="0" err="1" smtClean="0"/>
              <a:t>PaRC</a:t>
            </a:r>
            <a:r>
              <a:rPr lang="en-US" b="1" dirty="0" smtClean="0"/>
              <a:t> Tri-Chairs: </a:t>
            </a:r>
            <a:r>
              <a:rPr lang="en-US" dirty="0" smtClean="0"/>
              <a:t>College President (non-voting), Academic Senate President &amp; Classified Senate President</a:t>
            </a:r>
          </a:p>
          <a:p>
            <a:pPr lvl="1"/>
            <a:r>
              <a:rPr lang="en-US" b="1" dirty="0" smtClean="0"/>
              <a:t>ASFC Representation: </a:t>
            </a:r>
            <a:r>
              <a:rPr lang="en-US" dirty="0" smtClean="0"/>
              <a:t>ASFC President, ASFC Student Trustee &amp; (2) ASFC Members </a:t>
            </a:r>
          </a:p>
          <a:p>
            <a:pPr lvl="1"/>
            <a:r>
              <a:rPr lang="en-US" b="1" dirty="0" smtClean="0"/>
              <a:t>Core Mission Workgroup Tri-Chairs: </a:t>
            </a:r>
            <a:r>
              <a:rPr lang="en-US" dirty="0" smtClean="0"/>
              <a:t>Basic Skills Workgroup, Student Equity Workgroup, Transfer Workgroup &amp; Workforce Workgroup</a:t>
            </a:r>
          </a:p>
          <a:p>
            <a:pPr lvl="1"/>
            <a:r>
              <a:rPr lang="en-US" b="1" dirty="0" smtClean="0"/>
              <a:t>Operations Planning Committee (OPC) Tri-Chairs</a:t>
            </a:r>
          </a:p>
          <a:p>
            <a:pPr lvl="1"/>
            <a:r>
              <a:rPr lang="en-US" b="1" dirty="0" smtClean="0"/>
              <a:t>Note: </a:t>
            </a:r>
            <a:r>
              <a:rPr lang="en-US" dirty="0"/>
              <a:t>Ex-Officio members must have a primary assignment at Foothill </a:t>
            </a:r>
            <a:r>
              <a:rPr lang="en-US" dirty="0" smtClean="0"/>
              <a:t>College</a:t>
            </a:r>
          </a:p>
          <a:p>
            <a:r>
              <a:rPr lang="en-US" dirty="0" smtClean="0"/>
              <a:t>A list of this year’s members can be found on the </a:t>
            </a:r>
            <a:r>
              <a:rPr lang="en-US" dirty="0" smtClean="0">
                <a:hlinkClick r:id="rId2"/>
              </a:rPr>
              <a:t>PaRC website</a:t>
            </a:r>
            <a:r>
              <a:rPr lang="en-US" dirty="0" smtClean="0"/>
              <a:t>.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504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a part of our shared governance process, all </a:t>
            </a:r>
            <a:r>
              <a:rPr lang="en-US" dirty="0" err="1"/>
              <a:t>PaRC</a:t>
            </a:r>
            <a:r>
              <a:rPr lang="en-US" dirty="0"/>
              <a:t> </a:t>
            </a:r>
            <a:r>
              <a:rPr lang="en-US" dirty="0" smtClean="0"/>
              <a:t>meetings </a:t>
            </a:r>
            <a:r>
              <a:rPr lang="en-US" dirty="0"/>
              <a:t>are open to any faculty, staff, </a:t>
            </a:r>
            <a:r>
              <a:rPr lang="en-US" dirty="0" smtClean="0"/>
              <a:t>and students </a:t>
            </a:r>
            <a:r>
              <a:rPr lang="en-US" dirty="0"/>
              <a:t>that would like to attend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you are interested in filling a vacancy on </a:t>
            </a:r>
            <a:r>
              <a:rPr lang="en-US" dirty="0" err="1" smtClean="0"/>
              <a:t>PaRC</a:t>
            </a:r>
            <a:r>
              <a:rPr lang="en-US" dirty="0" smtClean="0"/>
              <a:t>, please contact the </a:t>
            </a:r>
            <a:r>
              <a:rPr lang="en-US" dirty="0" err="1" smtClean="0"/>
              <a:t>PaRC</a:t>
            </a:r>
            <a:r>
              <a:rPr lang="en-US" dirty="0" smtClean="0"/>
              <a:t> Secretary at 650-949-7200 or email: </a:t>
            </a:r>
            <a:r>
              <a:rPr lang="en-US" dirty="0" smtClean="0">
                <a:hlinkClick r:id="rId2"/>
              </a:rPr>
              <a:t>wheatcasie@foothill.edu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665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PARC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PaRC</a:t>
            </a:r>
            <a:r>
              <a:rPr lang="en-US" dirty="0" smtClean="0"/>
              <a:t> oversees </a:t>
            </a:r>
            <a:r>
              <a:rPr lang="en-US" dirty="0"/>
              <a:t>and drives institutional planning agendas for each academic year. </a:t>
            </a:r>
            <a:endParaRPr lang="en-US" dirty="0" smtClean="0"/>
          </a:p>
          <a:p>
            <a:r>
              <a:rPr lang="en-US" dirty="0" smtClean="0"/>
              <a:t>Integrates and synthesizes </a:t>
            </a:r>
            <a:r>
              <a:rPr lang="en-US" dirty="0"/>
              <a:t>planning calendars, planning and assessment of all college wide plans, </a:t>
            </a:r>
            <a:r>
              <a:rPr lang="en-US" dirty="0" smtClean="0"/>
              <a:t>including the </a:t>
            </a:r>
            <a:r>
              <a:rPr lang="en-US" dirty="0"/>
              <a:t>Strategic Plan Commitments to action, Instructional/Student Services/</a:t>
            </a:r>
            <a:r>
              <a:rPr lang="en-US" dirty="0" smtClean="0"/>
              <a:t>Administrative Program </a:t>
            </a:r>
            <a:r>
              <a:rPr lang="en-US" dirty="0"/>
              <a:t>Plans and Reviews as they relate to the Strategic Initiatives and to increasing </a:t>
            </a:r>
            <a:r>
              <a:rPr lang="en-US" dirty="0" smtClean="0"/>
              <a:t>student learning</a:t>
            </a:r>
            <a:r>
              <a:rPr lang="en-US" dirty="0"/>
              <a:t>, </a:t>
            </a:r>
            <a:r>
              <a:rPr lang="en-US" dirty="0" smtClean="0"/>
              <a:t>ACCJC Recommendations</a:t>
            </a:r>
            <a:r>
              <a:rPr lang="en-US" dirty="0"/>
              <a:t>, Accreditation Planning Agendas, Facilities Plans</a:t>
            </a:r>
            <a:r>
              <a:rPr lang="en-US" dirty="0" smtClean="0"/>
              <a:t>, Technology </a:t>
            </a:r>
            <a:r>
              <a:rPr lang="en-US" dirty="0"/>
              <a:t>Plans, Student Equity Plans, and DSPS Plans.</a:t>
            </a:r>
          </a:p>
        </p:txBody>
      </p:sp>
    </p:spTree>
    <p:extLst>
      <p:ext uri="{BB962C8B-B14F-4D97-AF65-F5344CB8AC3E}">
        <p14:creationId xmlns:p14="http://schemas.microsoft.com/office/powerpoint/2010/main" val="4218934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</a:t>
            </a:r>
            <a:r>
              <a:rPr lang="en-US" dirty="0" err="1" smtClean="0"/>
              <a:t>Parc</a:t>
            </a:r>
            <a:r>
              <a:rPr lang="en-US" dirty="0" smtClean="0"/>
              <a:t> </a:t>
            </a:r>
            <a:r>
              <a:rPr lang="en-US" sz="2400" dirty="0" smtClean="0"/>
              <a:t>(cont.)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Prioritizes expenditures to advance the Strategic Initiatives including resource requests </a:t>
            </a:r>
            <a:r>
              <a:rPr lang="en-US" dirty="0" smtClean="0"/>
              <a:t>for personnel</a:t>
            </a:r>
            <a:r>
              <a:rPr lang="en-US" dirty="0"/>
              <a:t>, facilities, technology, and supplies.</a:t>
            </a:r>
          </a:p>
          <a:p>
            <a:r>
              <a:rPr lang="en-US" dirty="0" smtClean="0"/>
              <a:t>Evaluates </a:t>
            </a:r>
            <a:r>
              <a:rPr lang="en-US" dirty="0"/>
              <a:t>proposals for Fast Track </a:t>
            </a:r>
            <a:r>
              <a:rPr lang="en-US" dirty="0" smtClean="0"/>
              <a:t>to Innovation </a:t>
            </a:r>
            <a:r>
              <a:rPr lang="en-US" dirty="0"/>
              <a:t>expenditures.</a:t>
            </a:r>
          </a:p>
          <a:p>
            <a:r>
              <a:rPr lang="en-US" dirty="0" smtClean="0"/>
              <a:t>Approves </a:t>
            </a:r>
            <a:r>
              <a:rPr lang="en-US" dirty="0"/>
              <a:t>the priorities for division budgets.</a:t>
            </a:r>
          </a:p>
          <a:p>
            <a:r>
              <a:rPr lang="en-US" dirty="0" smtClean="0"/>
              <a:t>Develops </a:t>
            </a:r>
            <a:r>
              <a:rPr lang="en-US" dirty="0"/>
              <a:t>policy regarding </a:t>
            </a:r>
            <a:r>
              <a:rPr lang="en-US" dirty="0" smtClean="0"/>
              <a:t>budget reduction</a:t>
            </a:r>
            <a:r>
              <a:rPr lang="en-US" dirty="0"/>
              <a:t>.</a:t>
            </a:r>
          </a:p>
          <a:p>
            <a:r>
              <a:rPr lang="en-US" dirty="0" smtClean="0"/>
              <a:t>Reviews </a:t>
            </a:r>
            <a:r>
              <a:rPr lang="en-US" dirty="0"/>
              <a:t>College and District policies </a:t>
            </a:r>
            <a:r>
              <a:rPr lang="en-US" dirty="0" smtClean="0"/>
              <a:t>and develops </a:t>
            </a:r>
            <a:r>
              <a:rPr lang="en-US" dirty="0"/>
              <a:t>procedures to implement policy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Provides </a:t>
            </a:r>
            <a:r>
              <a:rPr lang="en-US" dirty="0"/>
              <a:t>Accreditation Oversight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875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</a:t>
            </a:r>
            <a:r>
              <a:rPr lang="en-US" dirty="0" err="1"/>
              <a:t>Parc</a:t>
            </a:r>
            <a:r>
              <a:rPr lang="en-US" dirty="0"/>
              <a:t> </a:t>
            </a:r>
            <a:r>
              <a:rPr lang="en-US" sz="2400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Advises the President on issues </a:t>
            </a:r>
            <a:r>
              <a:rPr lang="en-US" dirty="0" smtClean="0"/>
              <a:t>regarding campus </a:t>
            </a:r>
            <a:r>
              <a:rPr lang="en-US" dirty="0"/>
              <a:t>climate.</a:t>
            </a:r>
          </a:p>
          <a:p>
            <a:r>
              <a:rPr lang="en-US" dirty="0" smtClean="0"/>
              <a:t>Advises </a:t>
            </a:r>
            <a:r>
              <a:rPr lang="en-US" dirty="0"/>
              <a:t>the President on any </a:t>
            </a:r>
            <a:r>
              <a:rPr lang="en-US" dirty="0" smtClean="0"/>
              <a:t>other issues </a:t>
            </a:r>
            <a:r>
              <a:rPr lang="en-US" dirty="0"/>
              <a:t>affecting the well-being of </a:t>
            </a:r>
            <a:r>
              <a:rPr lang="en-US" dirty="0" smtClean="0"/>
              <a:t>the College </a:t>
            </a:r>
            <a:r>
              <a:rPr lang="en-US" dirty="0"/>
              <a:t>at large.</a:t>
            </a:r>
          </a:p>
          <a:p>
            <a:r>
              <a:rPr lang="en-US" dirty="0" smtClean="0"/>
              <a:t>Evaluates </a:t>
            </a:r>
            <a:r>
              <a:rPr lang="en-US" dirty="0"/>
              <a:t>instructional program discontinuance proposals.</a:t>
            </a:r>
          </a:p>
          <a:p>
            <a:r>
              <a:rPr lang="en-US" dirty="0" smtClean="0"/>
              <a:t>Promotes </a:t>
            </a:r>
            <a:r>
              <a:rPr lang="en-US" dirty="0"/>
              <a:t>awareness and understanding of Foothill College budgeting, FHDA </a:t>
            </a:r>
            <a:r>
              <a:rPr lang="en-US" dirty="0" smtClean="0"/>
              <a:t>district budget</a:t>
            </a:r>
            <a:r>
              <a:rPr lang="en-US" dirty="0"/>
              <a:t>, and the state budget.</a:t>
            </a:r>
          </a:p>
          <a:p>
            <a:r>
              <a:rPr lang="en-US" dirty="0" smtClean="0"/>
              <a:t>Evaluates </a:t>
            </a:r>
            <a:r>
              <a:rPr lang="en-US" dirty="0"/>
              <a:t>proposed new instructional and student services programs against </a:t>
            </a:r>
            <a:r>
              <a:rPr lang="en-US" dirty="0" smtClean="0"/>
              <a:t>sustainability and </a:t>
            </a:r>
            <a:r>
              <a:rPr lang="en-US" dirty="0"/>
              <a:t>compatibility with Foothill Strategic Initiatives.</a:t>
            </a:r>
          </a:p>
        </p:txBody>
      </p:sp>
    </p:spTree>
    <p:extLst>
      <p:ext uri="{BB962C8B-B14F-4D97-AF65-F5344CB8AC3E}">
        <p14:creationId xmlns:p14="http://schemas.microsoft.com/office/powerpoint/2010/main" val="323197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Products of </a:t>
            </a:r>
            <a:r>
              <a:rPr lang="en-US" dirty="0" err="1" smtClean="0"/>
              <a:t>parc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Strategic Plan Progress Reports.</a:t>
            </a:r>
          </a:p>
          <a:p>
            <a:r>
              <a:rPr lang="en-US" dirty="0" smtClean="0"/>
              <a:t>Prioritized </a:t>
            </a:r>
            <a:r>
              <a:rPr lang="en-US" dirty="0"/>
              <a:t>list of expenditures (personnel, equipment, technology, and supplies) </a:t>
            </a:r>
            <a:r>
              <a:rPr lang="en-US" dirty="0" smtClean="0"/>
              <a:t>to drive </a:t>
            </a:r>
            <a:r>
              <a:rPr lang="en-US" dirty="0"/>
              <a:t>Strategic Initiatives and to improve student learning with accompanying rationale.</a:t>
            </a:r>
          </a:p>
          <a:p>
            <a:r>
              <a:rPr lang="en-US" dirty="0" smtClean="0"/>
              <a:t>Strategic </a:t>
            </a:r>
            <a:r>
              <a:rPr lang="en-US" dirty="0"/>
              <a:t>Initiative Expenditure Progress Reports against planned expenditures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Accreditation </a:t>
            </a:r>
            <a:r>
              <a:rPr lang="en-US" dirty="0"/>
              <a:t>Progress Reports</a:t>
            </a:r>
            <a:r>
              <a:rPr lang="en-US" dirty="0" smtClean="0"/>
              <a:t>.</a:t>
            </a:r>
          </a:p>
          <a:p>
            <a:r>
              <a:rPr lang="en-US" dirty="0"/>
              <a:t>Development of criteria and implementation of annual evaluation of the </a:t>
            </a:r>
            <a:r>
              <a:rPr lang="en-US" dirty="0" smtClean="0"/>
              <a:t>planning outcomes </a:t>
            </a:r>
            <a:r>
              <a:rPr lang="en-US" dirty="0"/>
              <a:t>and process.</a:t>
            </a:r>
          </a:p>
          <a:p>
            <a:r>
              <a:rPr lang="en-US" dirty="0" smtClean="0"/>
              <a:t>Development </a:t>
            </a:r>
            <a:r>
              <a:rPr lang="en-US" dirty="0"/>
              <a:t>of policies and procedures recommendations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708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Products of </a:t>
            </a:r>
            <a:r>
              <a:rPr lang="en-US" dirty="0" err="1" smtClean="0"/>
              <a:t>parc</a:t>
            </a:r>
            <a:r>
              <a:rPr lang="en-US" dirty="0" smtClean="0"/>
              <a:t> </a:t>
            </a:r>
            <a:r>
              <a:rPr lang="en-US" sz="2400" dirty="0" smtClean="0"/>
              <a:t>(cont.)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Recommendations to President regarding budget reductions when required.</a:t>
            </a:r>
          </a:p>
          <a:p>
            <a:r>
              <a:rPr lang="en-US" dirty="0"/>
              <a:t>Recommendations regarding Program discontinuance when required.</a:t>
            </a:r>
          </a:p>
          <a:p>
            <a:r>
              <a:rPr lang="en-US" dirty="0"/>
              <a:t>Recommendations regarding proposed new instructional and student services programs.</a:t>
            </a:r>
          </a:p>
          <a:p>
            <a:r>
              <a:rPr lang="en-US" dirty="0"/>
              <a:t>Communications with college community via updated website with agendas, handouts, and minutes.</a:t>
            </a:r>
          </a:p>
          <a:p>
            <a:r>
              <a:rPr lang="en-US" dirty="0"/>
              <a:t>Communicate via email and website the rationale behind decisions.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510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Precedent.thmx</Template>
  <TotalTime>38</TotalTime>
  <Words>629</Words>
  <Application>Microsoft Macintosh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Precedent</vt:lpstr>
      <vt:lpstr>What is Foothill’s Planning and Resource Council (parc)?</vt:lpstr>
      <vt:lpstr>PaRC meeting Information</vt:lpstr>
      <vt:lpstr>PaRC Composition</vt:lpstr>
      <vt:lpstr>Shared governance</vt:lpstr>
      <vt:lpstr>Role of PARC</vt:lpstr>
      <vt:lpstr>Role of Parc (cont.)</vt:lpstr>
      <vt:lpstr>Role of Parc (cont.)</vt:lpstr>
      <vt:lpstr>Products of parc</vt:lpstr>
      <vt:lpstr>Products of parc (cont.)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and Resource Council (PaRC)</dc:title>
  <dc:creator>Casie Wheat</dc:creator>
  <cp:lastModifiedBy>Casie Wheat</cp:lastModifiedBy>
  <cp:revision>27</cp:revision>
  <dcterms:created xsi:type="dcterms:W3CDTF">2014-07-09T17:14:08Z</dcterms:created>
  <dcterms:modified xsi:type="dcterms:W3CDTF">2015-08-10T21:44:07Z</dcterms:modified>
</cp:coreProperties>
</file>