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32099250" cy="43748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1pPr>
    <a:lvl2pPr marL="457117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2pPr>
    <a:lvl3pPr marL="914235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3pPr>
    <a:lvl4pPr marL="1371352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4pPr>
    <a:lvl5pPr marL="1828470" algn="ctr" rtl="0" fontAlgn="base">
      <a:spcBef>
        <a:spcPct val="0"/>
      </a:spcBef>
      <a:spcAft>
        <a:spcPct val="0"/>
      </a:spcAft>
      <a:defRPr sz="8598" kern="1200">
        <a:solidFill>
          <a:schemeClr val="tx1"/>
        </a:solidFill>
        <a:latin typeface="Arial" charset="0"/>
        <a:ea typeface="+mn-ea"/>
        <a:cs typeface="+mn-cs"/>
      </a:defRPr>
    </a:lvl5pPr>
    <a:lvl6pPr marL="2285587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6pPr>
    <a:lvl7pPr marL="2742705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7pPr>
    <a:lvl8pPr marL="3199821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8pPr>
    <a:lvl9pPr marL="3656938" algn="l" defTabSz="914235" rtl="0" eaLnBrk="1" latinLnBrk="0" hangingPunct="1">
      <a:defRPr sz="8598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36" userDrawn="1">
          <p15:clr>
            <a:srgbClr val="A4A3A4"/>
          </p15:clr>
        </p15:guide>
        <p15:guide id="2" orient="horz" pos="20196" userDrawn="1">
          <p15:clr>
            <a:srgbClr val="A4A3A4"/>
          </p15:clr>
        </p15:guide>
        <p15:guide id="3" orient="horz" pos="214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4"/>
    <a:srgbClr val="EAEAEA"/>
    <a:srgbClr val="C0C0C0"/>
    <a:srgbClr val="0046D2"/>
    <a:srgbClr val="FF0000"/>
    <a:srgbClr val="698ED9"/>
    <a:srgbClr val="A7C4FF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77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24" y="125"/>
      </p:cViewPr>
      <p:guideLst>
        <p:guide orient="horz" pos="4836"/>
        <p:guide orient="horz" pos="20196"/>
        <p:guide orient="horz" pos="214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1987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113338" y="3276600"/>
            <a:ext cx="21880512" cy="164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9927" y="20784215"/>
            <a:ext cx="25679400" cy="1968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1987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7FB84CA5-7362-492D-8EBC-472296314F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22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1pPr>
    <a:lvl2pPr marL="457117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2pPr>
    <a:lvl3pPr marL="914235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3pPr>
    <a:lvl4pPr marL="1371352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4pPr>
    <a:lvl5pPr marL="1828470" algn="l" rtl="0" fontAlgn="base">
      <a:spcBef>
        <a:spcPct val="30000"/>
      </a:spcBef>
      <a:spcAft>
        <a:spcPct val="0"/>
      </a:spcAft>
      <a:defRPr sz="1199" kern="1200">
        <a:solidFill>
          <a:schemeClr val="tx1"/>
        </a:solidFill>
        <a:latin typeface="Arial" charset="0"/>
        <a:ea typeface="+mn-ea"/>
        <a:cs typeface="+mn-cs"/>
      </a:defRPr>
    </a:lvl5pPr>
    <a:lvl6pPr marL="2285587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821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938" algn="l" defTabSz="91423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D40FB-8398-4C90-906C-C9755161D6C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113338" y="3276600"/>
            <a:ext cx="21880512" cy="16409988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35828446" y="32395637"/>
            <a:ext cx="41417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9926520" y="32308800"/>
            <a:ext cx="2383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56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39A897-3608-4B3C-B0EF-8356550C6F0C}"/>
              </a:ext>
            </a:extLst>
          </p:cNvPr>
          <p:cNvSpPr txBox="1"/>
          <p:nvPr userDrawn="1"/>
        </p:nvSpPr>
        <p:spPr>
          <a:xfrm>
            <a:off x="-45027" y="32816721"/>
            <a:ext cx="484912" cy="125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194" b="1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+mj-lt"/>
          <a:ea typeface="+mj-ea"/>
          <a:cs typeface="+mj-cs"/>
        </a:defRPr>
      </a:lvl1pPr>
      <a:lvl2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2pPr>
      <a:lvl3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3pPr>
      <a:lvl4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4pPr>
      <a:lvl5pPr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5pPr>
      <a:lvl6pPr marL="44449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6pPr>
      <a:lvl7pPr marL="88898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7pPr>
      <a:lvl8pPr marL="1333470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8pPr>
      <a:lvl9pPr marL="1777959" algn="ctr" defTabSz="4267412" rtl="0" fontAlgn="base">
        <a:spcBef>
          <a:spcPct val="0"/>
        </a:spcBef>
        <a:spcAft>
          <a:spcPct val="0"/>
        </a:spcAft>
        <a:defRPr sz="20513">
          <a:solidFill>
            <a:schemeClr val="tx2"/>
          </a:solidFill>
          <a:latin typeface="Arial" charset="0"/>
        </a:defRPr>
      </a:lvl9pPr>
    </p:titleStyle>
    <p:bodyStyle>
      <a:lvl1pPr marL="1600473" indent="-1600473" algn="l" defTabSz="4267412" rtl="0" fontAlgn="base">
        <a:spcBef>
          <a:spcPct val="20000"/>
        </a:spcBef>
        <a:spcAft>
          <a:spcPct val="0"/>
        </a:spcAft>
        <a:buChar char="•"/>
        <a:defRPr sz="14972">
          <a:solidFill>
            <a:schemeClr val="tx1"/>
          </a:solidFill>
          <a:latin typeface="+mn-lt"/>
          <a:ea typeface="+mn-ea"/>
          <a:cs typeface="+mn-cs"/>
        </a:defRPr>
      </a:lvl1pPr>
      <a:lvl2pPr marL="3466403" indent="-1333470" algn="l" defTabSz="4267412" rtl="0" fontAlgn="base">
        <a:spcBef>
          <a:spcPct val="20000"/>
        </a:spcBef>
        <a:spcAft>
          <a:spcPct val="0"/>
        </a:spcAft>
        <a:buChar char="–"/>
        <a:defRPr sz="13027">
          <a:solidFill>
            <a:schemeClr val="tx1"/>
          </a:solidFill>
          <a:latin typeface="+mn-lt"/>
        </a:defRPr>
      </a:lvl2pPr>
      <a:lvl3pPr marL="5333878" indent="-1066467" algn="l" defTabSz="4267412" rtl="0" fontAlgn="base">
        <a:spcBef>
          <a:spcPct val="20000"/>
        </a:spcBef>
        <a:spcAft>
          <a:spcPct val="0"/>
        </a:spcAft>
        <a:buChar char="•"/>
        <a:defRPr sz="11180">
          <a:solidFill>
            <a:schemeClr val="tx1"/>
          </a:solidFill>
          <a:latin typeface="+mn-lt"/>
        </a:defRPr>
      </a:lvl3pPr>
      <a:lvl4pPr marL="7466812" indent="-1066467" algn="l" defTabSz="4267412" rtl="0" fontAlgn="base">
        <a:spcBef>
          <a:spcPct val="20000"/>
        </a:spcBef>
        <a:spcAft>
          <a:spcPct val="0"/>
        </a:spcAft>
        <a:buChar char="–"/>
        <a:defRPr sz="9333">
          <a:solidFill>
            <a:schemeClr val="tx1"/>
          </a:solidFill>
          <a:latin typeface="+mn-lt"/>
        </a:defRPr>
      </a:lvl4pPr>
      <a:lvl5pPr marL="9601290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5pPr>
      <a:lvl6pPr marL="10045780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6pPr>
      <a:lvl7pPr marL="1049026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7pPr>
      <a:lvl8pPr marL="1093475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8pPr>
      <a:lvl9pPr marL="11379249" indent="-1066467" algn="l" defTabSz="4267412" rtl="0" fontAlgn="base">
        <a:spcBef>
          <a:spcPct val="20000"/>
        </a:spcBef>
        <a:spcAft>
          <a:spcPct val="0"/>
        </a:spcAft>
        <a:buChar char="»"/>
        <a:defRPr sz="93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4449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2pPr>
      <a:lvl3pPr marL="88898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70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4pPr>
      <a:lvl5pPr marL="177795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5pPr>
      <a:lvl6pPr marL="222244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6pPr>
      <a:lvl7pPr marL="266693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7pPr>
      <a:lvl8pPr marL="311142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8pPr>
      <a:lvl9pPr marL="3555919" algn="l" defTabSz="888980" rtl="0" eaLnBrk="1" latinLnBrk="0" hangingPunct="1">
        <a:defRPr sz="1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30"/>
          <p:cNvSpPr>
            <a:spLocks noChangeArrowheads="1"/>
          </p:cNvSpPr>
          <p:nvPr/>
        </p:nvSpPr>
        <p:spPr bwMode="auto">
          <a:xfrm>
            <a:off x="32539518" y="6383868"/>
            <a:ext cx="10075333" cy="252624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11648018" y="6383868"/>
            <a:ext cx="10075333" cy="252624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2093768" y="6383868"/>
            <a:ext cx="10075333" cy="252624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1202268" y="6383868"/>
            <a:ext cx="10075333" cy="25262417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 dirty="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870267" y="6828367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/>
              <a:t>Methods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32909933" y="6834540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/>
              <a:t>Conclusions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1276350" y="827617"/>
            <a:ext cx="41338500" cy="5111750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267412"/>
            <a:endParaRPr lang="en-US" sz="8161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794933" y="1420284"/>
            <a:ext cx="39782750" cy="3964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12153" b="1" dirty="0"/>
              <a:t>Title of the Research Study</a:t>
            </a:r>
          </a:p>
          <a:p>
            <a:pPr defTabSz="4267412"/>
            <a:r>
              <a:rPr lang="en-US" sz="8161" b="1" dirty="0"/>
              <a:t>PEOPLE WHO DID THE STUDY</a:t>
            </a:r>
          </a:p>
          <a:p>
            <a:pPr defTabSz="4267412"/>
            <a:r>
              <a:rPr lang="en-US" sz="4667" b="1" i="1" dirty="0"/>
              <a:t>Name of college or university associated with the poster</a:t>
            </a:r>
            <a:endParaRPr lang="en-US" sz="8161" dirty="0"/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3211191" y="20607868"/>
            <a:ext cx="8075083" cy="10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6319" b="1" i="1" dirty="0"/>
              <a:t>Figure #1</a:t>
            </a: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23024440" y="22534034"/>
            <a:ext cx="8149167" cy="8149167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8161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33345174" y="24904701"/>
            <a:ext cx="8075083" cy="10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6319" dirty="0"/>
              <a:t>References</a:t>
            </a:r>
          </a:p>
        </p:txBody>
      </p:sp>
      <p:sp>
        <p:nvSpPr>
          <p:cNvPr id="2086" name="Text Box 38"/>
          <p:cNvSpPr txBox="1">
            <a:spLocks noChangeArrowheads="1"/>
          </p:cNvSpPr>
          <p:nvPr/>
        </p:nvSpPr>
        <p:spPr bwMode="auto">
          <a:xfrm>
            <a:off x="33090513" y="25960388"/>
            <a:ext cx="8931671" cy="5233688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9471" tIns="29734" rIns="59471" bIns="29734">
            <a:spAutoFit/>
          </a:bodyPr>
          <a:lstStyle/>
          <a:p>
            <a:pPr marL="333367" indent="-333367" algn="l" defTabSz="595740" eaLnBrk="0" hangingPunct="0">
              <a:lnSpc>
                <a:spcPct val="95000"/>
              </a:lnSpc>
            </a:pPr>
            <a:endParaRPr lang="en-US" sz="2722" b="1" u="sng" dirty="0">
              <a:latin typeface="Times New Roman" pitchFamily="18" charset="0"/>
            </a:endParaRPr>
          </a:p>
          <a:p>
            <a:pPr marL="333367" indent="-333367" algn="l" defTabSz="595740" eaLnBrk="0" hangingPunct="0">
              <a:lnSpc>
                <a:spcPct val="95000"/>
              </a:lnSpc>
              <a:buFontTx/>
              <a:buAutoNum type="arabicPeriod"/>
            </a:pPr>
            <a:r>
              <a:rPr lang="en-US" sz="2722" b="1" dirty="0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marL="333367" indent="-333367" algn="l" defTabSz="595740" eaLnBrk="0" hangingPunct="0">
              <a:lnSpc>
                <a:spcPct val="95000"/>
              </a:lnSpc>
              <a:buFontTx/>
              <a:buAutoNum type="arabicPeriod"/>
            </a:pPr>
            <a:r>
              <a:rPr lang="en-US" sz="2722" b="1" dirty="0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marL="333367" indent="-333367" algn="l" defTabSz="59574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722" b="1" dirty="0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marL="333367" indent="-333367" algn="l" defTabSz="59574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722" b="1" dirty="0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marL="333367" indent="-333367" algn="l" defTabSz="59574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sz="2722" b="1" dirty="0">
                <a:latin typeface="Times New Roman" pitchFamily="18" charset="0"/>
              </a:rPr>
              <a:t>xxxxxxxxxxxxxxxxxxxxxxxxxxxxxxxxxxxxxxxxxxxxxxxxxxxxxxxxxxxxxxxxx</a:t>
            </a:r>
          </a:p>
          <a:p>
            <a:pPr marL="333367" indent="-333367" algn="l" defTabSz="595740" eaLnBrk="0" hangingPunct="0">
              <a:lnSpc>
                <a:spcPct val="95000"/>
              </a:lnSpc>
              <a:buFont typeface="Symbol" pitchFamily="18" charset="2"/>
              <a:buAutoNum type="arabicPeriod"/>
            </a:pPr>
            <a:endParaRPr lang="en-US" sz="2722" b="1" dirty="0">
              <a:latin typeface="Times New Roman" pitchFamily="18" charset="0"/>
            </a:endParaRP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22377753" y="9124950"/>
            <a:ext cx="9495014" cy="863688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2860545" y="9166623"/>
            <a:ext cx="9420931" cy="909874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1424517" y="6828367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/>
              <a:t>Introduction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2316017" y="6839171"/>
            <a:ext cx="9556750" cy="1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267412">
              <a:spcBef>
                <a:spcPct val="50000"/>
              </a:spcBef>
            </a:pPr>
            <a:r>
              <a:rPr lang="en-US" sz="8161" b="1"/>
              <a:t>Results</a:t>
            </a:r>
          </a:p>
        </p:txBody>
      </p:sp>
      <p:sp>
        <p:nvSpPr>
          <p:cNvPr id="29" name="Text Box 39">
            <a:extLst>
              <a:ext uri="{FF2B5EF4-FFF2-40B4-BE49-F238E27FC236}">
                <a16:creationId xmlns:a16="http://schemas.microsoft.com/office/drawing/2014/main" id="{A2B8E0B5-3C35-406F-9B3D-B88B37B1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0267" y="9124950"/>
            <a:ext cx="9495014" cy="863688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955A8B-2054-4E10-AEA9-E220C010C8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488" y="2390226"/>
            <a:ext cx="7300913" cy="2010184"/>
          </a:xfrm>
          <a:prstGeom prst="rect">
            <a:avLst/>
          </a:prstGeom>
        </p:spPr>
      </p:pic>
      <p:sp>
        <p:nvSpPr>
          <p:cNvPr id="30" name="Text Box 39">
            <a:extLst>
              <a:ext uri="{FF2B5EF4-FFF2-40B4-BE49-F238E27FC236}">
                <a16:creationId xmlns:a16="http://schemas.microsoft.com/office/drawing/2014/main" id="{9FF444CA-AE5A-45E8-827F-440E8EE35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26" y="9029259"/>
            <a:ext cx="9495014" cy="863688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  <a:effectLst/>
        </p:spPr>
        <p:txBody>
          <a:bodyPr lIns="59471" tIns="29734" rIns="59471" bIns="29734">
            <a:spAutoFit/>
          </a:bodyPr>
          <a:lstStyle/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 defTabSz="595740" eaLnBrk="0" hangingPunct="0">
              <a:lnSpc>
                <a:spcPct val="95000"/>
              </a:lnSpc>
            </a:pPr>
            <a:endParaRPr lang="en-US" sz="2722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r>
              <a:rPr lang="en-US" sz="2722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sz="2722" b="1" dirty="0">
              <a:latin typeface="Times New Roman" pitchFamily="18" charset="0"/>
            </a:endParaRPr>
          </a:p>
          <a:p>
            <a:pPr algn="l" defTabSz="595740" eaLnBrk="0" hangingPunct="0">
              <a:lnSpc>
                <a:spcPct val="95000"/>
              </a:lnSpc>
            </a:pPr>
            <a:endParaRPr lang="en-US" sz="1944" dirty="0">
              <a:latin typeface="Times New Roman" pitchFamily="18" charset="0"/>
            </a:endParaRPr>
          </a:p>
        </p:txBody>
      </p:sp>
      <p:sp>
        <p:nvSpPr>
          <p:cNvPr id="31" name="TextBox 2">
            <a:extLst>
              <a:ext uri="{FF2B5EF4-FFF2-40B4-BE49-F238E27FC236}">
                <a16:creationId xmlns:a16="http://schemas.microsoft.com/office/drawing/2014/main" id="{F2C4F7BA-BDA8-4D73-B3CF-112812328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312" y="3383492"/>
            <a:ext cx="25839992" cy="27754821"/>
          </a:xfrm>
          <a:prstGeom prst="rect">
            <a:avLst/>
          </a:prstGeom>
          <a:solidFill>
            <a:srgbClr val="FFFF66">
              <a:alpha val="87000"/>
            </a:srgbClr>
          </a:solidFill>
          <a:ln w="76200" cmpd="sng">
            <a:solidFill>
              <a:schemeClr val="tx1"/>
            </a:solidFill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370417" tIns="370417" rIns="370417" bIns="370417">
            <a:spAutoFit/>
          </a:bodyPr>
          <a:lstStyle/>
          <a:p>
            <a:pPr algn="l"/>
            <a:r>
              <a:rPr lang="en-US" sz="5833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(You can delete this textbox when you are done reading)</a:t>
            </a:r>
            <a:endParaRPr lang="en-US" sz="9722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9700" b="1" dirty="0">
                <a:solidFill>
                  <a:srgbClr val="FF6FCF"/>
                </a:solidFill>
                <a:latin typeface="Calibri" pitchFamily="34" charset="0"/>
                <a:ea typeface="MS PGothic" pitchFamily="34" charset="-128"/>
              </a:rPr>
              <a:t>USE AT LEAST A 24pt FONT SIZE for the text of your poster.  Even up to 40pt or more is welcome for the body of your poster.</a:t>
            </a:r>
          </a:p>
          <a:p>
            <a:pPr algn="l"/>
            <a:endParaRPr lang="en-US" sz="5347" b="1" dirty="0">
              <a:solidFill>
                <a:srgbClr val="FF6FCF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Tips for posters: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Feel free to rearrange these text boxes or delete text boxes.  Get creative with your design and arrangement.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Pictures, tables, images, and graphs enhance the visual appeal and are highly recommended.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We encourage you to be creative with the design and “look”.  Please do change/modify the color/style of the background and make the poster in your own design.  However, avoid busy patterns and solid black as your background.</a:t>
            </a:r>
          </a:p>
          <a:p>
            <a:pPr marL="666735" indent="-666735" algn="l">
              <a:buFont typeface="Arial" panose="020B0604020202020204" pitchFamily="34" charset="0"/>
              <a:buChar char="•"/>
            </a:pP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For information about posters, you can do a web search specific to your discipline.  Example: “Poster design for Biology”, “Poster design for English Research Projects” “Science poster design ideas”, etc.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You can also visit the following websites for design ideas:</a:t>
            </a:r>
          </a:p>
          <a:p>
            <a:pPr algn="l"/>
            <a:r>
              <a:rPr lang="en-US" sz="5347" dirty="0">
                <a:solidFill>
                  <a:schemeClr val="accent4"/>
                </a:solidFill>
                <a:latin typeface="Calibri" pitchFamily="34" charset="0"/>
                <a:ea typeface="MS PGothic" pitchFamily="34" charset="-128"/>
              </a:rPr>
              <a:t>https://colinpurrington.com/tips/poster-design</a:t>
            </a:r>
          </a:p>
          <a:p>
            <a:pPr algn="l"/>
            <a:r>
              <a:rPr lang="en-US" sz="5347" dirty="0">
                <a:solidFill>
                  <a:schemeClr val="accent4"/>
                </a:solidFill>
                <a:latin typeface="Calibri" pitchFamily="34" charset="0"/>
                <a:ea typeface="MS PGothic" pitchFamily="34" charset="-128"/>
              </a:rPr>
              <a:t>https://www.pinterest.com/dbbellinger/research-posters/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4 min. video on how to design a poster:</a:t>
            </a: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https://www.youtube.com/watch?v=AwMFhyH7_5g&amp;feature=youtu.be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5 min. video on what happens during a poster presentation</a:t>
            </a: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https://www.youtube.com/watch?v=0ozwCEeaVWE&amp;feature=youtu.be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Happy </a:t>
            </a:r>
            <a:r>
              <a:rPr lang="en-US" sz="5347" dirty="0" err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posterizing</a:t>
            </a:r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!</a:t>
            </a:r>
          </a:p>
          <a:p>
            <a:pPr algn="l"/>
            <a:endParaRPr lang="en-US" sz="5347" dirty="0">
              <a:solidFill>
                <a:schemeClr val="tx1"/>
              </a:solidFill>
              <a:latin typeface="Calibri" pitchFamily="34" charset="0"/>
              <a:ea typeface="MS PGothic" pitchFamily="34" charset="-128"/>
            </a:endParaRPr>
          </a:p>
          <a:p>
            <a:pPr algn="l"/>
            <a:r>
              <a:rPr lang="en-US" sz="5347" dirty="0">
                <a:solidFill>
                  <a:schemeClr val="tx1"/>
                </a:solidFill>
                <a:latin typeface="Calibri" pitchFamily="34" charset="0"/>
                <a:ea typeface="MS PGothic" pitchFamily="34" charset="-128"/>
              </a:rPr>
              <a:t>Ben Stefonik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2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306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Symbol</vt:lpstr>
      <vt:lpstr>Times New Roman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Horizontal Poster</dc:title>
  <dc:creator>Ethan Shulda;www.postersession.com</dc:creator>
  <cp:keywords>www.postersession.com</cp:keywords>
  <dc:description>©MegaPrint Inc. 2009-2015</dc:description>
  <cp:lastModifiedBy>Ben Stefonik</cp:lastModifiedBy>
  <cp:revision>65</cp:revision>
  <cp:lastPrinted>2011-03-08T18:07:35Z</cp:lastPrinted>
  <dcterms:created xsi:type="dcterms:W3CDTF">2008-12-04T00:20:37Z</dcterms:created>
  <dcterms:modified xsi:type="dcterms:W3CDTF">2018-03-21T23:55:33Z</dcterms:modified>
  <cp:category>Research Poster</cp:category>
</cp:coreProperties>
</file>