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gif" ContentType="image/gif"/>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88" r:id="rId1"/>
  </p:sldMasterIdLst>
  <p:notesMasterIdLst>
    <p:notesMasterId r:id="rId14"/>
  </p:notesMasterIdLst>
  <p:sldIdLst>
    <p:sldId id="256" r:id="rId2"/>
    <p:sldId id="271" r:id="rId3"/>
    <p:sldId id="257" r:id="rId4"/>
    <p:sldId id="262" r:id="rId5"/>
    <p:sldId id="272" r:id="rId6"/>
    <p:sldId id="274" r:id="rId7"/>
    <p:sldId id="265" r:id="rId8"/>
    <p:sldId id="275" r:id="rId9"/>
    <p:sldId id="259" r:id="rId10"/>
    <p:sldId id="267" r:id="rId11"/>
    <p:sldId id="273"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668" autoAdjust="0"/>
  </p:normalViewPr>
  <p:slideViewPr>
    <p:cSldViewPr>
      <p:cViewPr>
        <p:scale>
          <a:sx n="68" d="100"/>
          <a:sy n="68" d="100"/>
        </p:scale>
        <p:origin x="-2896" y="-688"/>
      </p:cViewPr>
      <p:guideLst>
        <p:guide orient="horz" pos="2160"/>
        <p:guide pos="2880"/>
      </p:guideLst>
    </p:cSldViewPr>
  </p:slideViewPr>
  <p:notesTextViewPr>
    <p:cViewPr>
      <p:scale>
        <a:sx n="1" d="1"/>
        <a:sy n="1" d="1"/>
      </p:scale>
      <p:origin x="0" y="0"/>
    </p:cViewPr>
  </p:notesTextViewPr>
  <p:notesViewPr>
    <p:cSldViewPr>
      <p:cViewPr varScale="1">
        <p:scale>
          <a:sx n="88" d="100"/>
          <a:sy n="88" d="100"/>
        </p:scale>
        <p:origin x="-3870" y="-1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2DD359-4ABC-4207-9482-74C1F923D27B}" type="doc">
      <dgm:prSet loTypeId="urn:microsoft.com/office/officeart/2005/8/layout/arrow2" loCatId="process" qsTypeId="urn:microsoft.com/office/officeart/2005/8/quickstyle/simple1" qsCatId="simple" csTypeId="urn:microsoft.com/office/officeart/2005/8/colors/accent1_2" csCatId="accent1" phldr="1"/>
      <dgm:spPr/>
    </dgm:pt>
    <dgm:pt modelId="{42A1A08A-7A61-49D5-9BDC-F0060883DDD2}">
      <dgm:prSet phldrT="[Text]" custT="1"/>
      <dgm:spPr/>
      <dgm:t>
        <a:bodyPr/>
        <a:lstStyle/>
        <a:p>
          <a:endParaRPr lang="en-US" sz="2400" dirty="0" smtClean="0"/>
        </a:p>
        <a:p>
          <a:r>
            <a:rPr lang="en-US" sz="2400" b="1" dirty="0" smtClean="0"/>
            <a:t>Self Study </a:t>
          </a:r>
          <a:r>
            <a:rPr lang="en-US" sz="2400" dirty="0" smtClean="0"/>
            <a:t>– Institution Evaluates Attainment of Standards</a:t>
          </a:r>
          <a:endParaRPr lang="en-US" sz="2400" dirty="0"/>
        </a:p>
      </dgm:t>
    </dgm:pt>
    <dgm:pt modelId="{AB981BE9-8F68-4898-A135-F70039DC84BF}" type="parTrans" cxnId="{F003E902-AAF3-45D9-9E13-1B42EC759907}">
      <dgm:prSet/>
      <dgm:spPr/>
      <dgm:t>
        <a:bodyPr/>
        <a:lstStyle/>
        <a:p>
          <a:endParaRPr lang="en-US"/>
        </a:p>
      </dgm:t>
    </dgm:pt>
    <dgm:pt modelId="{AE3DBB9A-857F-47E1-9DE8-A7EC6CB52BCC}" type="sibTrans" cxnId="{F003E902-AAF3-45D9-9E13-1B42EC759907}">
      <dgm:prSet/>
      <dgm:spPr/>
      <dgm:t>
        <a:bodyPr/>
        <a:lstStyle/>
        <a:p>
          <a:endParaRPr lang="en-US"/>
        </a:p>
      </dgm:t>
    </dgm:pt>
    <dgm:pt modelId="{176780F5-C291-486D-9285-5E118934CA42}">
      <dgm:prSet phldrT="[Text]" custT="1"/>
      <dgm:spPr/>
      <dgm:t>
        <a:bodyPr/>
        <a:lstStyle/>
        <a:p>
          <a:r>
            <a:rPr lang="en-US" sz="2400" b="1" dirty="0" smtClean="0"/>
            <a:t>Peer Review </a:t>
          </a:r>
          <a:r>
            <a:rPr lang="en-US" sz="2400" dirty="0" smtClean="0"/>
            <a:t>– Evaluation Team Visit</a:t>
          </a:r>
          <a:endParaRPr lang="en-US" sz="2400" dirty="0"/>
        </a:p>
      </dgm:t>
    </dgm:pt>
    <dgm:pt modelId="{1D3A209A-F425-4690-B03D-CEC90295718A}" type="parTrans" cxnId="{0B8B304B-AF73-4D6A-8064-694C5EF982A5}">
      <dgm:prSet/>
      <dgm:spPr/>
      <dgm:t>
        <a:bodyPr/>
        <a:lstStyle/>
        <a:p>
          <a:endParaRPr lang="en-US"/>
        </a:p>
      </dgm:t>
    </dgm:pt>
    <dgm:pt modelId="{9F94AB40-417A-4971-B8FA-8AC0291F25E8}" type="sibTrans" cxnId="{0B8B304B-AF73-4D6A-8064-694C5EF982A5}">
      <dgm:prSet/>
      <dgm:spPr/>
      <dgm:t>
        <a:bodyPr/>
        <a:lstStyle/>
        <a:p>
          <a:endParaRPr lang="en-US"/>
        </a:p>
      </dgm:t>
    </dgm:pt>
    <dgm:pt modelId="{3860E7B7-D686-4DBB-A809-B90908A9C1CD}">
      <dgm:prSet phldrT="[Text]" custT="1"/>
      <dgm:spPr/>
      <dgm:t>
        <a:bodyPr/>
        <a:lstStyle/>
        <a:p>
          <a:pPr>
            <a:lnSpc>
              <a:spcPct val="100000"/>
            </a:lnSpc>
          </a:pPr>
          <a:r>
            <a:rPr lang="en-US" sz="2400" dirty="0" smtClean="0"/>
            <a:t> </a:t>
          </a:r>
          <a:r>
            <a:rPr lang="en-US" sz="2400" b="1" dirty="0" smtClean="0"/>
            <a:t>Recommendation</a:t>
          </a:r>
          <a:r>
            <a:rPr lang="en-US" sz="2400" dirty="0" smtClean="0"/>
            <a:t> from the Accrediting Commission for Community and Junior Colleges (ACCJC)</a:t>
          </a:r>
          <a:endParaRPr lang="en-US" sz="2400" dirty="0"/>
        </a:p>
      </dgm:t>
    </dgm:pt>
    <dgm:pt modelId="{3D2A6B02-AA67-4AC8-BF2C-65EB307CF63F}" type="parTrans" cxnId="{F1ED7497-C6D2-4D6C-8769-1AF4A7A47885}">
      <dgm:prSet/>
      <dgm:spPr/>
      <dgm:t>
        <a:bodyPr/>
        <a:lstStyle/>
        <a:p>
          <a:endParaRPr lang="en-US"/>
        </a:p>
      </dgm:t>
    </dgm:pt>
    <dgm:pt modelId="{BD7E3F9B-7C65-4492-9296-D6709B73979E}" type="sibTrans" cxnId="{F1ED7497-C6D2-4D6C-8769-1AF4A7A47885}">
      <dgm:prSet/>
      <dgm:spPr/>
      <dgm:t>
        <a:bodyPr/>
        <a:lstStyle/>
        <a:p>
          <a:endParaRPr lang="en-US"/>
        </a:p>
      </dgm:t>
    </dgm:pt>
    <dgm:pt modelId="{01D8F8C6-D208-44E6-9CBA-B27997C189E1}" type="pres">
      <dgm:prSet presAssocID="{BD2DD359-4ABC-4207-9482-74C1F923D27B}" presName="arrowDiagram" presStyleCnt="0">
        <dgm:presLayoutVars>
          <dgm:chMax val="5"/>
          <dgm:dir/>
          <dgm:resizeHandles val="exact"/>
        </dgm:presLayoutVars>
      </dgm:prSet>
      <dgm:spPr/>
    </dgm:pt>
    <dgm:pt modelId="{578D592A-6600-44A7-A759-000EFCB7EA16}" type="pres">
      <dgm:prSet presAssocID="{BD2DD359-4ABC-4207-9482-74C1F923D27B}" presName="arrow" presStyleLbl="bgShp" presStyleIdx="0" presStyleCnt="1" custScaleY="80939" custLinFactNeighborX="602" custLinFactNeighborY="-14295"/>
      <dgm:spPr/>
    </dgm:pt>
    <dgm:pt modelId="{5BCBD78E-C07E-401D-AFA8-44908CDB99BF}" type="pres">
      <dgm:prSet presAssocID="{BD2DD359-4ABC-4207-9482-74C1F923D27B}" presName="arrowDiagram3" presStyleCnt="0"/>
      <dgm:spPr/>
    </dgm:pt>
    <dgm:pt modelId="{EEF207B2-3ADC-4972-96FE-1DF044B282F6}" type="pres">
      <dgm:prSet presAssocID="{42A1A08A-7A61-49D5-9BDC-F0060883DDD2}" presName="bullet3a" presStyleLbl="node1" presStyleIdx="0" presStyleCnt="3"/>
      <dgm:spPr/>
    </dgm:pt>
    <dgm:pt modelId="{E528282F-A1D0-44BD-A4FF-39D11DDDF8E7}" type="pres">
      <dgm:prSet presAssocID="{42A1A08A-7A61-49D5-9BDC-F0060883DDD2}" presName="textBox3a" presStyleLbl="revTx" presStyleIdx="0" presStyleCnt="3" custScaleX="125843" custScaleY="154962" custLinFactNeighborX="6546" custLinFactNeighborY="9318">
        <dgm:presLayoutVars>
          <dgm:bulletEnabled val="1"/>
        </dgm:presLayoutVars>
      </dgm:prSet>
      <dgm:spPr/>
      <dgm:t>
        <a:bodyPr/>
        <a:lstStyle/>
        <a:p>
          <a:endParaRPr lang="en-US"/>
        </a:p>
      </dgm:t>
    </dgm:pt>
    <dgm:pt modelId="{B46A24E3-40AA-4BA5-A2E0-C5E3B17750CE}" type="pres">
      <dgm:prSet presAssocID="{176780F5-C291-486D-9285-5E118934CA42}" presName="bullet3b" presStyleLbl="node1" presStyleIdx="1" presStyleCnt="3"/>
      <dgm:spPr/>
    </dgm:pt>
    <dgm:pt modelId="{165741F2-C4A2-4D05-B175-228EE2B0E072}" type="pres">
      <dgm:prSet presAssocID="{176780F5-C291-486D-9285-5E118934CA42}" presName="textBox3b" presStyleLbl="revTx" presStyleIdx="1" presStyleCnt="3">
        <dgm:presLayoutVars>
          <dgm:bulletEnabled val="1"/>
        </dgm:presLayoutVars>
      </dgm:prSet>
      <dgm:spPr/>
      <dgm:t>
        <a:bodyPr/>
        <a:lstStyle/>
        <a:p>
          <a:endParaRPr lang="en-US"/>
        </a:p>
      </dgm:t>
    </dgm:pt>
    <dgm:pt modelId="{1BCE1D13-7857-496F-93A3-271951D8E80B}" type="pres">
      <dgm:prSet presAssocID="{3860E7B7-D686-4DBB-A809-B90908A9C1CD}" presName="bullet3c" presStyleLbl="node1" presStyleIdx="2" presStyleCnt="3"/>
      <dgm:spPr/>
    </dgm:pt>
    <dgm:pt modelId="{531A8CFB-D7B6-463B-9716-01731CE14AF2}" type="pres">
      <dgm:prSet presAssocID="{3860E7B7-D686-4DBB-A809-B90908A9C1CD}" presName="textBox3c" presStyleLbl="revTx" presStyleIdx="2" presStyleCnt="3" custScaleX="169843" custLinFactNeighborX="16799" custLinFactNeighborY="586">
        <dgm:presLayoutVars>
          <dgm:bulletEnabled val="1"/>
        </dgm:presLayoutVars>
      </dgm:prSet>
      <dgm:spPr/>
      <dgm:t>
        <a:bodyPr/>
        <a:lstStyle/>
        <a:p>
          <a:endParaRPr lang="en-US"/>
        </a:p>
      </dgm:t>
    </dgm:pt>
  </dgm:ptLst>
  <dgm:cxnLst>
    <dgm:cxn modelId="{5FDA0668-AA6E-4FA2-8388-42509B2E9F15}" type="presOf" srcId="{BD2DD359-4ABC-4207-9482-74C1F923D27B}" destId="{01D8F8C6-D208-44E6-9CBA-B27997C189E1}" srcOrd="0" destOrd="0" presId="urn:microsoft.com/office/officeart/2005/8/layout/arrow2"/>
    <dgm:cxn modelId="{F003E902-AAF3-45D9-9E13-1B42EC759907}" srcId="{BD2DD359-4ABC-4207-9482-74C1F923D27B}" destId="{42A1A08A-7A61-49D5-9BDC-F0060883DDD2}" srcOrd="0" destOrd="0" parTransId="{AB981BE9-8F68-4898-A135-F70039DC84BF}" sibTransId="{AE3DBB9A-857F-47E1-9DE8-A7EC6CB52BCC}"/>
    <dgm:cxn modelId="{9F7E86AE-1DE9-45A7-8DAD-3AE4192ADEF2}" type="presOf" srcId="{42A1A08A-7A61-49D5-9BDC-F0060883DDD2}" destId="{E528282F-A1D0-44BD-A4FF-39D11DDDF8E7}" srcOrd="0" destOrd="0" presId="urn:microsoft.com/office/officeart/2005/8/layout/arrow2"/>
    <dgm:cxn modelId="{9693C17F-5382-433C-95F1-BB43B03937A9}" type="presOf" srcId="{3860E7B7-D686-4DBB-A809-B90908A9C1CD}" destId="{531A8CFB-D7B6-463B-9716-01731CE14AF2}" srcOrd="0" destOrd="0" presId="urn:microsoft.com/office/officeart/2005/8/layout/arrow2"/>
    <dgm:cxn modelId="{F1ED7497-C6D2-4D6C-8769-1AF4A7A47885}" srcId="{BD2DD359-4ABC-4207-9482-74C1F923D27B}" destId="{3860E7B7-D686-4DBB-A809-B90908A9C1CD}" srcOrd="2" destOrd="0" parTransId="{3D2A6B02-AA67-4AC8-BF2C-65EB307CF63F}" sibTransId="{BD7E3F9B-7C65-4492-9296-D6709B73979E}"/>
    <dgm:cxn modelId="{0B8B304B-AF73-4D6A-8064-694C5EF982A5}" srcId="{BD2DD359-4ABC-4207-9482-74C1F923D27B}" destId="{176780F5-C291-486D-9285-5E118934CA42}" srcOrd="1" destOrd="0" parTransId="{1D3A209A-F425-4690-B03D-CEC90295718A}" sibTransId="{9F94AB40-417A-4971-B8FA-8AC0291F25E8}"/>
    <dgm:cxn modelId="{7AB77F8E-682C-4A74-A6E7-4E072D7EC7FD}" type="presOf" srcId="{176780F5-C291-486D-9285-5E118934CA42}" destId="{165741F2-C4A2-4D05-B175-228EE2B0E072}" srcOrd="0" destOrd="0" presId="urn:microsoft.com/office/officeart/2005/8/layout/arrow2"/>
    <dgm:cxn modelId="{880C49FF-AFA8-4AB2-9221-2E114CE3FADF}" type="presParOf" srcId="{01D8F8C6-D208-44E6-9CBA-B27997C189E1}" destId="{578D592A-6600-44A7-A759-000EFCB7EA16}" srcOrd="0" destOrd="0" presId="urn:microsoft.com/office/officeart/2005/8/layout/arrow2"/>
    <dgm:cxn modelId="{548854A6-2ABD-4C57-A1E9-F1547E7C97CC}" type="presParOf" srcId="{01D8F8C6-D208-44E6-9CBA-B27997C189E1}" destId="{5BCBD78E-C07E-401D-AFA8-44908CDB99BF}" srcOrd="1" destOrd="0" presId="urn:microsoft.com/office/officeart/2005/8/layout/arrow2"/>
    <dgm:cxn modelId="{62631651-52D2-4052-BA8F-D3F412585DB9}" type="presParOf" srcId="{5BCBD78E-C07E-401D-AFA8-44908CDB99BF}" destId="{EEF207B2-3ADC-4972-96FE-1DF044B282F6}" srcOrd="0" destOrd="0" presId="urn:microsoft.com/office/officeart/2005/8/layout/arrow2"/>
    <dgm:cxn modelId="{F311E37C-08CA-4E47-A7E8-F69D4B3E5FA4}" type="presParOf" srcId="{5BCBD78E-C07E-401D-AFA8-44908CDB99BF}" destId="{E528282F-A1D0-44BD-A4FF-39D11DDDF8E7}" srcOrd="1" destOrd="0" presId="urn:microsoft.com/office/officeart/2005/8/layout/arrow2"/>
    <dgm:cxn modelId="{C417FB21-7231-4BE3-B39F-E82A894193A9}" type="presParOf" srcId="{5BCBD78E-C07E-401D-AFA8-44908CDB99BF}" destId="{B46A24E3-40AA-4BA5-A2E0-C5E3B17750CE}" srcOrd="2" destOrd="0" presId="urn:microsoft.com/office/officeart/2005/8/layout/arrow2"/>
    <dgm:cxn modelId="{EF74A386-A563-4332-A981-4495BDB2DAEC}" type="presParOf" srcId="{5BCBD78E-C07E-401D-AFA8-44908CDB99BF}" destId="{165741F2-C4A2-4D05-B175-228EE2B0E072}" srcOrd="3" destOrd="0" presId="urn:microsoft.com/office/officeart/2005/8/layout/arrow2"/>
    <dgm:cxn modelId="{5197397D-815F-4EAC-B76E-FE2482B92401}" type="presParOf" srcId="{5BCBD78E-C07E-401D-AFA8-44908CDB99BF}" destId="{1BCE1D13-7857-496F-93A3-271951D8E80B}" srcOrd="4" destOrd="0" presId="urn:microsoft.com/office/officeart/2005/8/layout/arrow2"/>
    <dgm:cxn modelId="{3172273D-F505-4B7C-9300-9268F5BEA7B8}" type="presParOf" srcId="{5BCBD78E-C07E-401D-AFA8-44908CDB99BF}" destId="{531A8CFB-D7B6-463B-9716-01731CE14AF2}" srcOrd="5"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441420D-0317-4AF9-9F82-501D7C7F87BE}" type="doc">
      <dgm:prSet loTypeId="urn:microsoft.com/office/officeart/2005/8/layout/rings+Icon" loCatId="officeonline" qsTypeId="urn:microsoft.com/office/officeart/2005/8/quickstyle/simple1" qsCatId="simple" csTypeId="urn:microsoft.com/office/officeart/2005/8/colors/accent1_2" csCatId="accent1" phldr="1"/>
      <dgm:spPr/>
      <dgm:t>
        <a:bodyPr/>
        <a:lstStyle/>
        <a:p>
          <a:endParaRPr lang="en-US"/>
        </a:p>
      </dgm:t>
    </dgm:pt>
    <dgm:pt modelId="{1DDF8239-EFF1-4577-B39D-2FAA61FE0757}">
      <dgm:prSet phldrT="[Text]"/>
      <dgm:spPr/>
      <dgm:t>
        <a:bodyPr/>
        <a:lstStyle/>
        <a:p>
          <a:r>
            <a:rPr lang="en-US" dirty="0" smtClean="0"/>
            <a:t>Promotes Institutional Improvement</a:t>
          </a:r>
          <a:endParaRPr lang="en-US" dirty="0"/>
        </a:p>
      </dgm:t>
    </dgm:pt>
    <dgm:pt modelId="{6CF32BD1-2AA0-4E68-87B1-238DC0959FD8}" type="parTrans" cxnId="{793ABC4F-A633-48A5-AE61-F628AF3256C5}">
      <dgm:prSet/>
      <dgm:spPr/>
      <dgm:t>
        <a:bodyPr/>
        <a:lstStyle/>
        <a:p>
          <a:endParaRPr lang="en-US"/>
        </a:p>
      </dgm:t>
    </dgm:pt>
    <dgm:pt modelId="{EEDE254D-0B6A-49ED-9DA5-0612D7B48907}" type="sibTrans" cxnId="{793ABC4F-A633-48A5-AE61-F628AF3256C5}">
      <dgm:prSet/>
      <dgm:spPr/>
      <dgm:t>
        <a:bodyPr/>
        <a:lstStyle/>
        <a:p>
          <a:endParaRPr lang="en-US"/>
        </a:p>
      </dgm:t>
    </dgm:pt>
    <dgm:pt modelId="{570AA4E1-AFDB-4BD8-8CD0-91929A776F52}">
      <dgm:prSet phldrT="[Text]"/>
      <dgm:spPr/>
      <dgm:t>
        <a:bodyPr/>
        <a:lstStyle/>
        <a:p>
          <a:r>
            <a:rPr lang="en-US" dirty="0" smtClean="0"/>
            <a:t>Certifies Value and Legitimacy of Student Award</a:t>
          </a:r>
          <a:endParaRPr lang="en-US" dirty="0"/>
        </a:p>
      </dgm:t>
    </dgm:pt>
    <dgm:pt modelId="{3EF34B77-04DD-432B-A0DE-C104A7358F82}" type="parTrans" cxnId="{34C43A2D-7CD5-4B36-9B82-577669BE584A}">
      <dgm:prSet/>
      <dgm:spPr/>
      <dgm:t>
        <a:bodyPr/>
        <a:lstStyle/>
        <a:p>
          <a:endParaRPr lang="en-US"/>
        </a:p>
      </dgm:t>
    </dgm:pt>
    <dgm:pt modelId="{EA90B9B7-C8D8-4AB9-B923-2AF4D6DC7087}" type="sibTrans" cxnId="{34C43A2D-7CD5-4B36-9B82-577669BE584A}">
      <dgm:prSet/>
      <dgm:spPr/>
      <dgm:t>
        <a:bodyPr/>
        <a:lstStyle/>
        <a:p>
          <a:endParaRPr lang="en-US"/>
        </a:p>
      </dgm:t>
    </dgm:pt>
    <dgm:pt modelId="{3D963E07-A0DF-4CBE-8262-87BA5B24BFCF}">
      <dgm:prSet phldrT="[Text]"/>
      <dgm:spPr/>
      <dgm:t>
        <a:bodyPr/>
        <a:lstStyle/>
        <a:p>
          <a:r>
            <a:rPr lang="en-US" dirty="0" smtClean="0"/>
            <a:t>Assures Institutional Quality to Taxpayers</a:t>
          </a:r>
          <a:endParaRPr lang="en-US" dirty="0"/>
        </a:p>
      </dgm:t>
    </dgm:pt>
    <dgm:pt modelId="{0ABB1474-F72A-46B4-84C9-14E49284D01E}" type="parTrans" cxnId="{B653DFD7-458C-405E-8D6A-E8220C3D9794}">
      <dgm:prSet/>
      <dgm:spPr/>
      <dgm:t>
        <a:bodyPr/>
        <a:lstStyle/>
        <a:p>
          <a:endParaRPr lang="en-US"/>
        </a:p>
      </dgm:t>
    </dgm:pt>
    <dgm:pt modelId="{55608812-B0BC-4D35-8F6F-6DD74668C0D9}" type="sibTrans" cxnId="{B653DFD7-458C-405E-8D6A-E8220C3D9794}">
      <dgm:prSet/>
      <dgm:spPr/>
      <dgm:t>
        <a:bodyPr/>
        <a:lstStyle/>
        <a:p>
          <a:endParaRPr lang="en-US"/>
        </a:p>
      </dgm:t>
    </dgm:pt>
    <dgm:pt modelId="{0D524B50-CE38-41AA-A1A1-BB35C6F4BD8A}" type="pres">
      <dgm:prSet presAssocID="{C441420D-0317-4AF9-9F82-501D7C7F87BE}" presName="Name0" presStyleCnt="0">
        <dgm:presLayoutVars>
          <dgm:chMax val="7"/>
          <dgm:dir/>
          <dgm:resizeHandles val="exact"/>
        </dgm:presLayoutVars>
      </dgm:prSet>
      <dgm:spPr/>
      <dgm:t>
        <a:bodyPr/>
        <a:lstStyle/>
        <a:p>
          <a:endParaRPr lang="en-US"/>
        </a:p>
      </dgm:t>
    </dgm:pt>
    <dgm:pt modelId="{30F631CD-6776-4F61-9745-270377000980}" type="pres">
      <dgm:prSet presAssocID="{C441420D-0317-4AF9-9F82-501D7C7F87BE}" presName="ellipse1" presStyleLbl="vennNode1" presStyleIdx="0" presStyleCnt="3">
        <dgm:presLayoutVars>
          <dgm:bulletEnabled val="1"/>
        </dgm:presLayoutVars>
      </dgm:prSet>
      <dgm:spPr/>
      <dgm:t>
        <a:bodyPr/>
        <a:lstStyle/>
        <a:p>
          <a:endParaRPr lang="en-US"/>
        </a:p>
      </dgm:t>
    </dgm:pt>
    <dgm:pt modelId="{7DFC21D8-6F1B-42DE-B42E-5061F84FE78D}" type="pres">
      <dgm:prSet presAssocID="{C441420D-0317-4AF9-9F82-501D7C7F87BE}" presName="ellipse2" presStyleLbl="vennNode1" presStyleIdx="1" presStyleCnt="3">
        <dgm:presLayoutVars>
          <dgm:bulletEnabled val="1"/>
        </dgm:presLayoutVars>
      </dgm:prSet>
      <dgm:spPr/>
      <dgm:t>
        <a:bodyPr/>
        <a:lstStyle/>
        <a:p>
          <a:endParaRPr lang="en-US"/>
        </a:p>
      </dgm:t>
    </dgm:pt>
    <dgm:pt modelId="{DFEB91B9-D3FB-45A3-9AC9-EEAB150575F8}" type="pres">
      <dgm:prSet presAssocID="{C441420D-0317-4AF9-9F82-501D7C7F87BE}" presName="ellipse3" presStyleLbl="vennNode1" presStyleIdx="2" presStyleCnt="3">
        <dgm:presLayoutVars>
          <dgm:bulletEnabled val="1"/>
        </dgm:presLayoutVars>
      </dgm:prSet>
      <dgm:spPr/>
      <dgm:t>
        <a:bodyPr/>
        <a:lstStyle/>
        <a:p>
          <a:endParaRPr lang="en-US"/>
        </a:p>
      </dgm:t>
    </dgm:pt>
  </dgm:ptLst>
  <dgm:cxnLst>
    <dgm:cxn modelId="{34C43A2D-7CD5-4B36-9B82-577669BE584A}" srcId="{C441420D-0317-4AF9-9F82-501D7C7F87BE}" destId="{570AA4E1-AFDB-4BD8-8CD0-91929A776F52}" srcOrd="1" destOrd="0" parTransId="{3EF34B77-04DD-432B-A0DE-C104A7358F82}" sibTransId="{EA90B9B7-C8D8-4AB9-B923-2AF4D6DC7087}"/>
    <dgm:cxn modelId="{6491717E-9562-407E-9C9A-543EC17F49FF}" type="presOf" srcId="{570AA4E1-AFDB-4BD8-8CD0-91929A776F52}" destId="{7DFC21D8-6F1B-42DE-B42E-5061F84FE78D}" srcOrd="0" destOrd="0" presId="urn:microsoft.com/office/officeart/2005/8/layout/rings+Icon"/>
    <dgm:cxn modelId="{0765FD6F-90D8-4DEE-AC36-1091D0EC10CC}" type="presOf" srcId="{C441420D-0317-4AF9-9F82-501D7C7F87BE}" destId="{0D524B50-CE38-41AA-A1A1-BB35C6F4BD8A}" srcOrd="0" destOrd="0" presId="urn:microsoft.com/office/officeart/2005/8/layout/rings+Icon"/>
    <dgm:cxn modelId="{FAC0ED7A-A835-49CC-86F3-5779D6F84092}" type="presOf" srcId="{3D963E07-A0DF-4CBE-8262-87BA5B24BFCF}" destId="{DFEB91B9-D3FB-45A3-9AC9-EEAB150575F8}" srcOrd="0" destOrd="0" presId="urn:microsoft.com/office/officeart/2005/8/layout/rings+Icon"/>
    <dgm:cxn modelId="{AD8AB54D-D66D-4C03-B991-D62209351ADC}" type="presOf" srcId="{1DDF8239-EFF1-4577-B39D-2FAA61FE0757}" destId="{30F631CD-6776-4F61-9745-270377000980}" srcOrd="0" destOrd="0" presId="urn:microsoft.com/office/officeart/2005/8/layout/rings+Icon"/>
    <dgm:cxn modelId="{793ABC4F-A633-48A5-AE61-F628AF3256C5}" srcId="{C441420D-0317-4AF9-9F82-501D7C7F87BE}" destId="{1DDF8239-EFF1-4577-B39D-2FAA61FE0757}" srcOrd="0" destOrd="0" parTransId="{6CF32BD1-2AA0-4E68-87B1-238DC0959FD8}" sibTransId="{EEDE254D-0B6A-49ED-9DA5-0612D7B48907}"/>
    <dgm:cxn modelId="{B653DFD7-458C-405E-8D6A-E8220C3D9794}" srcId="{C441420D-0317-4AF9-9F82-501D7C7F87BE}" destId="{3D963E07-A0DF-4CBE-8262-87BA5B24BFCF}" srcOrd="2" destOrd="0" parTransId="{0ABB1474-F72A-46B4-84C9-14E49284D01E}" sibTransId="{55608812-B0BC-4D35-8F6F-6DD74668C0D9}"/>
    <dgm:cxn modelId="{313D0B33-95D5-44A1-9DE7-83892FF10DBD}" type="presParOf" srcId="{0D524B50-CE38-41AA-A1A1-BB35C6F4BD8A}" destId="{30F631CD-6776-4F61-9745-270377000980}" srcOrd="0" destOrd="0" presId="urn:microsoft.com/office/officeart/2005/8/layout/rings+Icon"/>
    <dgm:cxn modelId="{1BE4AA5C-E587-4F59-89B3-39B6F97E23EC}" type="presParOf" srcId="{0D524B50-CE38-41AA-A1A1-BB35C6F4BD8A}" destId="{7DFC21D8-6F1B-42DE-B42E-5061F84FE78D}" srcOrd="1" destOrd="0" presId="urn:microsoft.com/office/officeart/2005/8/layout/rings+Icon"/>
    <dgm:cxn modelId="{616A01FC-2BB0-4FB2-A07D-EF57D4EC1456}" type="presParOf" srcId="{0D524B50-CE38-41AA-A1A1-BB35C6F4BD8A}" destId="{DFEB91B9-D3FB-45A3-9AC9-EEAB150575F8}" srcOrd="2" destOrd="0" presId="urn:microsoft.com/office/officeart/2005/8/layout/rings+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C15C6DE-CA0F-4178-827B-72094DEB5B31}"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701B4057-FD67-4254-89F5-FA3C1D9A0BCC}">
      <dgm:prSet phldrT="[Text]"/>
      <dgm:spPr/>
      <dgm:t>
        <a:bodyPr/>
        <a:lstStyle/>
        <a:p>
          <a:r>
            <a:rPr lang="en-US" dirty="0" smtClean="0"/>
            <a:t>Colleges set Institutional Standards</a:t>
          </a:r>
          <a:endParaRPr lang="en-US" dirty="0"/>
        </a:p>
      </dgm:t>
    </dgm:pt>
    <dgm:pt modelId="{EDA99FEC-47D5-4FFA-A7B2-6164465814C8}" type="parTrans" cxnId="{57C6068F-1D14-4F66-8117-58564E02A661}">
      <dgm:prSet/>
      <dgm:spPr/>
      <dgm:t>
        <a:bodyPr/>
        <a:lstStyle/>
        <a:p>
          <a:endParaRPr lang="en-US"/>
        </a:p>
      </dgm:t>
    </dgm:pt>
    <dgm:pt modelId="{5B825412-DF0D-4343-BCEB-8BA8C4CEF4ED}" type="sibTrans" cxnId="{57C6068F-1D14-4F66-8117-58564E02A661}">
      <dgm:prSet/>
      <dgm:spPr/>
      <dgm:t>
        <a:bodyPr/>
        <a:lstStyle/>
        <a:p>
          <a:endParaRPr lang="en-US"/>
        </a:p>
      </dgm:t>
    </dgm:pt>
    <dgm:pt modelId="{57752E21-EA6F-469D-83FC-A9C02E95BE96}">
      <dgm:prSet phldrT="[Text]"/>
      <dgm:spPr/>
      <dgm:t>
        <a:bodyPr/>
        <a:lstStyle/>
        <a:p>
          <a:r>
            <a:rPr lang="en-US" dirty="0" smtClean="0"/>
            <a:t>ACCJC collects annual data on Institutional Standards</a:t>
          </a:r>
          <a:endParaRPr lang="en-US" dirty="0"/>
        </a:p>
      </dgm:t>
    </dgm:pt>
    <dgm:pt modelId="{34BD5FC9-E9BB-46B3-820D-9889FFAFD36A}" type="parTrans" cxnId="{1D79283D-F4FF-4772-B787-EA946216B645}">
      <dgm:prSet/>
      <dgm:spPr/>
      <dgm:t>
        <a:bodyPr/>
        <a:lstStyle/>
        <a:p>
          <a:endParaRPr lang="en-US"/>
        </a:p>
      </dgm:t>
    </dgm:pt>
    <dgm:pt modelId="{E48EDDD8-1EF3-49DA-B330-F57DCCF8ADFB}" type="sibTrans" cxnId="{1D79283D-F4FF-4772-B787-EA946216B645}">
      <dgm:prSet/>
      <dgm:spPr/>
      <dgm:t>
        <a:bodyPr/>
        <a:lstStyle/>
        <a:p>
          <a:endParaRPr lang="en-US"/>
        </a:p>
      </dgm:t>
    </dgm:pt>
    <dgm:pt modelId="{744F2BFB-DD03-4424-A554-EBF4BD22A187}">
      <dgm:prSet phldrT="[Text]"/>
      <dgm:spPr/>
      <dgm:t>
        <a:bodyPr/>
        <a:lstStyle/>
        <a:p>
          <a:r>
            <a:rPr lang="en-US" dirty="0" smtClean="0"/>
            <a:t>Visiting teams evaluate whether Standards are met and reasonable</a:t>
          </a:r>
          <a:endParaRPr lang="en-US" dirty="0"/>
        </a:p>
      </dgm:t>
    </dgm:pt>
    <dgm:pt modelId="{4FAB7453-905B-4116-A003-F7ADD0D984A7}" type="parTrans" cxnId="{87266A15-FCDF-45FC-B745-018238165146}">
      <dgm:prSet/>
      <dgm:spPr/>
      <dgm:t>
        <a:bodyPr/>
        <a:lstStyle/>
        <a:p>
          <a:endParaRPr lang="en-US"/>
        </a:p>
      </dgm:t>
    </dgm:pt>
    <dgm:pt modelId="{359AC0C6-1C51-46FD-952B-D7CBDD7EAD33}" type="sibTrans" cxnId="{87266A15-FCDF-45FC-B745-018238165146}">
      <dgm:prSet/>
      <dgm:spPr/>
      <dgm:t>
        <a:bodyPr/>
        <a:lstStyle/>
        <a:p>
          <a:endParaRPr lang="en-US"/>
        </a:p>
      </dgm:t>
    </dgm:pt>
    <dgm:pt modelId="{B178E114-0E1B-4668-B883-16F8D3102E09}">
      <dgm:prSet phldrT="[Text]"/>
      <dgm:spPr/>
      <dgm:t>
        <a:bodyPr/>
        <a:lstStyle/>
        <a:p>
          <a:r>
            <a:rPr lang="en-US" dirty="0" smtClean="0"/>
            <a:t>Recommendations to meet the standards or make them reasonable</a:t>
          </a:r>
          <a:endParaRPr lang="en-US" dirty="0"/>
        </a:p>
      </dgm:t>
    </dgm:pt>
    <dgm:pt modelId="{08AB0389-B237-4624-925F-30EF67AF6135}" type="parTrans" cxnId="{FDABC525-32E2-423A-B60A-441A659C40CF}">
      <dgm:prSet/>
      <dgm:spPr/>
      <dgm:t>
        <a:bodyPr/>
        <a:lstStyle/>
        <a:p>
          <a:endParaRPr lang="en-US"/>
        </a:p>
      </dgm:t>
    </dgm:pt>
    <dgm:pt modelId="{E1546275-E0F1-4E90-931B-0C6D0737964D}" type="sibTrans" cxnId="{FDABC525-32E2-423A-B60A-441A659C40CF}">
      <dgm:prSet/>
      <dgm:spPr/>
      <dgm:t>
        <a:bodyPr/>
        <a:lstStyle/>
        <a:p>
          <a:endParaRPr lang="en-US"/>
        </a:p>
      </dgm:t>
    </dgm:pt>
    <dgm:pt modelId="{FD2A5220-5FBC-49D2-B153-BB74D6048352}" type="pres">
      <dgm:prSet presAssocID="{1C15C6DE-CA0F-4178-827B-72094DEB5B31}" presName="cycle" presStyleCnt="0">
        <dgm:presLayoutVars>
          <dgm:dir/>
          <dgm:resizeHandles val="exact"/>
        </dgm:presLayoutVars>
      </dgm:prSet>
      <dgm:spPr/>
      <dgm:t>
        <a:bodyPr/>
        <a:lstStyle/>
        <a:p>
          <a:endParaRPr lang="en-US"/>
        </a:p>
      </dgm:t>
    </dgm:pt>
    <dgm:pt modelId="{D5931BAC-37FA-4BCF-9BA0-4A31B2F27827}" type="pres">
      <dgm:prSet presAssocID="{701B4057-FD67-4254-89F5-FA3C1D9A0BCC}" presName="dummy" presStyleCnt="0"/>
      <dgm:spPr/>
    </dgm:pt>
    <dgm:pt modelId="{856D7B19-2CA7-4820-B220-CDF328104D8E}" type="pres">
      <dgm:prSet presAssocID="{701B4057-FD67-4254-89F5-FA3C1D9A0BCC}" presName="node" presStyleLbl="revTx" presStyleIdx="0" presStyleCnt="4">
        <dgm:presLayoutVars>
          <dgm:bulletEnabled val="1"/>
        </dgm:presLayoutVars>
      </dgm:prSet>
      <dgm:spPr/>
      <dgm:t>
        <a:bodyPr/>
        <a:lstStyle/>
        <a:p>
          <a:endParaRPr lang="en-US"/>
        </a:p>
      </dgm:t>
    </dgm:pt>
    <dgm:pt modelId="{E1E5C2AC-3C7A-4D87-9BCF-614496A703E8}" type="pres">
      <dgm:prSet presAssocID="{5B825412-DF0D-4343-BCEB-8BA8C4CEF4ED}" presName="sibTrans" presStyleLbl="node1" presStyleIdx="0" presStyleCnt="4"/>
      <dgm:spPr/>
      <dgm:t>
        <a:bodyPr/>
        <a:lstStyle/>
        <a:p>
          <a:endParaRPr lang="en-US"/>
        </a:p>
      </dgm:t>
    </dgm:pt>
    <dgm:pt modelId="{A71CF86A-126A-49E2-A4D9-0F7974EDDC51}" type="pres">
      <dgm:prSet presAssocID="{57752E21-EA6F-469D-83FC-A9C02E95BE96}" presName="dummy" presStyleCnt="0"/>
      <dgm:spPr/>
    </dgm:pt>
    <dgm:pt modelId="{25AB41C7-84A7-4126-8D71-D37FD4CDB8F9}" type="pres">
      <dgm:prSet presAssocID="{57752E21-EA6F-469D-83FC-A9C02E95BE96}" presName="node" presStyleLbl="revTx" presStyleIdx="1" presStyleCnt="4">
        <dgm:presLayoutVars>
          <dgm:bulletEnabled val="1"/>
        </dgm:presLayoutVars>
      </dgm:prSet>
      <dgm:spPr/>
      <dgm:t>
        <a:bodyPr/>
        <a:lstStyle/>
        <a:p>
          <a:endParaRPr lang="en-US"/>
        </a:p>
      </dgm:t>
    </dgm:pt>
    <dgm:pt modelId="{06B32D89-D1D9-4D0F-9D5D-5CB9939DB6F6}" type="pres">
      <dgm:prSet presAssocID="{E48EDDD8-1EF3-49DA-B330-F57DCCF8ADFB}" presName="sibTrans" presStyleLbl="node1" presStyleIdx="1" presStyleCnt="4"/>
      <dgm:spPr/>
      <dgm:t>
        <a:bodyPr/>
        <a:lstStyle/>
        <a:p>
          <a:endParaRPr lang="en-US"/>
        </a:p>
      </dgm:t>
    </dgm:pt>
    <dgm:pt modelId="{DED42421-F6E7-4B29-B1F0-DF6D6AB560BF}" type="pres">
      <dgm:prSet presAssocID="{744F2BFB-DD03-4424-A554-EBF4BD22A187}" presName="dummy" presStyleCnt="0"/>
      <dgm:spPr/>
    </dgm:pt>
    <dgm:pt modelId="{FA18B23E-BF7E-4377-A248-9EC2A22FAC4A}" type="pres">
      <dgm:prSet presAssocID="{744F2BFB-DD03-4424-A554-EBF4BD22A187}" presName="node" presStyleLbl="revTx" presStyleIdx="2" presStyleCnt="4">
        <dgm:presLayoutVars>
          <dgm:bulletEnabled val="1"/>
        </dgm:presLayoutVars>
      </dgm:prSet>
      <dgm:spPr/>
      <dgm:t>
        <a:bodyPr/>
        <a:lstStyle/>
        <a:p>
          <a:endParaRPr lang="en-US"/>
        </a:p>
      </dgm:t>
    </dgm:pt>
    <dgm:pt modelId="{F703F931-9267-44E4-A509-2826CD527BCF}" type="pres">
      <dgm:prSet presAssocID="{359AC0C6-1C51-46FD-952B-D7CBDD7EAD33}" presName="sibTrans" presStyleLbl="node1" presStyleIdx="2" presStyleCnt="4"/>
      <dgm:spPr/>
      <dgm:t>
        <a:bodyPr/>
        <a:lstStyle/>
        <a:p>
          <a:endParaRPr lang="en-US"/>
        </a:p>
      </dgm:t>
    </dgm:pt>
    <dgm:pt modelId="{5044C0C1-B9FD-4C1D-B5A6-55409AC2B135}" type="pres">
      <dgm:prSet presAssocID="{B178E114-0E1B-4668-B883-16F8D3102E09}" presName="dummy" presStyleCnt="0"/>
      <dgm:spPr/>
    </dgm:pt>
    <dgm:pt modelId="{F8042456-52F4-4336-92A5-6A66493DB7EC}" type="pres">
      <dgm:prSet presAssocID="{B178E114-0E1B-4668-B883-16F8D3102E09}" presName="node" presStyleLbl="revTx" presStyleIdx="3" presStyleCnt="4">
        <dgm:presLayoutVars>
          <dgm:bulletEnabled val="1"/>
        </dgm:presLayoutVars>
      </dgm:prSet>
      <dgm:spPr/>
      <dgm:t>
        <a:bodyPr/>
        <a:lstStyle/>
        <a:p>
          <a:endParaRPr lang="en-US"/>
        </a:p>
      </dgm:t>
    </dgm:pt>
    <dgm:pt modelId="{80CF62C4-0F22-460A-A2EA-34B4C987F228}" type="pres">
      <dgm:prSet presAssocID="{E1546275-E0F1-4E90-931B-0C6D0737964D}" presName="sibTrans" presStyleLbl="node1" presStyleIdx="3" presStyleCnt="4"/>
      <dgm:spPr/>
      <dgm:t>
        <a:bodyPr/>
        <a:lstStyle/>
        <a:p>
          <a:endParaRPr lang="en-US"/>
        </a:p>
      </dgm:t>
    </dgm:pt>
  </dgm:ptLst>
  <dgm:cxnLst>
    <dgm:cxn modelId="{1DA8345E-3FB2-4FA7-AE0C-E5E0D466BB72}" type="presOf" srcId="{701B4057-FD67-4254-89F5-FA3C1D9A0BCC}" destId="{856D7B19-2CA7-4820-B220-CDF328104D8E}" srcOrd="0" destOrd="0" presId="urn:microsoft.com/office/officeart/2005/8/layout/cycle1"/>
    <dgm:cxn modelId="{DE6A4116-C863-4FBF-B65C-7359D2837613}" type="presOf" srcId="{744F2BFB-DD03-4424-A554-EBF4BD22A187}" destId="{FA18B23E-BF7E-4377-A248-9EC2A22FAC4A}" srcOrd="0" destOrd="0" presId="urn:microsoft.com/office/officeart/2005/8/layout/cycle1"/>
    <dgm:cxn modelId="{962EB789-D129-4CEA-8DCF-95D739DF75AD}" type="presOf" srcId="{1C15C6DE-CA0F-4178-827B-72094DEB5B31}" destId="{FD2A5220-5FBC-49D2-B153-BB74D6048352}" srcOrd="0" destOrd="0" presId="urn:microsoft.com/office/officeart/2005/8/layout/cycle1"/>
    <dgm:cxn modelId="{E8F3CD32-DB53-413A-87C9-4FE0F8A4B805}" type="presOf" srcId="{B178E114-0E1B-4668-B883-16F8D3102E09}" destId="{F8042456-52F4-4336-92A5-6A66493DB7EC}" srcOrd="0" destOrd="0" presId="urn:microsoft.com/office/officeart/2005/8/layout/cycle1"/>
    <dgm:cxn modelId="{57C6068F-1D14-4F66-8117-58564E02A661}" srcId="{1C15C6DE-CA0F-4178-827B-72094DEB5B31}" destId="{701B4057-FD67-4254-89F5-FA3C1D9A0BCC}" srcOrd="0" destOrd="0" parTransId="{EDA99FEC-47D5-4FFA-A7B2-6164465814C8}" sibTransId="{5B825412-DF0D-4343-BCEB-8BA8C4CEF4ED}"/>
    <dgm:cxn modelId="{BBCF6444-BE7D-4975-AC76-0E4113426157}" type="presOf" srcId="{E1546275-E0F1-4E90-931B-0C6D0737964D}" destId="{80CF62C4-0F22-460A-A2EA-34B4C987F228}" srcOrd="0" destOrd="0" presId="urn:microsoft.com/office/officeart/2005/8/layout/cycle1"/>
    <dgm:cxn modelId="{1D79283D-F4FF-4772-B787-EA946216B645}" srcId="{1C15C6DE-CA0F-4178-827B-72094DEB5B31}" destId="{57752E21-EA6F-469D-83FC-A9C02E95BE96}" srcOrd="1" destOrd="0" parTransId="{34BD5FC9-E9BB-46B3-820D-9889FFAFD36A}" sibTransId="{E48EDDD8-1EF3-49DA-B330-F57DCCF8ADFB}"/>
    <dgm:cxn modelId="{77EFE3A8-E1AB-49EE-8DB6-19647F5EB183}" type="presOf" srcId="{5B825412-DF0D-4343-BCEB-8BA8C4CEF4ED}" destId="{E1E5C2AC-3C7A-4D87-9BCF-614496A703E8}" srcOrd="0" destOrd="0" presId="urn:microsoft.com/office/officeart/2005/8/layout/cycle1"/>
    <dgm:cxn modelId="{01EE6307-E9A5-4AD8-AFD6-0922C66CDA63}" type="presOf" srcId="{359AC0C6-1C51-46FD-952B-D7CBDD7EAD33}" destId="{F703F931-9267-44E4-A509-2826CD527BCF}" srcOrd="0" destOrd="0" presId="urn:microsoft.com/office/officeart/2005/8/layout/cycle1"/>
    <dgm:cxn modelId="{FDABC525-32E2-423A-B60A-441A659C40CF}" srcId="{1C15C6DE-CA0F-4178-827B-72094DEB5B31}" destId="{B178E114-0E1B-4668-B883-16F8D3102E09}" srcOrd="3" destOrd="0" parTransId="{08AB0389-B237-4624-925F-30EF67AF6135}" sibTransId="{E1546275-E0F1-4E90-931B-0C6D0737964D}"/>
    <dgm:cxn modelId="{6B28F711-540C-4B77-AAA9-D4FB1373D62E}" type="presOf" srcId="{E48EDDD8-1EF3-49DA-B330-F57DCCF8ADFB}" destId="{06B32D89-D1D9-4D0F-9D5D-5CB9939DB6F6}" srcOrd="0" destOrd="0" presId="urn:microsoft.com/office/officeart/2005/8/layout/cycle1"/>
    <dgm:cxn modelId="{F7C1AA4E-5D4B-4E53-9B61-7390404DFA25}" type="presOf" srcId="{57752E21-EA6F-469D-83FC-A9C02E95BE96}" destId="{25AB41C7-84A7-4126-8D71-D37FD4CDB8F9}" srcOrd="0" destOrd="0" presId="urn:microsoft.com/office/officeart/2005/8/layout/cycle1"/>
    <dgm:cxn modelId="{87266A15-FCDF-45FC-B745-018238165146}" srcId="{1C15C6DE-CA0F-4178-827B-72094DEB5B31}" destId="{744F2BFB-DD03-4424-A554-EBF4BD22A187}" srcOrd="2" destOrd="0" parTransId="{4FAB7453-905B-4116-A003-F7ADD0D984A7}" sibTransId="{359AC0C6-1C51-46FD-952B-D7CBDD7EAD33}"/>
    <dgm:cxn modelId="{2BDEA68C-8EBB-4348-BA7D-0976EA2B82F1}" type="presParOf" srcId="{FD2A5220-5FBC-49D2-B153-BB74D6048352}" destId="{D5931BAC-37FA-4BCF-9BA0-4A31B2F27827}" srcOrd="0" destOrd="0" presId="urn:microsoft.com/office/officeart/2005/8/layout/cycle1"/>
    <dgm:cxn modelId="{E72AA58E-76F5-4D5E-883A-31BA00209E51}" type="presParOf" srcId="{FD2A5220-5FBC-49D2-B153-BB74D6048352}" destId="{856D7B19-2CA7-4820-B220-CDF328104D8E}" srcOrd="1" destOrd="0" presId="urn:microsoft.com/office/officeart/2005/8/layout/cycle1"/>
    <dgm:cxn modelId="{43E69951-98F2-4685-B0ED-1BE98E1EBBEA}" type="presParOf" srcId="{FD2A5220-5FBC-49D2-B153-BB74D6048352}" destId="{E1E5C2AC-3C7A-4D87-9BCF-614496A703E8}" srcOrd="2" destOrd="0" presId="urn:microsoft.com/office/officeart/2005/8/layout/cycle1"/>
    <dgm:cxn modelId="{0C7068A2-C0F0-4A83-B925-60855A355E58}" type="presParOf" srcId="{FD2A5220-5FBC-49D2-B153-BB74D6048352}" destId="{A71CF86A-126A-49E2-A4D9-0F7974EDDC51}" srcOrd="3" destOrd="0" presId="urn:microsoft.com/office/officeart/2005/8/layout/cycle1"/>
    <dgm:cxn modelId="{D25BCE63-2705-4E39-933A-BD2F9047F97D}" type="presParOf" srcId="{FD2A5220-5FBC-49D2-B153-BB74D6048352}" destId="{25AB41C7-84A7-4126-8D71-D37FD4CDB8F9}" srcOrd="4" destOrd="0" presId="urn:microsoft.com/office/officeart/2005/8/layout/cycle1"/>
    <dgm:cxn modelId="{AFA48D4F-8A42-4257-9193-2413C1008FD2}" type="presParOf" srcId="{FD2A5220-5FBC-49D2-B153-BB74D6048352}" destId="{06B32D89-D1D9-4D0F-9D5D-5CB9939DB6F6}" srcOrd="5" destOrd="0" presId="urn:microsoft.com/office/officeart/2005/8/layout/cycle1"/>
    <dgm:cxn modelId="{C5913687-8044-4D62-959E-C41920480110}" type="presParOf" srcId="{FD2A5220-5FBC-49D2-B153-BB74D6048352}" destId="{DED42421-F6E7-4B29-B1F0-DF6D6AB560BF}" srcOrd="6" destOrd="0" presId="urn:microsoft.com/office/officeart/2005/8/layout/cycle1"/>
    <dgm:cxn modelId="{174FFAD6-BF1A-4FCB-8A9E-AC04EFE49698}" type="presParOf" srcId="{FD2A5220-5FBC-49D2-B153-BB74D6048352}" destId="{FA18B23E-BF7E-4377-A248-9EC2A22FAC4A}" srcOrd="7" destOrd="0" presId="urn:microsoft.com/office/officeart/2005/8/layout/cycle1"/>
    <dgm:cxn modelId="{C7258F3F-E037-4EBE-B38E-ADC3A84EEABA}" type="presParOf" srcId="{FD2A5220-5FBC-49D2-B153-BB74D6048352}" destId="{F703F931-9267-44E4-A509-2826CD527BCF}" srcOrd="8" destOrd="0" presId="urn:microsoft.com/office/officeart/2005/8/layout/cycle1"/>
    <dgm:cxn modelId="{0053C684-012E-40FD-9442-38E7B63F880F}" type="presParOf" srcId="{FD2A5220-5FBC-49D2-B153-BB74D6048352}" destId="{5044C0C1-B9FD-4C1D-B5A6-55409AC2B135}" srcOrd="9" destOrd="0" presId="urn:microsoft.com/office/officeart/2005/8/layout/cycle1"/>
    <dgm:cxn modelId="{BF595524-F538-4B76-AFA7-586598BE0F43}" type="presParOf" srcId="{FD2A5220-5FBC-49D2-B153-BB74D6048352}" destId="{F8042456-52F4-4336-92A5-6A66493DB7EC}" srcOrd="10" destOrd="0" presId="urn:microsoft.com/office/officeart/2005/8/layout/cycle1"/>
    <dgm:cxn modelId="{5A630FDF-0E43-43CA-A477-345B8953052F}" type="presParOf" srcId="{FD2A5220-5FBC-49D2-B153-BB74D6048352}" destId="{80CF62C4-0F22-460A-A2EA-34B4C987F228}" srcOrd="11"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8D592A-6600-44A7-A759-000EFCB7EA16}">
      <dsp:nvSpPr>
        <dsp:cNvPr id="0" name=""/>
        <dsp:cNvSpPr/>
      </dsp:nvSpPr>
      <dsp:spPr>
        <a:xfrm>
          <a:off x="460387" y="0"/>
          <a:ext cx="7675880" cy="3882987"/>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EF207B2-3ADC-4972-96FE-1DF044B282F6}">
      <dsp:nvSpPr>
        <dsp:cNvPr id="0" name=""/>
        <dsp:cNvSpPr/>
      </dsp:nvSpPr>
      <dsp:spPr>
        <a:xfrm>
          <a:off x="1389015" y="2892067"/>
          <a:ext cx="199572" cy="199572"/>
        </a:xfrm>
        <a:prstGeom prst="ellipse">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E528282F-A1D0-44BD-A4FF-39D11DDDF8E7}">
      <dsp:nvSpPr>
        <dsp:cNvPr id="0" name=""/>
        <dsp:cNvSpPr/>
      </dsp:nvSpPr>
      <dsp:spPr>
        <a:xfrm>
          <a:off x="1374777" y="2648945"/>
          <a:ext cx="2250676" cy="21484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5750" tIns="0" rIns="0" bIns="0" numCol="1" spcCol="1270" anchor="t" anchorCtr="0">
          <a:noAutofit/>
        </a:bodyPr>
        <a:lstStyle/>
        <a:p>
          <a:pPr lvl="0" algn="l" defTabSz="1066800">
            <a:lnSpc>
              <a:spcPct val="90000"/>
            </a:lnSpc>
            <a:spcBef>
              <a:spcPct val="0"/>
            </a:spcBef>
            <a:spcAft>
              <a:spcPct val="35000"/>
            </a:spcAft>
          </a:pPr>
          <a:endParaRPr lang="en-US" sz="2400" kern="1200" dirty="0" smtClean="0"/>
        </a:p>
        <a:p>
          <a:pPr lvl="0" algn="l" defTabSz="1066800">
            <a:lnSpc>
              <a:spcPct val="90000"/>
            </a:lnSpc>
            <a:spcBef>
              <a:spcPct val="0"/>
            </a:spcBef>
            <a:spcAft>
              <a:spcPct val="35000"/>
            </a:spcAft>
          </a:pPr>
          <a:r>
            <a:rPr lang="en-US" sz="2400" b="1" kern="1200" dirty="0" smtClean="0"/>
            <a:t>Self Study </a:t>
          </a:r>
          <a:r>
            <a:rPr lang="en-US" sz="2400" kern="1200" dirty="0" smtClean="0"/>
            <a:t>– Institution Evaluates Attainment of Standards</a:t>
          </a:r>
          <a:endParaRPr lang="en-US" sz="2400" kern="1200" dirty="0"/>
        </a:p>
      </dsp:txBody>
      <dsp:txXfrm>
        <a:off x="1374777" y="2648945"/>
        <a:ext cx="2250676" cy="2148479"/>
      </dsp:txXfrm>
    </dsp:sp>
    <dsp:sp modelId="{B46A24E3-40AA-4BA5-A2E0-C5E3B17750CE}">
      <dsp:nvSpPr>
        <dsp:cNvPr id="0" name=""/>
        <dsp:cNvSpPr/>
      </dsp:nvSpPr>
      <dsp:spPr>
        <a:xfrm>
          <a:off x="3150630" y="1588127"/>
          <a:ext cx="360766" cy="360766"/>
        </a:xfrm>
        <a:prstGeom prst="ellipse">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165741F2-C4A2-4D05-B175-228EE2B0E072}">
      <dsp:nvSpPr>
        <dsp:cNvPr id="0" name=""/>
        <dsp:cNvSpPr/>
      </dsp:nvSpPr>
      <dsp:spPr>
        <a:xfrm>
          <a:off x="3331013" y="1768510"/>
          <a:ext cx="1842211" cy="26097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1163" tIns="0" rIns="0" bIns="0" numCol="1" spcCol="1270" anchor="t" anchorCtr="0">
          <a:noAutofit/>
        </a:bodyPr>
        <a:lstStyle/>
        <a:p>
          <a:pPr lvl="0" algn="l" defTabSz="1066800">
            <a:lnSpc>
              <a:spcPct val="90000"/>
            </a:lnSpc>
            <a:spcBef>
              <a:spcPct val="0"/>
            </a:spcBef>
            <a:spcAft>
              <a:spcPct val="35000"/>
            </a:spcAft>
          </a:pPr>
          <a:r>
            <a:rPr lang="en-US" sz="2400" b="1" kern="1200" dirty="0" smtClean="0"/>
            <a:t>Peer Review </a:t>
          </a:r>
          <a:r>
            <a:rPr lang="en-US" sz="2400" kern="1200" dirty="0" smtClean="0"/>
            <a:t>– Evaluation Team Visit</a:t>
          </a:r>
          <a:endParaRPr lang="en-US" sz="2400" kern="1200" dirty="0"/>
        </a:p>
      </dsp:txBody>
      <dsp:txXfrm>
        <a:off x="3331013" y="1768510"/>
        <a:ext cx="1842211" cy="2609799"/>
      </dsp:txXfrm>
    </dsp:sp>
    <dsp:sp modelId="{1BCE1D13-7857-496F-93A3-271951D8E80B}">
      <dsp:nvSpPr>
        <dsp:cNvPr id="0" name=""/>
        <dsp:cNvSpPr/>
      </dsp:nvSpPr>
      <dsp:spPr>
        <a:xfrm>
          <a:off x="5269173" y="794633"/>
          <a:ext cx="498932" cy="498932"/>
        </a:xfrm>
        <a:prstGeom prst="ellipse">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531A8CFB-D7B6-463B-9716-01731CE14AF2}">
      <dsp:nvSpPr>
        <dsp:cNvPr id="0" name=""/>
        <dsp:cNvSpPr/>
      </dsp:nvSpPr>
      <dsp:spPr>
        <a:xfrm>
          <a:off x="5184784" y="1063637"/>
          <a:ext cx="3128866" cy="33342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4374" tIns="0" rIns="0" bIns="0" numCol="1" spcCol="1270" anchor="t" anchorCtr="0">
          <a:noAutofit/>
        </a:bodyPr>
        <a:lstStyle/>
        <a:p>
          <a:pPr lvl="0" algn="l" defTabSz="1066800">
            <a:lnSpc>
              <a:spcPct val="100000"/>
            </a:lnSpc>
            <a:spcBef>
              <a:spcPct val="0"/>
            </a:spcBef>
            <a:spcAft>
              <a:spcPct val="35000"/>
            </a:spcAft>
          </a:pPr>
          <a:r>
            <a:rPr lang="en-US" sz="2400" kern="1200" dirty="0" smtClean="0"/>
            <a:t> </a:t>
          </a:r>
          <a:r>
            <a:rPr lang="en-US" sz="2400" b="1" kern="1200" dirty="0" smtClean="0"/>
            <a:t>Recommendation</a:t>
          </a:r>
          <a:r>
            <a:rPr lang="en-US" sz="2400" kern="1200" dirty="0" smtClean="0"/>
            <a:t> from the Accrediting Commission for Community and Junior Colleges (ACCJC)</a:t>
          </a:r>
          <a:endParaRPr lang="en-US" sz="2400" kern="1200" dirty="0"/>
        </a:p>
      </dsp:txBody>
      <dsp:txXfrm>
        <a:off x="5184784" y="1063637"/>
        <a:ext cx="3128866" cy="33342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F631CD-6776-4F61-9745-270377000980}">
      <dsp:nvSpPr>
        <dsp:cNvPr id="0" name=""/>
        <dsp:cNvSpPr/>
      </dsp:nvSpPr>
      <dsp:spPr>
        <a:xfrm>
          <a:off x="1367351" y="0"/>
          <a:ext cx="2971347" cy="2971304"/>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Promotes Institutional Improvement</a:t>
          </a:r>
          <a:endParaRPr lang="en-US" sz="2400" kern="1200" dirty="0"/>
        </a:p>
      </dsp:txBody>
      <dsp:txXfrm>
        <a:off x="1802495" y="435137"/>
        <a:ext cx="2101059" cy="2101030"/>
      </dsp:txXfrm>
    </dsp:sp>
    <dsp:sp modelId="{7DFC21D8-6F1B-42DE-B42E-5061F84FE78D}">
      <dsp:nvSpPr>
        <dsp:cNvPr id="0" name=""/>
        <dsp:cNvSpPr/>
      </dsp:nvSpPr>
      <dsp:spPr>
        <a:xfrm>
          <a:off x="2896730" y="1981695"/>
          <a:ext cx="2971347" cy="2971304"/>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Certifies Value and Legitimacy of Student Award</a:t>
          </a:r>
          <a:endParaRPr lang="en-US" sz="2400" kern="1200" dirty="0"/>
        </a:p>
      </dsp:txBody>
      <dsp:txXfrm>
        <a:off x="3331874" y="2416832"/>
        <a:ext cx="2101059" cy="2101030"/>
      </dsp:txXfrm>
    </dsp:sp>
    <dsp:sp modelId="{DFEB91B9-D3FB-45A3-9AC9-EEAB150575F8}">
      <dsp:nvSpPr>
        <dsp:cNvPr id="0" name=""/>
        <dsp:cNvSpPr/>
      </dsp:nvSpPr>
      <dsp:spPr>
        <a:xfrm>
          <a:off x="4424300" y="0"/>
          <a:ext cx="2971347" cy="2971304"/>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Assures Institutional Quality to Taxpayers</a:t>
          </a:r>
          <a:endParaRPr lang="en-US" sz="2400" kern="1200" dirty="0"/>
        </a:p>
      </dsp:txBody>
      <dsp:txXfrm>
        <a:off x="4859444" y="435137"/>
        <a:ext cx="2101059" cy="210103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6D7B19-2CA7-4820-B220-CDF328104D8E}">
      <dsp:nvSpPr>
        <dsp:cNvPr id="0" name=""/>
        <dsp:cNvSpPr/>
      </dsp:nvSpPr>
      <dsp:spPr>
        <a:xfrm>
          <a:off x="4817175" y="101483"/>
          <a:ext cx="1619459" cy="16194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US" sz="1500" kern="1200" dirty="0" smtClean="0"/>
            <a:t>Colleges set Institutional Standards</a:t>
          </a:r>
          <a:endParaRPr lang="en-US" sz="1500" kern="1200" dirty="0"/>
        </a:p>
      </dsp:txBody>
      <dsp:txXfrm>
        <a:off x="4817175" y="101483"/>
        <a:ext cx="1619459" cy="1619459"/>
      </dsp:txXfrm>
    </dsp:sp>
    <dsp:sp modelId="{E1E5C2AC-3C7A-4D87-9BCF-614496A703E8}">
      <dsp:nvSpPr>
        <dsp:cNvPr id="0" name=""/>
        <dsp:cNvSpPr/>
      </dsp:nvSpPr>
      <dsp:spPr>
        <a:xfrm>
          <a:off x="1965766" y="-352"/>
          <a:ext cx="4572705" cy="4572705"/>
        </a:xfrm>
        <a:prstGeom prst="circularArrow">
          <a:avLst>
            <a:gd name="adj1" fmla="val 6906"/>
            <a:gd name="adj2" fmla="val 465671"/>
            <a:gd name="adj3" fmla="val 548073"/>
            <a:gd name="adj4" fmla="val 20586256"/>
            <a:gd name="adj5" fmla="val 8057"/>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25AB41C7-84A7-4126-8D71-D37FD4CDB8F9}">
      <dsp:nvSpPr>
        <dsp:cNvPr id="0" name=""/>
        <dsp:cNvSpPr/>
      </dsp:nvSpPr>
      <dsp:spPr>
        <a:xfrm>
          <a:off x="4817175" y="2851056"/>
          <a:ext cx="1619459" cy="16194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US" sz="1500" kern="1200" dirty="0" smtClean="0"/>
            <a:t>ACCJC collects annual data on Institutional Standards</a:t>
          </a:r>
          <a:endParaRPr lang="en-US" sz="1500" kern="1200" dirty="0"/>
        </a:p>
      </dsp:txBody>
      <dsp:txXfrm>
        <a:off x="4817175" y="2851056"/>
        <a:ext cx="1619459" cy="1619459"/>
      </dsp:txXfrm>
    </dsp:sp>
    <dsp:sp modelId="{06B32D89-D1D9-4D0F-9D5D-5CB9939DB6F6}">
      <dsp:nvSpPr>
        <dsp:cNvPr id="0" name=""/>
        <dsp:cNvSpPr/>
      </dsp:nvSpPr>
      <dsp:spPr>
        <a:xfrm>
          <a:off x="1965766" y="-352"/>
          <a:ext cx="4572705" cy="4572705"/>
        </a:xfrm>
        <a:prstGeom prst="circularArrow">
          <a:avLst>
            <a:gd name="adj1" fmla="val 6906"/>
            <a:gd name="adj2" fmla="val 465671"/>
            <a:gd name="adj3" fmla="val 5948073"/>
            <a:gd name="adj4" fmla="val 4386256"/>
            <a:gd name="adj5" fmla="val 8057"/>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FA18B23E-BF7E-4377-A248-9EC2A22FAC4A}">
      <dsp:nvSpPr>
        <dsp:cNvPr id="0" name=""/>
        <dsp:cNvSpPr/>
      </dsp:nvSpPr>
      <dsp:spPr>
        <a:xfrm>
          <a:off x="2067602" y="2851056"/>
          <a:ext cx="1619459" cy="16194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US" sz="1500" kern="1200" dirty="0" smtClean="0"/>
            <a:t>Visiting teams evaluate whether Standards are met and reasonable</a:t>
          </a:r>
          <a:endParaRPr lang="en-US" sz="1500" kern="1200" dirty="0"/>
        </a:p>
      </dsp:txBody>
      <dsp:txXfrm>
        <a:off x="2067602" y="2851056"/>
        <a:ext cx="1619459" cy="1619459"/>
      </dsp:txXfrm>
    </dsp:sp>
    <dsp:sp modelId="{F703F931-9267-44E4-A509-2826CD527BCF}">
      <dsp:nvSpPr>
        <dsp:cNvPr id="0" name=""/>
        <dsp:cNvSpPr/>
      </dsp:nvSpPr>
      <dsp:spPr>
        <a:xfrm>
          <a:off x="1965766" y="-352"/>
          <a:ext cx="4572705" cy="4572705"/>
        </a:xfrm>
        <a:prstGeom prst="circularArrow">
          <a:avLst>
            <a:gd name="adj1" fmla="val 6906"/>
            <a:gd name="adj2" fmla="val 465671"/>
            <a:gd name="adj3" fmla="val 11348073"/>
            <a:gd name="adj4" fmla="val 9786256"/>
            <a:gd name="adj5" fmla="val 8057"/>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 modelId="{F8042456-52F4-4336-92A5-6A66493DB7EC}">
      <dsp:nvSpPr>
        <dsp:cNvPr id="0" name=""/>
        <dsp:cNvSpPr/>
      </dsp:nvSpPr>
      <dsp:spPr>
        <a:xfrm>
          <a:off x="2067602" y="101483"/>
          <a:ext cx="1619459" cy="16194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US" sz="1500" kern="1200" dirty="0" smtClean="0"/>
            <a:t>Recommendations to meet the standards or make them reasonable</a:t>
          </a:r>
          <a:endParaRPr lang="en-US" sz="1500" kern="1200" dirty="0"/>
        </a:p>
      </dsp:txBody>
      <dsp:txXfrm>
        <a:off x="2067602" y="101483"/>
        <a:ext cx="1619459" cy="1619459"/>
      </dsp:txXfrm>
    </dsp:sp>
    <dsp:sp modelId="{80CF62C4-0F22-460A-A2EA-34B4C987F228}">
      <dsp:nvSpPr>
        <dsp:cNvPr id="0" name=""/>
        <dsp:cNvSpPr/>
      </dsp:nvSpPr>
      <dsp:spPr>
        <a:xfrm>
          <a:off x="1965766" y="-352"/>
          <a:ext cx="4572705" cy="4572705"/>
        </a:xfrm>
        <a:prstGeom prst="circularArrow">
          <a:avLst>
            <a:gd name="adj1" fmla="val 6906"/>
            <a:gd name="adj2" fmla="val 465671"/>
            <a:gd name="adj3" fmla="val 16748073"/>
            <a:gd name="adj4" fmla="val 15186256"/>
            <a:gd name="adj5" fmla="val 8057"/>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3.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338C0A-BB35-4A23-8098-DC73C88C085A}" type="datetimeFigureOut">
              <a:rPr lang="en-US" smtClean="0"/>
              <a:pPr/>
              <a:t>8/11/15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E75EB6-0F84-433C-B441-BC059CD8D462}" type="slidenum">
              <a:rPr lang="en-US" smtClean="0"/>
              <a:pPr/>
              <a:t>‹#›</a:t>
            </a:fld>
            <a:endParaRPr lang="en-US"/>
          </a:p>
        </p:txBody>
      </p:sp>
    </p:spTree>
    <p:extLst>
      <p:ext uri="{BB962C8B-B14F-4D97-AF65-F5344CB8AC3E}">
        <p14:creationId xmlns:p14="http://schemas.microsoft.com/office/powerpoint/2010/main" val="39376944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P</a:t>
            </a:r>
            <a:endParaRPr lang="en-US" dirty="0"/>
          </a:p>
        </p:txBody>
      </p:sp>
      <p:sp>
        <p:nvSpPr>
          <p:cNvPr id="4" name="Slide Number Placeholder 3"/>
          <p:cNvSpPr>
            <a:spLocks noGrp="1"/>
          </p:cNvSpPr>
          <p:nvPr>
            <p:ph type="sldNum" sz="quarter" idx="10"/>
          </p:nvPr>
        </p:nvSpPr>
        <p:spPr/>
        <p:txBody>
          <a:bodyPr/>
          <a:lstStyle/>
          <a:p>
            <a:fld id="{A0E75EB6-0F84-433C-B441-BC059CD8D462}" type="slidenum">
              <a:rPr lang="en-US" smtClean="0"/>
              <a:pPr/>
              <a:t>1</a:t>
            </a:fld>
            <a:endParaRPr lang="en-US"/>
          </a:p>
        </p:txBody>
      </p:sp>
    </p:spTree>
    <p:extLst>
      <p:ext uri="{BB962C8B-B14F-4D97-AF65-F5344CB8AC3E}">
        <p14:creationId xmlns:p14="http://schemas.microsoft.com/office/powerpoint/2010/main" val="3116061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E75EB6-0F84-433C-B441-BC059CD8D462}" type="slidenum">
              <a:rPr lang="en-US" smtClean="0"/>
              <a:pPr/>
              <a:t>2</a:t>
            </a:fld>
            <a:endParaRPr lang="en-US"/>
          </a:p>
        </p:txBody>
      </p:sp>
    </p:spTree>
    <p:extLst>
      <p:ext uri="{BB962C8B-B14F-4D97-AF65-F5344CB8AC3E}">
        <p14:creationId xmlns:p14="http://schemas.microsoft.com/office/powerpoint/2010/main" val="868156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Follow</a:t>
            </a:r>
            <a:r>
              <a:rPr lang="en-US" baseline="0" dirty="0" smtClean="0"/>
              <a:t>-up report accepted</a:t>
            </a:r>
            <a:endParaRPr lang="en-US" dirty="0"/>
          </a:p>
        </p:txBody>
      </p:sp>
      <p:sp>
        <p:nvSpPr>
          <p:cNvPr id="4" name="Slide Number Placeholder 3"/>
          <p:cNvSpPr>
            <a:spLocks noGrp="1"/>
          </p:cNvSpPr>
          <p:nvPr>
            <p:ph type="sldNum" sz="quarter" idx="10"/>
          </p:nvPr>
        </p:nvSpPr>
        <p:spPr/>
        <p:txBody>
          <a:bodyPr/>
          <a:lstStyle/>
          <a:p>
            <a:fld id="{A0E75EB6-0F84-433C-B441-BC059CD8D462}" type="slidenum">
              <a:rPr lang="en-US" smtClean="0"/>
              <a:pPr/>
              <a:t>5</a:t>
            </a:fld>
            <a:endParaRPr lang="en-US"/>
          </a:p>
        </p:txBody>
      </p:sp>
    </p:spTree>
    <p:extLst>
      <p:ext uri="{BB962C8B-B14F-4D97-AF65-F5344CB8AC3E}">
        <p14:creationId xmlns:p14="http://schemas.microsoft.com/office/powerpoint/2010/main" val="16095357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Midterm Reports demonstrate that changes implemented to meet the Standards have been sustained, indicate resolution of any team recommendations made for improvement, include a summary of progress on College-identified plans for improvement as expressed in the Self Evaluation Report, and forecast where the College expects to be by the time of the next comprehensive evaluation.</a:t>
            </a:r>
          </a:p>
          <a:p>
            <a:pPr marL="0" indent="0">
              <a:buNone/>
            </a:pPr>
            <a:endParaRPr lang="en-US" dirty="0" smtClean="0"/>
          </a:p>
          <a:p>
            <a:pPr marL="0" indent="0">
              <a:buNone/>
            </a:pPr>
            <a:r>
              <a:rPr lang="en-US" dirty="0" smtClean="0"/>
              <a:t>February 11, 2013 Letter from the Commission</a:t>
            </a:r>
          </a:p>
          <a:p>
            <a:endParaRPr lang="en-US" dirty="0"/>
          </a:p>
        </p:txBody>
      </p:sp>
      <p:sp>
        <p:nvSpPr>
          <p:cNvPr id="4" name="Slide Number Placeholder 3"/>
          <p:cNvSpPr>
            <a:spLocks noGrp="1"/>
          </p:cNvSpPr>
          <p:nvPr>
            <p:ph type="sldNum" sz="quarter" idx="10"/>
          </p:nvPr>
        </p:nvSpPr>
        <p:spPr/>
        <p:txBody>
          <a:bodyPr/>
          <a:lstStyle/>
          <a:p>
            <a:fld id="{A0E75EB6-0F84-433C-B441-BC059CD8D462}" type="slidenum">
              <a:rPr lang="en-US" smtClean="0"/>
              <a:pPr/>
              <a:t>7</a:t>
            </a:fld>
            <a:endParaRPr lang="en-US"/>
          </a:p>
        </p:txBody>
      </p:sp>
    </p:spTree>
    <p:extLst>
      <p:ext uri="{BB962C8B-B14F-4D97-AF65-F5344CB8AC3E}">
        <p14:creationId xmlns:p14="http://schemas.microsoft.com/office/powerpoint/2010/main" val="12981959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r>
              <a:rPr lang="en-US" smtClean="0"/>
              <a:t>3/11/2014</a:t>
            </a:r>
            <a:endParaRPr lang="en-US"/>
          </a:p>
        </p:txBody>
      </p:sp>
      <p:sp>
        <p:nvSpPr>
          <p:cNvPr id="17" name="Footer Placeholder 16"/>
          <p:cNvSpPr>
            <a:spLocks noGrp="1"/>
          </p:cNvSpPr>
          <p:nvPr>
            <p:ph type="ftr" sz="quarter" idx="11"/>
          </p:nvPr>
        </p:nvSpPr>
        <p:spPr/>
        <p:txBody>
          <a:bodyPr/>
          <a:lstStyle/>
          <a:p>
            <a:r>
              <a:rPr lang="en-US" smtClean="0"/>
              <a:t>LaManque Accreditation Status Report</a:t>
            </a:r>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6220DD-ABF4-42D0-854A-60A52B612438}"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3/11/2014</a:t>
            </a:r>
            <a:endParaRPr lang="en-US"/>
          </a:p>
        </p:txBody>
      </p:sp>
      <p:sp>
        <p:nvSpPr>
          <p:cNvPr id="5" name="Footer Placeholder 4"/>
          <p:cNvSpPr>
            <a:spLocks noGrp="1"/>
          </p:cNvSpPr>
          <p:nvPr>
            <p:ph type="ftr" sz="quarter" idx="11"/>
          </p:nvPr>
        </p:nvSpPr>
        <p:spPr/>
        <p:txBody>
          <a:bodyPr/>
          <a:lstStyle/>
          <a:p>
            <a:r>
              <a:rPr lang="en-US" smtClean="0"/>
              <a:t>LaManque Accreditation Status Report</a:t>
            </a:r>
            <a:endParaRPr lang="en-US"/>
          </a:p>
        </p:txBody>
      </p:sp>
      <p:sp>
        <p:nvSpPr>
          <p:cNvPr id="6" name="Slide Number Placeholder 5"/>
          <p:cNvSpPr>
            <a:spLocks noGrp="1"/>
          </p:cNvSpPr>
          <p:nvPr>
            <p:ph type="sldNum" sz="quarter" idx="12"/>
          </p:nvPr>
        </p:nvSpPr>
        <p:spPr/>
        <p:txBody>
          <a:bodyPr/>
          <a:lstStyle/>
          <a:p>
            <a:fld id="{526220DD-ABF4-42D0-854A-60A52B61243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26220DD-ABF4-42D0-854A-60A52B612438}"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3/11/2014</a:t>
            </a:r>
            <a:endParaRPr lang="en-US"/>
          </a:p>
        </p:txBody>
      </p:sp>
      <p:sp>
        <p:nvSpPr>
          <p:cNvPr id="5" name="Footer Placeholder 4"/>
          <p:cNvSpPr>
            <a:spLocks noGrp="1"/>
          </p:cNvSpPr>
          <p:nvPr>
            <p:ph type="ftr" sz="quarter" idx="11"/>
          </p:nvPr>
        </p:nvSpPr>
        <p:spPr/>
        <p:txBody>
          <a:bodyPr/>
          <a:lstStyle/>
          <a:p>
            <a:r>
              <a:rPr lang="en-US" smtClean="0"/>
              <a:t>LaManque Accreditation Status Report</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r>
              <a:rPr lang="en-US" smtClean="0"/>
              <a:t>3/11/2014</a:t>
            </a:r>
            <a:endParaRPr lang="en-US"/>
          </a:p>
        </p:txBody>
      </p:sp>
      <p:sp>
        <p:nvSpPr>
          <p:cNvPr id="5" name="Footer Placeholder 4"/>
          <p:cNvSpPr>
            <a:spLocks noGrp="1"/>
          </p:cNvSpPr>
          <p:nvPr>
            <p:ph type="ftr" sz="quarter" idx="11"/>
          </p:nvPr>
        </p:nvSpPr>
        <p:spPr/>
        <p:txBody>
          <a:bodyPr/>
          <a:lstStyle/>
          <a:p>
            <a:r>
              <a:rPr lang="en-US" smtClean="0"/>
              <a:t>LaManque Accreditation Status Report</a:t>
            </a:r>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526220DD-ABF4-42D0-854A-60A52B612438}"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smtClean="0"/>
              <a:t>LaManque Accreditation Status Report</a:t>
            </a:r>
            <a:endParaRPr lang="en-US"/>
          </a:p>
        </p:txBody>
      </p:sp>
      <p:sp>
        <p:nvSpPr>
          <p:cNvPr id="4" name="Date Placeholder 3"/>
          <p:cNvSpPr>
            <a:spLocks noGrp="1"/>
          </p:cNvSpPr>
          <p:nvPr>
            <p:ph type="dt" sz="half" idx="10"/>
          </p:nvPr>
        </p:nvSpPr>
        <p:spPr/>
        <p:txBody>
          <a:bodyPr/>
          <a:lstStyle/>
          <a:p>
            <a:r>
              <a:rPr lang="en-US" smtClean="0"/>
              <a:t>3/11/2014</a:t>
            </a:r>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6220DD-ABF4-42D0-854A-60A52B612438}"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r>
              <a:rPr lang="en-US" smtClean="0"/>
              <a:t>3/11/2014</a:t>
            </a:r>
            <a:endParaRPr lang="en-US"/>
          </a:p>
        </p:txBody>
      </p:sp>
      <p:sp>
        <p:nvSpPr>
          <p:cNvPr id="6" name="Footer Placeholder 5"/>
          <p:cNvSpPr>
            <a:spLocks noGrp="1"/>
          </p:cNvSpPr>
          <p:nvPr>
            <p:ph type="ftr" sz="quarter" idx="11"/>
          </p:nvPr>
        </p:nvSpPr>
        <p:spPr/>
        <p:txBody>
          <a:bodyPr/>
          <a:lstStyle/>
          <a:p>
            <a:r>
              <a:rPr lang="en-US" smtClean="0"/>
              <a:t>LaManque Accreditation Status Report</a:t>
            </a:r>
            <a:endParaRPr lang="en-US"/>
          </a:p>
        </p:txBody>
      </p:sp>
      <p:sp>
        <p:nvSpPr>
          <p:cNvPr id="7" name="Slide Number Placeholder 6"/>
          <p:cNvSpPr>
            <a:spLocks noGrp="1"/>
          </p:cNvSpPr>
          <p:nvPr>
            <p:ph type="sldNum" sz="quarter" idx="12"/>
          </p:nvPr>
        </p:nvSpPr>
        <p:spPr/>
        <p:txBody>
          <a:bodyPr/>
          <a:lstStyle/>
          <a:p>
            <a:fld id="{526220DD-ABF4-42D0-854A-60A52B612438}"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r>
              <a:rPr lang="en-US" smtClean="0"/>
              <a:t>3/11/2014</a:t>
            </a:r>
            <a:endParaRPr lang="en-US"/>
          </a:p>
        </p:txBody>
      </p:sp>
      <p:sp>
        <p:nvSpPr>
          <p:cNvPr id="8" name="Footer Placeholder 7"/>
          <p:cNvSpPr>
            <a:spLocks noGrp="1"/>
          </p:cNvSpPr>
          <p:nvPr>
            <p:ph type="ftr" sz="quarter" idx="11"/>
          </p:nvPr>
        </p:nvSpPr>
        <p:spPr>
          <a:xfrm>
            <a:off x="304800" y="6409944"/>
            <a:ext cx="3581400" cy="365760"/>
          </a:xfrm>
        </p:spPr>
        <p:txBody>
          <a:bodyPr/>
          <a:lstStyle/>
          <a:p>
            <a:r>
              <a:rPr lang="en-US" smtClean="0"/>
              <a:t>LaManque Accreditation Status Report</a:t>
            </a:r>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26220DD-ABF4-42D0-854A-60A52B612438}"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r>
              <a:rPr lang="en-US" smtClean="0"/>
              <a:t>3/11/2014</a:t>
            </a:r>
            <a:endParaRPr lang="en-US"/>
          </a:p>
        </p:txBody>
      </p:sp>
      <p:sp>
        <p:nvSpPr>
          <p:cNvPr id="4" name="Footer Placeholder 3"/>
          <p:cNvSpPr>
            <a:spLocks noGrp="1"/>
          </p:cNvSpPr>
          <p:nvPr>
            <p:ph type="ftr" sz="quarter" idx="11"/>
          </p:nvPr>
        </p:nvSpPr>
        <p:spPr/>
        <p:txBody>
          <a:bodyPr/>
          <a:lstStyle/>
          <a:p>
            <a:r>
              <a:rPr lang="en-US" smtClean="0"/>
              <a:t>LaManque Accreditation Status Report</a:t>
            </a:r>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526220DD-ABF4-42D0-854A-60A52B61243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r>
              <a:rPr lang="en-US" smtClean="0"/>
              <a:t>3/11/2014</a:t>
            </a:r>
            <a:endParaRPr lang="en-US"/>
          </a:p>
        </p:txBody>
      </p:sp>
      <p:sp>
        <p:nvSpPr>
          <p:cNvPr id="3" name="Footer Placeholder 2"/>
          <p:cNvSpPr>
            <a:spLocks noGrp="1"/>
          </p:cNvSpPr>
          <p:nvPr>
            <p:ph type="ftr" sz="quarter" idx="11"/>
          </p:nvPr>
        </p:nvSpPr>
        <p:spPr/>
        <p:txBody>
          <a:bodyPr/>
          <a:lstStyle/>
          <a:p>
            <a:r>
              <a:rPr lang="en-US" smtClean="0"/>
              <a:t>LaManque Accreditation Status Report</a:t>
            </a:r>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26220DD-ABF4-42D0-854A-60A52B61243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26220DD-ABF4-42D0-854A-60A52B612438}"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r>
              <a:rPr lang="en-US" smtClean="0"/>
              <a:t>3/11/2014</a:t>
            </a:r>
            <a:endParaRPr lang="en-US"/>
          </a:p>
        </p:txBody>
      </p:sp>
      <p:sp>
        <p:nvSpPr>
          <p:cNvPr id="6" name="Footer Placeholder 5"/>
          <p:cNvSpPr>
            <a:spLocks noGrp="1"/>
          </p:cNvSpPr>
          <p:nvPr>
            <p:ph type="ftr" sz="quarter" idx="11"/>
          </p:nvPr>
        </p:nvSpPr>
        <p:spPr>
          <a:xfrm>
            <a:off x="301752" y="6410848"/>
            <a:ext cx="3383280" cy="365760"/>
          </a:xfrm>
        </p:spPr>
        <p:txBody>
          <a:bodyPr/>
          <a:lstStyle/>
          <a:p>
            <a:r>
              <a:rPr lang="en-US" smtClean="0"/>
              <a:t>LaManque Accreditation Status Report</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26220DD-ABF4-42D0-854A-60A52B612438}"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r>
              <a:rPr lang="en-US" smtClean="0"/>
              <a:t>3/11/2014</a:t>
            </a:r>
            <a:endParaRPr lang="en-US"/>
          </a:p>
        </p:txBody>
      </p:sp>
      <p:sp>
        <p:nvSpPr>
          <p:cNvPr id="6" name="Footer Placeholder 5"/>
          <p:cNvSpPr>
            <a:spLocks noGrp="1"/>
          </p:cNvSpPr>
          <p:nvPr>
            <p:ph type="ftr" sz="quarter" idx="11"/>
          </p:nvPr>
        </p:nvSpPr>
        <p:spPr>
          <a:xfrm>
            <a:off x="301752" y="6410848"/>
            <a:ext cx="3584448" cy="365760"/>
          </a:xfrm>
        </p:spPr>
        <p:txBody>
          <a:bodyPr/>
          <a:lstStyle/>
          <a:p>
            <a:r>
              <a:rPr lang="en-US" smtClean="0"/>
              <a:t>LaManque Accreditation Status Report</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r>
              <a:rPr lang="en-US" smtClean="0"/>
              <a:t>3/11/2014</a:t>
            </a:r>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US" smtClean="0"/>
              <a:t>LaManque Accreditation Status Report</a:t>
            </a:r>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26220DD-ABF4-42D0-854A-60A52B612438}"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hd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foothill.edu/staff/irs/" TargetMode="External"/><Relationship Id="rId4" Type="http://schemas.openxmlformats.org/officeDocument/2006/relationships/hyperlink" Target="http://www.foothill.edu/staff/irs/programplans/index.php" TargetMode="External"/><Relationship Id="rId5" Type="http://schemas.openxmlformats.org/officeDocument/2006/relationships/hyperlink" Target="https://www.accjc.org/" TargetMode="External"/><Relationship Id="rId1" Type="http://schemas.openxmlformats.org/officeDocument/2006/relationships/slideLayout" Target="../slideLayouts/slideLayout2.xml"/><Relationship Id="rId2" Type="http://schemas.openxmlformats.org/officeDocument/2006/relationships/hyperlink" Target="http://www.foothill.edu/president/accreditation.php"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7" Type="http://schemas.openxmlformats.org/officeDocument/2006/relationships/image" Target="../media/image4.gif"/><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diagramData" Target="../diagrams/data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52550" y="4495800"/>
            <a:ext cx="6400800" cy="1752600"/>
          </a:xfrm>
        </p:spPr>
        <p:txBody>
          <a:bodyPr/>
          <a:lstStyle/>
          <a:p>
            <a:endParaRPr lang="en-US" dirty="0"/>
          </a:p>
          <a:p>
            <a:r>
              <a:rPr lang="en-US" sz="2800" dirty="0" smtClean="0"/>
              <a:t>ANDREW </a:t>
            </a:r>
            <a:r>
              <a:rPr lang="en-US" sz="2800" dirty="0" err="1" smtClean="0"/>
              <a:t>Lamanque</a:t>
            </a:r>
            <a:r>
              <a:rPr lang="en-US" sz="2800" dirty="0" smtClean="0"/>
              <a:t>, </a:t>
            </a:r>
            <a:r>
              <a:rPr lang="en-US" sz="2800" dirty="0" err="1" smtClean="0"/>
              <a:t>phd</a:t>
            </a:r>
            <a:endParaRPr lang="en-US" sz="2800" dirty="0" smtClean="0"/>
          </a:p>
          <a:p>
            <a:r>
              <a:rPr lang="en-US" sz="2800" dirty="0" smtClean="0"/>
              <a:t>Spring 2014</a:t>
            </a:r>
            <a:endParaRPr lang="en-US" sz="2800" dirty="0"/>
          </a:p>
        </p:txBody>
      </p:sp>
      <p:sp>
        <p:nvSpPr>
          <p:cNvPr id="2" name="Title 1"/>
          <p:cNvSpPr>
            <a:spLocks noGrp="1"/>
          </p:cNvSpPr>
          <p:nvPr>
            <p:ph type="ctrTitle"/>
          </p:nvPr>
        </p:nvSpPr>
        <p:spPr/>
        <p:txBody>
          <a:bodyPr/>
          <a:lstStyle/>
          <a:p>
            <a:r>
              <a:rPr lang="en-US" dirty="0" smtClean="0"/>
              <a:t>Status Report:  Foothill Reaffirmation of Accreditation</a:t>
            </a:r>
            <a:endParaRPr lang="en-US" dirty="0"/>
          </a:p>
        </p:txBody>
      </p:sp>
      <p:pic>
        <p:nvPicPr>
          <p:cNvPr id="3076" name="Picture 4" descr="Foothill College — putting quality higher education within your reach"/>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98131" y="3226100"/>
            <a:ext cx="2228850" cy="6667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716445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Revised Accreditation Standards (Draft)</a:t>
            </a:r>
            <a:endParaRPr lang="en-US" dirty="0"/>
          </a:p>
        </p:txBody>
      </p:sp>
      <p:sp>
        <p:nvSpPr>
          <p:cNvPr id="3" name="Content Placeholder 2"/>
          <p:cNvSpPr>
            <a:spLocks noGrp="1"/>
          </p:cNvSpPr>
          <p:nvPr>
            <p:ph sz="quarter" idx="1"/>
          </p:nvPr>
        </p:nvSpPr>
        <p:spPr/>
        <p:txBody>
          <a:bodyPr>
            <a:normAutofit fontScale="77500" lnSpcReduction="20000"/>
          </a:bodyPr>
          <a:lstStyle/>
          <a:p>
            <a:pPr marL="0" indent="0">
              <a:buNone/>
            </a:pPr>
            <a:r>
              <a:rPr lang="en-US" u="sng" dirty="0" smtClean="0"/>
              <a:t>Sample of added standards:</a:t>
            </a:r>
          </a:p>
          <a:p>
            <a:pPr marL="0" indent="0">
              <a:buNone/>
            </a:pPr>
            <a:endParaRPr lang="en-US" dirty="0" smtClean="0"/>
          </a:p>
          <a:p>
            <a:r>
              <a:rPr lang="en-US" dirty="0" smtClean="0"/>
              <a:t>The institution disaggregates and analyzes outcomes for subpopulations of students important to its mission.  When the institution identifies performance gaps, it implements strategies, which may include human and fiscal resources, to mitigate those gaps and evaluates the efficacy of those strategies. </a:t>
            </a:r>
          </a:p>
          <a:p>
            <a:endParaRPr lang="en-US" dirty="0"/>
          </a:p>
          <a:p>
            <a:r>
              <a:rPr lang="en-US" dirty="0" smtClean="0"/>
              <a:t>The institution schedules courses in a manner that allows students to complete certificate and degree programs within a period of time consistent with established expectations in higher education. </a:t>
            </a:r>
          </a:p>
          <a:p>
            <a:endParaRPr lang="en-US" dirty="0" smtClean="0"/>
          </a:p>
          <a:p>
            <a:r>
              <a:rPr lang="en-US" dirty="0" smtClean="0"/>
              <a:t>The governing board regularly reviews keys indicators of student learning and achievement and sets expectations through policy to improve academic quality.  </a:t>
            </a:r>
            <a:endParaRPr lang="en-US" dirty="0"/>
          </a:p>
        </p:txBody>
      </p:sp>
      <p:sp>
        <p:nvSpPr>
          <p:cNvPr id="4" name="Slide Number Placeholder 3"/>
          <p:cNvSpPr>
            <a:spLocks noGrp="1"/>
          </p:cNvSpPr>
          <p:nvPr>
            <p:ph type="sldNum" sz="quarter" idx="12"/>
          </p:nvPr>
        </p:nvSpPr>
        <p:spPr/>
        <p:txBody>
          <a:bodyPr/>
          <a:lstStyle/>
          <a:p>
            <a:fld id="{526220DD-ABF4-42D0-854A-60A52B612438}" type="slidenum">
              <a:rPr lang="en-US" smtClean="0"/>
              <a:pPr/>
              <a:t>10</a:t>
            </a:fld>
            <a:endParaRPr lang="en-US"/>
          </a:p>
        </p:txBody>
      </p:sp>
      <p:sp>
        <p:nvSpPr>
          <p:cNvPr id="6" name="Footer Placeholder 5"/>
          <p:cNvSpPr>
            <a:spLocks noGrp="1"/>
          </p:cNvSpPr>
          <p:nvPr>
            <p:ph type="ftr" sz="quarter" idx="11"/>
          </p:nvPr>
        </p:nvSpPr>
        <p:spPr/>
        <p:txBody>
          <a:bodyPr/>
          <a:lstStyle/>
          <a:p>
            <a:r>
              <a:rPr lang="en-US" smtClean="0"/>
              <a:t>LaManque Accreditation Status Report</a:t>
            </a:r>
            <a:endParaRPr lang="en-US"/>
          </a:p>
        </p:txBody>
      </p:sp>
      <p:sp>
        <p:nvSpPr>
          <p:cNvPr id="7" name="Date Placeholder 6"/>
          <p:cNvSpPr>
            <a:spLocks noGrp="1"/>
          </p:cNvSpPr>
          <p:nvPr>
            <p:ph type="dt" sz="half" idx="10"/>
          </p:nvPr>
        </p:nvSpPr>
        <p:spPr/>
        <p:txBody>
          <a:bodyPr/>
          <a:lstStyle/>
          <a:p>
            <a:r>
              <a:rPr lang="en-US" smtClean="0"/>
              <a:t>3/11/2014</a:t>
            </a:r>
            <a:endParaRPr lang="en-US"/>
          </a:p>
        </p:txBody>
      </p:sp>
    </p:spTree>
    <p:extLst>
      <p:ext uri="{BB962C8B-B14F-4D97-AF65-F5344CB8AC3E}">
        <p14:creationId xmlns:p14="http://schemas.microsoft.com/office/powerpoint/2010/main" val="404339443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5" name="Content Placeholder 2"/>
          <p:cNvSpPr>
            <a:spLocks noGrp="1"/>
          </p:cNvSpPr>
          <p:nvPr>
            <p:ph sz="quarter" idx="1"/>
          </p:nvPr>
        </p:nvSpPr>
        <p:spPr>
          <a:xfrm>
            <a:off x="301752" y="1527048"/>
            <a:ext cx="8503920" cy="4797552"/>
          </a:xfrm>
        </p:spPr>
        <p:txBody>
          <a:bodyPr>
            <a:noAutofit/>
          </a:bodyPr>
          <a:lstStyle/>
          <a:p>
            <a:pPr marL="0" indent="0">
              <a:buNone/>
            </a:pPr>
            <a:r>
              <a:rPr lang="en-US" sz="2000" dirty="0" smtClean="0"/>
              <a:t>President’s Office</a:t>
            </a:r>
            <a:endParaRPr lang="en-US" sz="2000" dirty="0"/>
          </a:p>
          <a:p>
            <a:r>
              <a:rPr lang="en-US" sz="2000" dirty="0" smtClean="0">
                <a:hlinkClick r:id="rId2"/>
              </a:rPr>
              <a:t>http</a:t>
            </a:r>
            <a:r>
              <a:rPr lang="en-US" sz="2000" dirty="0">
                <a:hlinkClick r:id="rId2"/>
              </a:rPr>
              <a:t>://</a:t>
            </a:r>
            <a:r>
              <a:rPr lang="en-US" sz="2000" dirty="0" smtClean="0">
                <a:hlinkClick r:id="rId2"/>
              </a:rPr>
              <a:t>www.foothill.edu/president/accreditation.php</a:t>
            </a:r>
            <a:endParaRPr lang="en-US" sz="2000" dirty="0" smtClean="0"/>
          </a:p>
          <a:p>
            <a:pPr marL="0" indent="0">
              <a:buNone/>
            </a:pPr>
            <a:endParaRPr lang="en-US" sz="2000" dirty="0" smtClean="0"/>
          </a:p>
          <a:p>
            <a:pPr marL="0" indent="0">
              <a:buNone/>
            </a:pPr>
            <a:r>
              <a:rPr lang="en-US" sz="2000" dirty="0" smtClean="0"/>
              <a:t>Instruction and Research</a:t>
            </a:r>
          </a:p>
          <a:p>
            <a:r>
              <a:rPr lang="en-US" sz="2000" dirty="0">
                <a:hlinkClick r:id="rId3"/>
              </a:rPr>
              <a:t>http://</a:t>
            </a:r>
            <a:r>
              <a:rPr lang="en-US" sz="2000" dirty="0" smtClean="0">
                <a:hlinkClick r:id="rId3"/>
              </a:rPr>
              <a:t>www.foothill.edu/staff/irs/</a:t>
            </a:r>
            <a:endParaRPr lang="en-US" sz="2000" dirty="0" smtClean="0"/>
          </a:p>
          <a:p>
            <a:endParaRPr lang="en-US" sz="2000" dirty="0" smtClean="0"/>
          </a:p>
          <a:p>
            <a:pPr marL="0" indent="0">
              <a:buNone/>
            </a:pPr>
            <a:r>
              <a:rPr lang="en-US" sz="2000" dirty="0" smtClean="0"/>
              <a:t>Program Review</a:t>
            </a:r>
            <a:endParaRPr lang="en-US" sz="2000" dirty="0"/>
          </a:p>
          <a:p>
            <a:r>
              <a:rPr lang="en-US" sz="2000" dirty="0">
                <a:hlinkClick r:id="rId4"/>
              </a:rPr>
              <a:t>http://</a:t>
            </a:r>
            <a:r>
              <a:rPr lang="en-US" sz="2000" dirty="0" smtClean="0">
                <a:hlinkClick r:id="rId4"/>
              </a:rPr>
              <a:t>www.foothill.edu/staff/irs/programplans/index.php</a:t>
            </a:r>
            <a:endParaRPr lang="en-US" sz="2000" dirty="0" smtClean="0"/>
          </a:p>
          <a:p>
            <a:endParaRPr lang="en-US" sz="2000" dirty="0" smtClean="0"/>
          </a:p>
          <a:p>
            <a:pPr marL="0" indent="0">
              <a:buNone/>
            </a:pPr>
            <a:r>
              <a:rPr lang="en-US" sz="2000" dirty="0"/>
              <a:t>Accrediting Commission for Community and Junior </a:t>
            </a:r>
            <a:r>
              <a:rPr lang="en-US" sz="2000" dirty="0" smtClean="0"/>
              <a:t>Colleges</a:t>
            </a:r>
          </a:p>
          <a:p>
            <a:r>
              <a:rPr lang="en-US" sz="2000" dirty="0" smtClean="0">
                <a:hlinkClick r:id="rId5"/>
              </a:rPr>
              <a:t>https://</a:t>
            </a:r>
            <a:r>
              <a:rPr lang="en-US" sz="2000" dirty="0">
                <a:hlinkClick r:id="rId5"/>
              </a:rPr>
              <a:t>www.accjc.org</a:t>
            </a:r>
            <a:r>
              <a:rPr lang="en-US" sz="2000" dirty="0" smtClean="0">
                <a:hlinkClick r:id="rId5"/>
              </a:rPr>
              <a:t>/</a:t>
            </a:r>
            <a:endParaRPr lang="en-US" sz="2000" dirty="0" smtClean="0"/>
          </a:p>
          <a:p>
            <a:endParaRPr lang="en-US" sz="1600" dirty="0"/>
          </a:p>
        </p:txBody>
      </p:sp>
      <p:sp>
        <p:nvSpPr>
          <p:cNvPr id="3" name="Slide Number Placeholder 2"/>
          <p:cNvSpPr>
            <a:spLocks noGrp="1"/>
          </p:cNvSpPr>
          <p:nvPr>
            <p:ph type="sldNum" sz="quarter" idx="12"/>
          </p:nvPr>
        </p:nvSpPr>
        <p:spPr/>
        <p:txBody>
          <a:bodyPr/>
          <a:lstStyle/>
          <a:p>
            <a:fld id="{526220DD-ABF4-42D0-854A-60A52B612438}" type="slidenum">
              <a:rPr lang="en-US" smtClean="0"/>
              <a:pPr/>
              <a:t>11</a:t>
            </a:fld>
            <a:endParaRPr lang="en-US"/>
          </a:p>
        </p:txBody>
      </p:sp>
      <p:sp>
        <p:nvSpPr>
          <p:cNvPr id="6" name="Footer Placeholder 5"/>
          <p:cNvSpPr>
            <a:spLocks noGrp="1"/>
          </p:cNvSpPr>
          <p:nvPr>
            <p:ph type="ftr" sz="quarter" idx="11"/>
          </p:nvPr>
        </p:nvSpPr>
        <p:spPr/>
        <p:txBody>
          <a:bodyPr/>
          <a:lstStyle/>
          <a:p>
            <a:r>
              <a:rPr lang="en-US" smtClean="0"/>
              <a:t>LaManque Accreditation Status Report</a:t>
            </a:r>
            <a:endParaRPr lang="en-US"/>
          </a:p>
        </p:txBody>
      </p:sp>
      <p:sp>
        <p:nvSpPr>
          <p:cNvPr id="7" name="Date Placeholder 6"/>
          <p:cNvSpPr>
            <a:spLocks noGrp="1"/>
          </p:cNvSpPr>
          <p:nvPr>
            <p:ph type="dt" sz="half" idx="10"/>
          </p:nvPr>
        </p:nvSpPr>
        <p:spPr/>
        <p:txBody>
          <a:bodyPr/>
          <a:lstStyle/>
          <a:p>
            <a:r>
              <a:rPr lang="en-US" smtClean="0"/>
              <a:t>3/11/2014</a:t>
            </a:r>
            <a:endParaRPr lang="en-US"/>
          </a:p>
        </p:txBody>
      </p:sp>
    </p:spTree>
    <p:extLst>
      <p:ext uri="{BB962C8B-B14F-4D97-AF65-F5344CB8AC3E}">
        <p14:creationId xmlns:p14="http://schemas.microsoft.com/office/powerpoint/2010/main" val="283239342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r>
              <a:rPr lang="en-US" dirty="0"/>
              <a:t>	</a:t>
            </a:r>
            <a:r>
              <a:rPr lang="en-US" dirty="0" smtClean="0"/>
              <a:t>		</a:t>
            </a:r>
            <a:r>
              <a:rPr lang="en-US" sz="4800" dirty="0" smtClean="0"/>
              <a:t>Questions?</a:t>
            </a:r>
            <a:endParaRPr lang="en-US" sz="4800" dirty="0"/>
          </a:p>
        </p:txBody>
      </p:sp>
      <p:sp>
        <p:nvSpPr>
          <p:cNvPr id="4" name="Slide Number Placeholder 3"/>
          <p:cNvSpPr>
            <a:spLocks noGrp="1"/>
          </p:cNvSpPr>
          <p:nvPr>
            <p:ph type="sldNum" sz="quarter" idx="12"/>
          </p:nvPr>
        </p:nvSpPr>
        <p:spPr/>
        <p:txBody>
          <a:bodyPr/>
          <a:lstStyle/>
          <a:p>
            <a:fld id="{526220DD-ABF4-42D0-854A-60A52B612438}" type="slidenum">
              <a:rPr lang="en-US" smtClean="0"/>
              <a:pPr/>
              <a:t>12</a:t>
            </a:fld>
            <a:endParaRPr lang="en-US"/>
          </a:p>
        </p:txBody>
      </p:sp>
      <p:sp>
        <p:nvSpPr>
          <p:cNvPr id="6" name="Footer Placeholder 5"/>
          <p:cNvSpPr>
            <a:spLocks noGrp="1"/>
          </p:cNvSpPr>
          <p:nvPr>
            <p:ph type="ftr" sz="quarter" idx="11"/>
          </p:nvPr>
        </p:nvSpPr>
        <p:spPr/>
        <p:txBody>
          <a:bodyPr/>
          <a:lstStyle/>
          <a:p>
            <a:r>
              <a:rPr lang="en-US" smtClean="0"/>
              <a:t>LaManque Accreditation Status Report</a:t>
            </a:r>
            <a:endParaRPr lang="en-US"/>
          </a:p>
        </p:txBody>
      </p:sp>
      <p:sp>
        <p:nvSpPr>
          <p:cNvPr id="7" name="Date Placeholder 6"/>
          <p:cNvSpPr>
            <a:spLocks noGrp="1"/>
          </p:cNvSpPr>
          <p:nvPr>
            <p:ph type="dt" sz="half" idx="10"/>
          </p:nvPr>
        </p:nvSpPr>
        <p:spPr/>
        <p:txBody>
          <a:bodyPr/>
          <a:lstStyle/>
          <a:p>
            <a:r>
              <a:rPr lang="en-US" smtClean="0"/>
              <a:t>3/11/2014</a:t>
            </a:r>
            <a:endParaRPr lang="en-US"/>
          </a:p>
        </p:txBody>
      </p:sp>
    </p:spTree>
    <p:extLst>
      <p:ext uri="{BB962C8B-B14F-4D97-AF65-F5344CB8AC3E}">
        <p14:creationId xmlns:p14="http://schemas.microsoft.com/office/powerpoint/2010/main" val="2433706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Accreditation: Voluntary System </a:t>
            </a:r>
            <a:r>
              <a:rPr lang="en-US" sz="2800" dirty="0"/>
              <a:t>of </a:t>
            </a:r>
            <a:r>
              <a:rPr lang="en-US" sz="2800" dirty="0" smtClean="0"/>
              <a:t>Self Regulation</a:t>
            </a:r>
            <a:endParaRPr lang="en-US" sz="2800"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258294421"/>
              </p:ext>
            </p:extLst>
          </p:nvPr>
        </p:nvGraphicFramePr>
        <p:xfrm>
          <a:off x="301625" y="1527175"/>
          <a:ext cx="8504238" cy="47974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526220DD-ABF4-42D0-854A-60A52B612438}" type="slidenum">
              <a:rPr lang="en-US" smtClean="0"/>
              <a:pPr/>
              <a:t>2</a:t>
            </a:fld>
            <a:endParaRPr lang="en-US"/>
          </a:p>
        </p:txBody>
      </p:sp>
      <p:sp>
        <p:nvSpPr>
          <p:cNvPr id="6" name="Footer Placeholder 5"/>
          <p:cNvSpPr>
            <a:spLocks noGrp="1"/>
          </p:cNvSpPr>
          <p:nvPr>
            <p:ph type="ftr" sz="quarter" idx="11"/>
          </p:nvPr>
        </p:nvSpPr>
        <p:spPr/>
        <p:txBody>
          <a:bodyPr/>
          <a:lstStyle/>
          <a:p>
            <a:r>
              <a:rPr lang="en-US" smtClean="0"/>
              <a:t>LaManque Accreditation Status Report</a:t>
            </a:r>
            <a:endParaRPr lang="en-US"/>
          </a:p>
        </p:txBody>
      </p:sp>
      <p:sp>
        <p:nvSpPr>
          <p:cNvPr id="7" name="Date Placeholder 6"/>
          <p:cNvSpPr>
            <a:spLocks noGrp="1"/>
          </p:cNvSpPr>
          <p:nvPr>
            <p:ph type="dt" sz="half" idx="10"/>
          </p:nvPr>
        </p:nvSpPr>
        <p:spPr/>
        <p:txBody>
          <a:bodyPr/>
          <a:lstStyle/>
          <a:p>
            <a:r>
              <a:rPr lang="en-US" smtClean="0"/>
              <a:t>3/11/2014</a:t>
            </a:r>
            <a:endParaRPr lang="en-US"/>
          </a:p>
        </p:txBody>
      </p:sp>
      <p:sp>
        <p:nvSpPr>
          <p:cNvPr id="8" name="TextBox 7"/>
          <p:cNvSpPr txBox="1"/>
          <p:nvPr/>
        </p:nvSpPr>
        <p:spPr>
          <a:xfrm>
            <a:off x="914400" y="2209800"/>
            <a:ext cx="2362200" cy="461665"/>
          </a:xfrm>
          <a:prstGeom prst="rect">
            <a:avLst/>
          </a:prstGeom>
          <a:noFill/>
        </p:spPr>
        <p:txBody>
          <a:bodyPr wrap="square" rtlCol="0">
            <a:spAutoFit/>
          </a:bodyPr>
          <a:lstStyle/>
          <a:p>
            <a:r>
              <a:rPr lang="en-US" sz="2400" u="sng" dirty="0" smtClean="0"/>
              <a:t>Six Year Cycle</a:t>
            </a:r>
            <a:endParaRPr lang="en-US" sz="2400" u="sng" dirty="0"/>
          </a:p>
        </p:txBody>
      </p:sp>
    </p:spTree>
    <p:extLst>
      <p:ext uri="{BB962C8B-B14F-4D97-AF65-F5344CB8AC3E}">
        <p14:creationId xmlns:p14="http://schemas.microsoft.com/office/powerpoint/2010/main" val="314035162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Purposes of Accreditation</a:t>
            </a:r>
            <a:endParaRPr lang="en-US" dirty="0"/>
          </a:p>
        </p:txBody>
      </p:sp>
      <p:graphicFrame>
        <p:nvGraphicFramePr>
          <p:cNvPr id="10" name="Diagram 9"/>
          <p:cNvGraphicFramePr/>
          <p:nvPr>
            <p:extLst>
              <p:ext uri="{D42A27DB-BD31-4B8C-83A1-F6EECF244321}">
                <p14:modId xmlns:p14="http://schemas.microsoft.com/office/powerpoint/2010/main" val="2857194875"/>
              </p:ext>
            </p:extLst>
          </p:nvPr>
        </p:nvGraphicFramePr>
        <p:xfrm>
          <a:off x="228600" y="1447800"/>
          <a:ext cx="87630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fld id="{526220DD-ABF4-42D0-854A-60A52B612438}" type="slidenum">
              <a:rPr lang="en-US" smtClean="0"/>
              <a:pPr/>
              <a:t>3</a:t>
            </a:fld>
            <a:endParaRPr lang="en-US"/>
          </a:p>
        </p:txBody>
      </p:sp>
      <p:sp>
        <p:nvSpPr>
          <p:cNvPr id="5" name="Footer Placeholder 4"/>
          <p:cNvSpPr>
            <a:spLocks noGrp="1"/>
          </p:cNvSpPr>
          <p:nvPr>
            <p:ph type="ftr" sz="quarter" idx="11"/>
          </p:nvPr>
        </p:nvSpPr>
        <p:spPr/>
        <p:txBody>
          <a:bodyPr/>
          <a:lstStyle/>
          <a:p>
            <a:r>
              <a:rPr lang="en-US" smtClean="0"/>
              <a:t>LaManque Accreditation Status Report</a:t>
            </a:r>
            <a:endParaRPr lang="en-US"/>
          </a:p>
        </p:txBody>
      </p:sp>
      <p:sp>
        <p:nvSpPr>
          <p:cNvPr id="6" name="Date Placeholder 5"/>
          <p:cNvSpPr>
            <a:spLocks noGrp="1"/>
          </p:cNvSpPr>
          <p:nvPr>
            <p:ph type="dt" sz="half" idx="10"/>
          </p:nvPr>
        </p:nvSpPr>
        <p:spPr/>
        <p:txBody>
          <a:bodyPr/>
          <a:lstStyle/>
          <a:p>
            <a:r>
              <a:rPr lang="en-US" smtClean="0"/>
              <a:t>3/11/2014</a:t>
            </a:r>
            <a:endParaRPr lang="en-US"/>
          </a:p>
        </p:txBody>
      </p:sp>
      <p:sp>
        <p:nvSpPr>
          <p:cNvPr id="4" name="TextBox 3"/>
          <p:cNvSpPr txBox="1"/>
          <p:nvPr/>
        </p:nvSpPr>
        <p:spPr>
          <a:xfrm>
            <a:off x="609600" y="5331767"/>
            <a:ext cx="1981200" cy="461665"/>
          </a:xfrm>
          <a:prstGeom prst="rect">
            <a:avLst/>
          </a:prstGeom>
          <a:noFill/>
        </p:spPr>
        <p:txBody>
          <a:bodyPr wrap="square" rtlCol="0">
            <a:spAutoFit/>
          </a:bodyPr>
          <a:lstStyle/>
          <a:p>
            <a:r>
              <a:rPr lang="en-US" sz="1200" dirty="0" smtClean="0"/>
              <a:t>Source:  adapted from  http</a:t>
            </a:r>
            <a:r>
              <a:rPr lang="en-US" sz="1200" dirty="0"/>
              <a:t>://</a:t>
            </a:r>
            <a:r>
              <a:rPr lang="en-US" sz="1200" dirty="0" smtClean="0"/>
              <a:t>www.chea.org/</a:t>
            </a:r>
            <a:endParaRPr lang="en-US" sz="1200" dirty="0"/>
          </a:p>
        </p:txBody>
      </p:sp>
      <p:pic>
        <p:nvPicPr>
          <p:cNvPr id="1026" name="Picture 2" descr="CHEA logo"/>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85800" y="5881688"/>
            <a:ext cx="1485900" cy="485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762292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2010-11 Self-Study Planning Agendas</a:t>
            </a:r>
            <a:endParaRPr lang="en-US" dirty="0"/>
          </a:p>
        </p:txBody>
      </p:sp>
      <p:sp>
        <p:nvSpPr>
          <p:cNvPr id="3" name="Content Placeholder 2"/>
          <p:cNvSpPr>
            <a:spLocks noGrp="1"/>
          </p:cNvSpPr>
          <p:nvPr>
            <p:ph sz="quarter" idx="1"/>
          </p:nvPr>
        </p:nvSpPr>
        <p:spPr>
          <a:xfrm>
            <a:off x="301752" y="1527048"/>
            <a:ext cx="8503920" cy="4797552"/>
          </a:xfrm>
        </p:spPr>
        <p:txBody>
          <a:bodyPr>
            <a:noAutofit/>
          </a:bodyPr>
          <a:lstStyle/>
          <a:p>
            <a:r>
              <a:rPr lang="en-US" sz="1600" dirty="0" smtClean="0"/>
              <a:t>Foothill </a:t>
            </a:r>
            <a:r>
              <a:rPr lang="en-US" sz="1600" dirty="0"/>
              <a:t>College will continue its efforts to improve </a:t>
            </a:r>
            <a:r>
              <a:rPr lang="en-US" sz="1600" dirty="0" smtClean="0"/>
              <a:t>the </a:t>
            </a:r>
            <a:r>
              <a:rPr lang="en-US" sz="1600" u="sng" dirty="0" smtClean="0"/>
              <a:t>assessment </a:t>
            </a:r>
            <a:r>
              <a:rPr lang="en-US" sz="1600" u="sng" dirty="0"/>
              <a:t>of its program reviews </a:t>
            </a:r>
            <a:r>
              <a:rPr lang="en-US" sz="1600" dirty="0"/>
              <a:t>and the </a:t>
            </a:r>
            <a:r>
              <a:rPr lang="en-US" sz="1600" dirty="0" smtClean="0"/>
              <a:t>evaluation mechanisms </a:t>
            </a:r>
            <a:r>
              <a:rPr lang="en-US" sz="1600" dirty="0"/>
              <a:t>used in improving instructional </a:t>
            </a:r>
            <a:r>
              <a:rPr lang="en-US" sz="1600" dirty="0" smtClean="0"/>
              <a:t>and non-instructional </a:t>
            </a:r>
            <a:r>
              <a:rPr lang="en-US" sz="1600" dirty="0"/>
              <a:t>programs and services. </a:t>
            </a:r>
            <a:r>
              <a:rPr lang="en-US" sz="1600" dirty="0" smtClean="0"/>
              <a:t> … …</a:t>
            </a:r>
          </a:p>
          <a:p>
            <a:endParaRPr lang="en-US" sz="1600" dirty="0"/>
          </a:p>
          <a:p>
            <a:r>
              <a:rPr lang="en-US" sz="1600" dirty="0" smtClean="0"/>
              <a:t>The </a:t>
            </a:r>
            <a:r>
              <a:rPr lang="en-US" sz="1600" dirty="0"/>
              <a:t>academic senate along with the Office of Instruction &amp; Institutional Research will continue to support and enhance the </a:t>
            </a:r>
            <a:r>
              <a:rPr lang="en-US" sz="1600" u="sng" dirty="0"/>
              <a:t>program assessments </a:t>
            </a:r>
            <a:r>
              <a:rPr lang="en-US" sz="1600" dirty="0"/>
              <a:t>and a more formalized assessment cycle will be in place by Spring Quarter 2012.</a:t>
            </a:r>
          </a:p>
          <a:p>
            <a:endParaRPr lang="en-US" sz="1600" dirty="0"/>
          </a:p>
          <a:p>
            <a:r>
              <a:rPr lang="en-US" sz="1600" dirty="0"/>
              <a:t>Foothill College will continue to sustain the cycle of outcomes assessment and continuous quality improvement. This includes the creation of a research agenda to support the assessment of institutional learning outcomes and </a:t>
            </a:r>
            <a:r>
              <a:rPr lang="en-US" sz="1600" u="sng" dirty="0"/>
              <a:t>improved assessment </a:t>
            </a:r>
            <a:r>
              <a:rPr lang="en-US" sz="1600" u="sng" dirty="0" smtClean="0"/>
              <a:t>of program </a:t>
            </a:r>
            <a:r>
              <a:rPr lang="en-US" sz="1600" u="sng" dirty="0"/>
              <a:t>review</a:t>
            </a:r>
            <a:r>
              <a:rPr lang="en-US" sz="1600" dirty="0"/>
              <a:t>.</a:t>
            </a:r>
          </a:p>
          <a:p>
            <a:endParaRPr lang="en-US" sz="1600" dirty="0"/>
          </a:p>
          <a:p>
            <a:r>
              <a:rPr lang="en-US" sz="1600" dirty="0"/>
              <a:t>Adopt a </a:t>
            </a:r>
            <a:r>
              <a:rPr lang="en-US" sz="1600" u="sng" dirty="0"/>
              <a:t>written ethics policy </a:t>
            </a:r>
            <a:r>
              <a:rPr lang="en-US" sz="1600" dirty="0"/>
              <a:t>for all college and district employees.</a:t>
            </a:r>
          </a:p>
          <a:p>
            <a:endParaRPr lang="en-US" sz="1600" dirty="0"/>
          </a:p>
          <a:p>
            <a:r>
              <a:rPr lang="en-US" sz="1600" dirty="0"/>
              <a:t>The campus will conduct a needs assessment in order to </a:t>
            </a:r>
            <a:r>
              <a:rPr lang="en-US" sz="1600" u="sng" dirty="0"/>
              <a:t>determine specific educational technology training needs</a:t>
            </a:r>
            <a:r>
              <a:rPr lang="en-US" sz="1600" dirty="0" smtClean="0"/>
              <a:t>.  … ….</a:t>
            </a:r>
          </a:p>
        </p:txBody>
      </p:sp>
      <p:sp>
        <p:nvSpPr>
          <p:cNvPr id="4" name="Slide Number Placeholder 3"/>
          <p:cNvSpPr>
            <a:spLocks noGrp="1"/>
          </p:cNvSpPr>
          <p:nvPr>
            <p:ph type="sldNum" sz="quarter" idx="12"/>
          </p:nvPr>
        </p:nvSpPr>
        <p:spPr/>
        <p:txBody>
          <a:bodyPr/>
          <a:lstStyle/>
          <a:p>
            <a:fld id="{526220DD-ABF4-42D0-854A-60A52B612438}" type="slidenum">
              <a:rPr lang="en-US" smtClean="0"/>
              <a:pPr/>
              <a:t>4</a:t>
            </a:fld>
            <a:endParaRPr lang="en-US"/>
          </a:p>
        </p:txBody>
      </p:sp>
      <p:sp>
        <p:nvSpPr>
          <p:cNvPr id="6" name="Footer Placeholder 5"/>
          <p:cNvSpPr>
            <a:spLocks noGrp="1"/>
          </p:cNvSpPr>
          <p:nvPr>
            <p:ph type="ftr" sz="quarter" idx="11"/>
          </p:nvPr>
        </p:nvSpPr>
        <p:spPr/>
        <p:txBody>
          <a:bodyPr/>
          <a:lstStyle/>
          <a:p>
            <a:r>
              <a:rPr lang="en-US" smtClean="0"/>
              <a:t>LaManque Accreditation Status Report</a:t>
            </a:r>
            <a:endParaRPr lang="en-US"/>
          </a:p>
        </p:txBody>
      </p:sp>
      <p:sp>
        <p:nvSpPr>
          <p:cNvPr id="7" name="Date Placeholder 6"/>
          <p:cNvSpPr>
            <a:spLocks noGrp="1"/>
          </p:cNvSpPr>
          <p:nvPr>
            <p:ph type="dt" sz="half" idx="10"/>
          </p:nvPr>
        </p:nvSpPr>
        <p:spPr/>
        <p:txBody>
          <a:bodyPr/>
          <a:lstStyle/>
          <a:p>
            <a:r>
              <a:rPr lang="en-US" smtClean="0"/>
              <a:t>3/11/2014</a:t>
            </a:r>
            <a:endParaRPr lang="en-US"/>
          </a:p>
        </p:txBody>
      </p:sp>
    </p:spTree>
    <p:extLst>
      <p:ext uri="{BB962C8B-B14F-4D97-AF65-F5344CB8AC3E}">
        <p14:creationId xmlns:p14="http://schemas.microsoft.com/office/powerpoint/2010/main" val="222890376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Recommendations from Fall 2011 Visit</a:t>
            </a:r>
            <a:endParaRPr lang="en-US" dirty="0"/>
          </a:p>
        </p:txBody>
      </p:sp>
      <p:sp>
        <p:nvSpPr>
          <p:cNvPr id="3" name="Content Placeholder 2"/>
          <p:cNvSpPr>
            <a:spLocks noGrp="1"/>
          </p:cNvSpPr>
          <p:nvPr>
            <p:ph sz="quarter" idx="1"/>
          </p:nvPr>
        </p:nvSpPr>
        <p:spPr/>
        <p:txBody>
          <a:bodyPr>
            <a:normAutofit fontScale="92500"/>
          </a:bodyPr>
          <a:lstStyle/>
          <a:p>
            <a:r>
              <a:rPr lang="en-US" dirty="0"/>
              <a:t>Student Learning Outcomes</a:t>
            </a:r>
          </a:p>
          <a:p>
            <a:pPr lvl="1"/>
            <a:r>
              <a:rPr lang="en-US" dirty="0"/>
              <a:t>… accelerate the assessment of program-level student learning outcomes, service area outcomes and administrative unit outcomes</a:t>
            </a:r>
          </a:p>
          <a:p>
            <a:r>
              <a:rPr lang="en-US" dirty="0" smtClean="0"/>
              <a:t>Institutionalize </a:t>
            </a:r>
            <a:r>
              <a:rPr lang="en-US" dirty="0"/>
              <a:t>Integrated </a:t>
            </a:r>
            <a:r>
              <a:rPr lang="en-US" dirty="0" smtClean="0"/>
              <a:t>Planning</a:t>
            </a:r>
          </a:p>
          <a:p>
            <a:pPr lvl="1"/>
            <a:r>
              <a:rPr lang="en-US" dirty="0" smtClean="0"/>
              <a:t>… institutionalize </a:t>
            </a:r>
            <a:r>
              <a:rPr lang="en-US" dirty="0"/>
              <a:t>its new integrated </a:t>
            </a:r>
            <a:r>
              <a:rPr lang="en-US" dirty="0" smtClean="0"/>
              <a:t>planning model </a:t>
            </a:r>
            <a:r>
              <a:rPr lang="en-US" dirty="0"/>
              <a:t>through a systematic cycle of </a:t>
            </a:r>
            <a:r>
              <a:rPr lang="en-US" dirty="0" smtClean="0"/>
              <a:t>evaluation, planning</a:t>
            </a:r>
            <a:r>
              <a:rPr lang="en-US" dirty="0"/>
              <a:t>, resource allocation, implementation </a:t>
            </a:r>
            <a:r>
              <a:rPr lang="en-US" dirty="0" smtClean="0"/>
              <a:t>and re-evaluation</a:t>
            </a:r>
            <a:endParaRPr lang="en-US" dirty="0"/>
          </a:p>
          <a:p>
            <a:r>
              <a:rPr lang="en-US" dirty="0" smtClean="0"/>
              <a:t>Comparable Support Services – Middlefield Campus</a:t>
            </a:r>
          </a:p>
          <a:p>
            <a:pPr lvl="1"/>
            <a:r>
              <a:rPr lang="en-US" dirty="0" smtClean="0"/>
              <a:t>… must ensure equitable </a:t>
            </a:r>
            <a:r>
              <a:rPr lang="en-US" dirty="0"/>
              <a:t>access to all of its students by </a:t>
            </a:r>
            <a:r>
              <a:rPr lang="en-US" dirty="0" smtClean="0"/>
              <a:t>providing appropriate</a:t>
            </a:r>
            <a:r>
              <a:rPr lang="en-US" dirty="0"/>
              <a:t>, comprehensive, and reliable student </a:t>
            </a:r>
            <a:r>
              <a:rPr lang="en-US" dirty="0" smtClean="0"/>
              <a:t>and learning </a:t>
            </a:r>
            <a:r>
              <a:rPr lang="en-US" dirty="0"/>
              <a:t>support services regardless of location </a:t>
            </a:r>
            <a:r>
              <a:rPr lang="en-US" dirty="0" smtClean="0"/>
              <a:t>or delivery </a:t>
            </a:r>
            <a:r>
              <a:rPr lang="en-US" dirty="0"/>
              <a:t>method</a:t>
            </a:r>
          </a:p>
          <a:p>
            <a:r>
              <a:rPr lang="en-US" dirty="0" smtClean="0"/>
              <a:t>SLOs </a:t>
            </a:r>
            <a:r>
              <a:rPr lang="en-US" dirty="0"/>
              <a:t>and Faculty Evaluation</a:t>
            </a:r>
          </a:p>
          <a:p>
            <a:pPr marL="0" indent="0">
              <a:buNone/>
            </a:pPr>
            <a:endParaRPr lang="en-US" dirty="0"/>
          </a:p>
        </p:txBody>
      </p:sp>
      <p:sp>
        <p:nvSpPr>
          <p:cNvPr id="4" name="Slide Number Placeholder 3"/>
          <p:cNvSpPr>
            <a:spLocks noGrp="1"/>
          </p:cNvSpPr>
          <p:nvPr>
            <p:ph type="sldNum" sz="quarter" idx="12"/>
          </p:nvPr>
        </p:nvSpPr>
        <p:spPr/>
        <p:txBody>
          <a:bodyPr/>
          <a:lstStyle/>
          <a:p>
            <a:fld id="{526220DD-ABF4-42D0-854A-60A52B612438}" type="slidenum">
              <a:rPr lang="en-US" smtClean="0"/>
              <a:pPr/>
              <a:t>5</a:t>
            </a:fld>
            <a:endParaRPr lang="en-US"/>
          </a:p>
        </p:txBody>
      </p:sp>
      <p:sp>
        <p:nvSpPr>
          <p:cNvPr id="6" name="Footer Placeholder 5"/>
          <p:cNvSpPr>
            <a:spLocks noGrp="1"/>
          </p:cNvSpPr>
          <p:nvPr>
            <p:ph type="ftr" sz="quarter" idx="11"/>
          </p:nvPr>
        </p:nvSpPr>
        <p:spPr/>
        <p:txBody>
          <a:bodyPr/>
          <a:lstStyle/>
          <a:p>
            <a:r>
              <a:rPr lang="en-US" smtClean="0"/>
              <a:t>LaManque Accreditation Status Report</a:t>
            </a:r>
            <a:endParaRPr lang="en-US"/>
          </a:p>
        </p:txBody>
      </p:sp>
      <p:sp>
        <p:nvSpPr>
          <p:cNvPr id="7" name="Date Placeholder 6"/>
          <p:cNvSpPr>
            <a:spLocks noGrp="1"/>
          </p:cNvSpPr>
          <p:nvPr>
            <p:ph type="dt" sz="half" idx="10"/>
          </p:nvPr>
        </p:nvSpPr>
        <p:spPr/>
        <p:txBody>
          <a:bodyPr/>
          <a:lstStyle/>
          <a:p>
            <a:r>
              <a:rPr lang="en-US" smtClean="0"/>
              <a:t>3/11/2014</a:t>
            </a:r>
            <a:endParaRPr lang="en-US"/>
          </a:p>
        </p:txBody>
      </p:sp>
    </p:spTree>
    <p:extLst>
      <p:ext uri="{BB962C8B-B14F-4D97-AF65-F5344CB8AC3E}">
        <p14:creationId xmlns:p14="http://schemas.microsoft.com/office/powerpoint/2010/main" val="334146424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Fall 2012 Follow-Up Report Response</a:t>
            </a:r>
            <a:endParaRPr lang="en-US" dirty="0"/>
          </a:p>
        </p:txBody>
      </p:sp>
      <p:sp>
        <p:nvSpPr>
          <p:cNvPr id="3" name="Content Placeholder 2"/>
          <p:cNvSpPr>
            <a:spLocks noGrp="1"/>
          </p:cNvSpPr>
          <p:nvPr>
            <p:ph sz="quarter" idx="1"/>
          </p:nvPr>
        </p:nvSpPr>
        <p:spPr/>
        <p:txBody>
          <a:bodyPr>
            <a:normAutofit fontScale="70000" lnSpcReduction="20000"/>
          </a:bodyPr>
          <a:lstStyle/>
          <a:p>
            <a:pPr marL="0" indent="0">
              <a:buNone/>
            </a:pPr>
            <a:r>
              <a:rPr lang="en-US" dirty="0" smtClean="0"/>
              <a:t>February 11, 2013 Letter from the Commission</a:t>
            </a:r>
          </a:p>
          <a:p>
            <a:pPr marL="0" indent="0">
              <a:buNone/>
            </a:pPr>
            <a:r>
              <a:rPr lang="en-US" dirty="0" smtClean="0"/>
              <a:t>The Accrediting Commission … reviewed the Follow-Up Report submitted by Foothill College … .   The purpose of this review was to assure that the recommendations made by the evaluation team were addressed by the institution, …</a:t>
            </a:r>
          </a:p>
          <a:p>
            <a:pPr marL="0" indent="0">
              <a:buNone/>
            </a:pPr>
            <a:endParaRPr lang="en-US" dirty="0" smtClean="0"/>
          </a:p>
          <a:p>
            <a:r>
              <a:rPr lang="en-US" dirty="0" smtClean="0"/>
              <a:t>Student Learning Outcomes</a:t>
            </a:r>
          </a:p>
          <a:p>
            <a:pPr lvl="1"/>
            <a:r>
              <a:rPr lang="en-US" dirty="0" smtClean="0"/>
              <a:t>New program review templates and rubrics (instruction, students services, administrative areas)</a:t>
            </a:r>
          </a:p>
          <a:p>
            <a:r>
              <a:rPr lang="en-US" dirty="0" smtClean="0"/>
              <a:t>Institutionalize Integrated Planning</a:t>
            </a:r>
          </a:p>
          <a:p>
            <a:pPr lvl="1"/>
            <a:r>
              <a:rPr lang="en-US" dirty="0" smtClean="0"/>
              <a:t>Annual assessments completed</a:t>
            </a:r>
          </a:p>
          <a:p>
            <a:r>
              <a:rPr lang="en-US" dirty="0" smtClean="0"/>
              <a:t>Comparable Support Services – Middlefield Campus</a:t>
            </a:r>
          </a:p>
          <a:p>
            <a:pPr lvl="1"/>
            <a:r>
              <a:rPr lang="en-US" dirty="0" smtClean="0"/>
              <a:t>Delivery of services reviewed, planning for new building at </a:t>
            </a:r>
            <a:r>
              <a:rPr lang="en-US" dirty="0" err="1" smtClean="0"/>
              <a:t>Onizuka</a:t>
            </a:r>
            <a:endParaRPr lang="en-US" dirty="0" smtClean="0"/>
          </a:p>
          <a:p>
            <a:r>
              <a:rPr lang="en-US" dirty="0" smtClean="0"/>
              <a:t>SLOs and Faculty Evaluation</a:t>
            </a:r>
          </a:p>
          <a:p>
            <a:pPr lvl="1"/>
            <a:r>
              <a:rPr lang="en-US" dirty="0" smtClean="0"/>
              <a:t>Contract language agreed to </a:t>
            </a:r>
          </a:p>
          <a:p>
            <a:pPr>
              <a:buNone/>
            </a:pPr>
            <a:endParaRPr lang="en-US" dirty="0" smtClean="0"/>
          </a:p>
          <a:p>
            <a:pPr>
              <a:buNone/>
            </a:pPr>
            <a:r>
              <a:rPr lang="en-US" dirty="0" smtClean="0"/>
              <a:t>And work continues …..</a:t>
            </a:r>
          </a:p>
        </p:txBody>
      </p:sp>
      <p:sp>
        <p:nvSpPr>
          <p:cNvPr id="4" name="Slide Number Placeholder 3"/>
          <p:cNvSpPr>
            <a:spLocks noGrp="1"/>
          </p:cNvSpPr>
          <p:nvPr>
            <p:ph type="sldNum" sz="quarter" idx="12"/>
          </p:nvPr>
        </p:nvSpPr>
        <p:spPr/>
        <p:txBody>
          <a:bodyPr/>
          <a:lstStyle/>
          <a:p>
            <a:fld id="{526220DD-ABF4-42D0-854A-60A52B612438}" type="slidenum">
              <a:rPr lang="en-US" smtClean="0"/>
              <a:pPr/>
              <a:t>6</a:t>
            </a:fld>
            <a:endParaRPr lang="en-US"/>
          </a:p>
        </p:txBody>
      </p:sp>
      <p:sp>
        <p:nvSpPr>
          <p:cNvPr id="6" name="Footer Placeholder 5"/>
          <p:cNvSpPr>
            <a:spLocks noGrp="1"/>
          </p:cNvSpPr>
          <p:nvPr>
            <p:ph type="ftr" sz="quarter" idx="11"/>
          </p:nvPr>
        </p:nvSpPr>
        <p:spPr/>
        <p:txBody>
          <a:bodyPr/>
          <a:lstStyle/>
          <a:p>
            <a:r>
              <a:rPr lang="en-US" smtClean="0"/>
              <a:t>LaManque Accreditation Status Report</a:t>
            </a:r>
            <a:endParaRPr lang="en-US"/>
          </a:p>
        </p:txBody>
      </p:sp>
      <p:sp>
        <p:nvSpPr>
          <p:cNvPr id="7" name="Date Placeholder 6"/>
          <p:cNvSpPr>
            <a:spLocks noGrp="1"/>
          </p:cNvSpPr>
          <p:nvPr>
            <p:ph type="dt" sz="half" idx="10"/>
          </p:nvPr>
        </p:nvSpPr>
        <p:spPr/>
        <p:txBody>
          <a:bodyPr/>
          <a:lstStyle/>
          <a:p>
            <a:r>
              <a:rPr lang="en-US" smtClean="0"/>
              <a:t>3/11/2014</a:t>
            </a:r>
            <a:endParaRPr lang="en-US"/>
          </a:p>
        </p:txBody>
      </p:sp>
    </p:spTree>
    <p:extLst>
      <p:ext uri="{BB962C8B-B14F-4D97-AF65-F5344CB8AC3E}">
        <p14:creationId xmlns:p14="http://schemas.microsoft.com/office/powerpoint/2010/main" val="251048724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Planning Calendar</a:t>
            </a:r>
            <a:endParaRPr lang="en-US" dirty="0"/>
          </a:p>
        </p:txBody>
      </p:sp>
      <p:sp>
        <p:nvSpPr>
          <p:cNvPr id="3" name="Content Placeholder 2"/>
          <p:cNvSpPr>
            <a:spLocks noGrp="1"/>
          </p:cNvSpPr>
          <p:nvPr>
            <p:ph sz="quarter" idx="1"/>
          </p:nvPr>
        </p:nvSpPr>
        <p:spPr/>
        <p:txBody>
          <a:bodyPr/>
          <a:lstStyle/>
          <a:p>
            <a:pPr marL="0" indent="0">
              <a:buNone/>
            </a:pPr>
            <a:endParaRPr lang="en-US" dirty="0" smtClean="0"/>
          </a:p>
          <a:p>
            <a:pPr marL="0" indent="0">
              <a:buNone/>
            </a:pPr>
            <a:endParaRPr lang="en-US" dirty="0"/>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600200"/>
            <a:ext cx="5465626" cy="414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294413" y="5867400"/>
            <a:ext cx="8534400" cy="461665"/>
          </a:xfrm>
          <a:prstGeom prst="rect">
            <a:avLst/>
          </a:prstGeom>
        </p:spPr>
        <p:txBody>
          <a:bodyPr wrap="square">
            <a:spAutoFit/>
          </a:bodyPr>
          <a:lstStyle/>
          <a:p>
            <a:r>
              <a:rPr lang="en-US" sz="1200" dirty="0" smtClean="0"/>
              <a:t>Source:</a:t>
            </a:r>
          </a:p>
          <a:p>
            <a:r>
              <a:rPr lang="en-US" sz="1200" dirty="0" smtClean="0"/>
              <a:t>http</a:t>
            </a:r>
            <a:r>
              <a:rPr lang="en-US" sz="1200" dirty="0"/>
              <a:t>://</a:t>
            </a:r>
            <a:r>
              <a:rPr lang="en-US" sz="1200" dirty="0" smtClean="0"/>
              <a:t>www.foothill.edu/president/parc/minutes/parc2013-14/parc100213/FHPlanningCalendar2011-18.pdf  (Elaine </a:t>
            </a:r>
            <a:r>
              <a:rPr lang="en-US" sz="1200" dirty="0" err="1" smtClean="0"/>
              <a:t>Kuo</a:t>
            </a:r>
            <a:r>
              <a:rPr lang="en-US" sz="1200" dirty="0" smtClean="0"/>
              <a:t>) </a:t>
            </a:r>
            <a:endParaRPr lang="en-US" sz="1200" dirty="0"/>
          </a:p>
        </p:txBody>
      </p:sp>
      <p:sp>
        <p:nvSpPr>
          <p:cNvPr id="5" name="Oval 4"/>
          <p:cNvSpPr/>
          <p:nvPr/>
        </p:nvSpPr>
        <p:spPr>
          <a:xfrm>
            <a:off x="4343401" y="1981200"/>
            <a:ext cx="990599" cy="1086928"/>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p>
            <a:fld id="{526220DD-ABF4-42D0-854A-60A52B612438}" type="slidenum">
              <a:rPr lang="en-US" smtClean="0"/>
              <a:pPr/>
              <a:t>7</a:t>
            </a:fld>
            <a:endParaRPr lang="en-US"/>
          </a:p>
        </p:txBody>
      </p:sp>
      <p:sp>
        <p:nvSpPr>
          <p:cNvPr id="8" name="Footer Placeholder 7"/>
          <p:cNvSpPr>
            <a:spLocks noGrp="1"/>
          </p:cNvSpPr>
          <p:nvPr>
            <p:ph type="ftr" sz="quarter" idx="11"/>
          </p:nvPr>
        </p:nvSpPr>
        <p:spPr/>
        <p:txBody>
          <a:bodyPr/>
          <a:lstStyle/>
          <a:p>
            <a:r>
              <a:rPr lang="en-US" smtClean="0"/>
              <a:t>LaManque Accreditation Status Report</a:t>
            </a:r>
            <a:endParaRPr lang="en-US"/>
          </a:p>
        </p:txBody>
      </p:sp>
      <p:sp>
        <p:nvSpPr>
          <p:cNvPr id="9" name="Date Placeholder 8"/>
          <p:cNvSpPr>
            <a:spLocks noGrp="1"/>
          </p:cNvSpPr>
          <p:nvPr>
            <p:ph type="dt" sz="half" idx="10"/>
          </p:nvPr>
        </p:nvSpPr>
        <p:spPr/>
        <p:txBody>
          <a:bodyPr/>
          <a:lstStyle/>
          <a:p>
            <a:r>
              <a:rPr lang="en-US" smtClean="0"/>
              <a:t>3/11/2014</a:t>
            </a:r>
            <a:endParaRPr lang="en-US"/>
          </a:p>
        </p:txBody>
      </p:sp>
      <p:sp>
        <p:nvSpPr>
          <p:cNvPr id="11" name="Oval 10"/>
          <p:cNvSpPr/>
          <p:nvPr/>
        </p:nvSpPr>
        <p:spPr>
          <a:xfrm>
            <a:off x="5715000" y="1981200"/>
            <a:ext cx="990599" cy="1086928"/>
          </a:xfrm>
          <a:prstGeom prst="ellipse">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904576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October 2017 Visit</a:t>
            </a:r>
            <a:endParaRPr lang="en-US" dirty="0"/>
          </a:p>
        </p:txBody>
      </p:sp>
      <p:sp>
        <p:nvSpPr>
          <p:cNvPr id="3" name="Content Placeholder 2"/>
          <p:cNvSpPr>
            <a:spLocks noGrp="1"/>
          </p:cNvSpPr>
          <p:nvPr>
            <p:ph sz="quarter" idx="1"/>
          </p:nvPr>
        </p:nvSpPr>
        <p:spPr/>
        <p:txBody>
          <a:bodyPr/>
          <a:lstStyle/>
          <a:p>
            <a:r>
              <a:rPr lang="en-US" dirty="0" smtClean="0"/>
              <a:t>Self Study completed in 2016-17</a:t>
            </a:r>
          </a:p>
          <a:p>
            <a:endParaRPr lang="en-US" dirty="0" smtClean="0"/>
          </a:p>
          <a:p>
            <a:r>
              <a:rPr lang="en-US" dirty="0" smtClean="0"/>
              <a:t>Evaluation Teams will look at all reports submitted since the last visit</a:t>
            </a:r>
          </a:p>
          <a:p>
            <a:pPr lvl="1"/>
            <a:r>
              <a:rPr lang="en-US" dirty="0" smtClean="0"/>
              <a:t>Annual Accreditation Reports</a:t>
            </a:r>
          </a:p>
          <a:p>
            <a:pPr lvl="1"/>
            <a:r>
              <a:rPr lang="en-US" dirty="0" smtClean="0"/>
              <a:t>Follow-up Report</a:t>
            </a:r>
          </a:p>
          <a:p>
            <a:pPr lvl="1"/>
            <a:r>
              <a:rPr lang="en-US" dirty="0" smtClean="0"/>
              <a:t>Midterm Report</a:t>
            </a:r>
          </a:p>
          <a:p>
            <a:pPr lvl="1"/>
            <a:r>
              <a:rPr lang="en-US" dirty="0" smtClean="0"/>
              <a:t>Substantive Change requests</a:t>
            </a:r>
          </a:p>
          <a:p>
            <a:endParaRPr lang="en-US" dirty="0" smtClean="0"/>
          </a:p>
          <a:p>
            <a:r>
              <a:rPr lang="en-US" dirty="0" smtClean="0"/>
              <a:t>Will examine completion of planning agendas</a:t>
            </a:r>
          </a:p>
          <a:p>
            <a:pPr marL="0" indent="0">
              <a:buNone/>
            </a:pPr>
            <a:endParaRPr lang="en-US" dirty="0"/>
          </a:p>
        </p:txBody>
      </p:sp>
      <p:sp>
        <p:nvSpPr>
          <p:cNvPr id="4" name="Slide Number Placeholder 3"/>
          <p:cNvSpPr>
            <a:spLocks noGrp="1"/>
          </p:cNvSpPr>
          <p:nvPr>
            <p:ph type="sldNum" sz="quarter" idx="12"/>
          </p:nvPr>
        </p:nvSpPr>
        <p:spPr/>
        <p:txBody>
          <a:bodyPr/>
          <a:lstStyle/>
          <a:p>
            <a:fld id="{526220DD-ABF4-42D0-854A-60A52B612438}" type="slidenum">
              <a:rPr lang="en-US" smtClean="0"/>
              <a:pPr/>
              <a:t>8</a:t>
            </a:fld>
            <a:endParaRPr lang="en-US"/>
          </a:p>
        </p:txBody>
      </p:sp>
      <p:sp>
        <p:nvSpPr>
          <p:cNvPr id="6" name="Footer Placeholder 5"/>
          <p:cNvSpPr>
            <a:spLocks noGrp="1"/>
          </p:cNvSpPr>
          <p:nvPr>
            <p:ph type="ftr" sz="quarter" idx="11"/>
          </p:nvPr>
        </p:nvSpPr>
        <p:spPr/>
        <p:txBody>
          <a:bodyPr/>
          <a:lstStyle/>
          <a:p>
            <a:r>
              <a:rPr lang="en-US" smtClean="0"/>
              <a:t>LaManque Accreditation Status Report</a:t>
            </a:r>
            <a:endParaRPr lang="en-US"/>
          </a:p>
        </p:txBody>
      </p:sp>
      <p:sp>
        <p:nvSpPr>
          <p:cNvPr id="7" name="Date Placeholder 6"/>
          <p:cNvSpPr>
            <a:spLocks noGrp="1"/>
          </p:cNvSpPr>
          <p:nvPr>
            <p:ph type="dt" sz="half" idx="10"/>
          </p:nvPr>
        </p:nvSpPr>
        <p:spPr/>
        <p:txBody>
          <a:bodyPr/>
          <a:lstStyle/>
          <a:p>
            <a:r>
              <a:rPr lang="en-US" smtClean="0"/>
              <a:t>3/11/2014</a:t>
            </a:r>
            <a:endParaRPr lang="en-US"/>
          </a:p>
        </p:txBody>
      </p:sp>
    </p:spTree>
    <p:extLst>
      <p:ext uri="{BB962C8B-B14F-4D97-AF65-F5344CB8AC3E}">
        <p14:creationId xmlns:p14="http://schemas.microsoft.com/office/powerpoint/2010/main" val="267410452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cs typeface="ＭＳ Ｐゴシック"/>
              </a:rPr>
              <a:t>New Requirement:  Standards of Performance</a:t>
            </a:r>
            <a:endParaRPr lang="en-US" dirty="0"/>
          </a:p>
        </p:txBody>
      </p:sp>
      <p:graphicFrame>
        <p:nvGraphicFramePr>
          <p:cNvPr id="4" name="Content Placeholder 2"/>
          <p:cNvGraphicFramePr>
            <a:graphicFrameLocks noGrp="1"/>
          </p:cNvGraphicFramePr>
          <p:nvPr>
            <p:ph sz="quarter" idx="1"/>
            <p:extLst>
              <p:ext uri="{D42A27DB-BD31-4B8C-83A1-F6EECF244321}">
                <p14:modId xmlns:p14="http://schemas.microsoft.com/office/powerpoint/2010/main" val="1222992429"/>
              </p:ext>
            </p:extLst>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fld id="{526220DD-ABF4-42D0-854A-60A52B612438}" type="slidenum">
              <a:rPr lang="en-US" smtClean="0"/>
              <a:pPr/>
              <a:t>9</a:t>
            </a:fld>
            <a:endParaRPr lang="en-US"/>
          </a:p>
        </p:txBody>
      </p:sp>
      <p:sp>
        <p:nvSpPr>
          <p:cNvPr id="6" name="Footer Placeholder 5"/>
          <p:cNvSpPr>
            <a:spLocks noGrp="1"/>
          </p:cNvSpPr>
          <p:nvPr>
            <p:ph type="ftr" sz="quarter" idx="11"/>
          </p:nvPr>
        </p:nvSpPr>
        <p:spPr/>
        <p:txBody>
          <a:bodyPr/>
          <a:lstStyle/>
          <a:p>
            <a:r>
              <a:rPr lang="en-US" smtClean="0"/>
              <a:t>LaManque Accreditation Status Report</a:t>
            </a:r>
            <a:endParaRPr lang="en-US"/>
          </a:p>
        </p:txBody>
      </p:sp>
      <p:sp>
        <p:nvSpPr>
          <p:cNvPr id="7" name="Date Placeholder 6"/>
          <p:cNvSpPr>
            <a:spLocks noGrp="1"/>
          </p:cNvSpPr>
          <p:nvPr>
            <p:ph type="dt" sz="half" idx="10"/>
          </p:nvPr>
        </p:nvSpPr>
        <p:spPr/>
        <p:txBody>
          <a:bodyPr/>
          <a:lstStyle/>
          <a:p>
            <a:r>
              <a:rPr lang="en-US" smtClean="0"/>
              <a:t>3/11/2014</a:t>
            </a:r>
            <a:endParaRPr lang="en-US"/>
          </a:p>
        </p:txBody>
      </p:sp>
      <p:sp>
        <p:nvSpPr>
          <p:cNvPr id="9" name="Oval Callout 8"/>
          <p:cNvSpPr/>
          <p:nvPr/>
        </p:nvSpPr>
        <p:spPr>
          <a:xfrm>
            <a:off x="6707038" y="1905000"/>
            <a:ext cx="1371600" cy="685800"/>
          </a:xfrm>
          <a:prstGeom prst="wedgeEllipseCallout">
            <a:avLst>
              <a:gd name="adj1" fmla="val -54342"/>
              <a:gd name="adj2" fmla="val 1964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accent1">
                    <a:lumMod val="50000"/>
                  </a:schemeClr>
                </a:solidFill>
              </a:rPr>
              <a:t>A floor or minimum</a:t>
            </a:r>
            <a:endParaRPr lang="en-US" sz="1400" dirty="0">
              <a:solidFill>
                <a:schemeClr val="accent1">
                  <a:lumMod val="50000"/>
                </a:schemeClr>
              </a:solidFill>
            </a:endParaRPr>
          </a:p>
        </p:txBody>
      </p:sp>
      <p:sp>
        <p:nvSpPr>
          <p:cNvPr id="10" name="Oval Callout 9"/>
          <p:cNvSpPr/>
          <p:nvPr/>
        </p:nvSpPr>
        <p:spPr>
          <a:xfrm>
            <a:off x="6859438" y="4343400"/>
            <a:ext cx="1751162" cy="1295400"/>
          </a:xfrm>
          <a:prstGeom prst="wedgeEllipseCallout">
            <a:avLst>
              <a:gd name="adj1" fmla="val -56312"/>
              <a:gd name="adj2" fmla="val 99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accent1">
                    <a:lumMod val="50000"/>
                  </a:schemeClr>
                </a:solidFill>
              </a:rPr>
              <a:t>Institutional and program level student achievement</a:t>
            </a:r>
            <a:endParaRPr lang="en-US" sz="1400" dirty="0">
              <a:solidFill>
                <a:schemeClr val="accent1">
                  <a:lumMod val="50000"/>
                </a:schemeClr>
              </a:solidFill>
            </a:endParaRPr>
          </a:p>
        </p:txBody>
      </p:sp>
      <p:sp>
        <p:nvSpPr>
          <p:cNvPr id="11" name="Oval Callout 10"/>
          <p:cNvSpPr/>
          <p:nvPr/>
        </p:nvSpPr>
        <p:spPr>
          <a:xfrm>
            <a:off x="381000" y="4648200"/>
            <a:ext cx="1751162" cy="1066800"/>
          </a:xfrm>
          <a:prstGeom prst="wedgeEllipseCallout">
            <a:avLst>
              <a:gd name="adj1" fmla="val 60929"/>
              <a:gd name="adj2" fmla="val -18315"/>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accent1">
                    <a:lumMod val="50000"/>
                  </a:schemeClr>
                </a:solidFill>
              </a:rPr>
              <a:t>“Reasonable”  - appropriate to its mission</a:t>
            </a:r>
            <a:endParaRPr lang="en-US" sz="1400" dirty="0">
              <a:solidFill>
                <a:schemeClr val="accent1">
                  <a:lumMod val="50000"/>
                </a:schemeClr>
              </a:solidFill>
            </a:endParaRPr>
          </a:p>
        </p:txBody>
      </p:sp>
      <p:sp>
        <p:nvSpPr>
          <p:cNvPr id="12" name="Oval Callout 11"/>
          <p:cNvSpPr/>
          <p:nvPr/>
        </p:nvSpPr>
        <p:spPr>
          <a:xfrm>
            <a:off x="381000" y="1981200"/>
            <a:ext cx="1751162" cy="1066800"/>
          </a:xfrm>
          <a:prstGeom prst="wedgeEllipseCallout">
            <a:avLst>
              <a:gd name="adj1" fmla="val 60929"/>
              <a:gd name="adj2" fmla="val -18315"/>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accent1">
                    <a:lumMod val="50000"/>
                  </a:schemeClr>
                </a:solidFill>
              </a:rPr>
              <a:t>“Mitigation”  plan might apply to programs</a:t>
            </a:r>
            <a:endParaRPr lang="en-US" sz="1400" dirty="0">
              <a:solidFill>
                <a:schemeClr val="accent1">
                  <a:lumMod val="50000"/>
                </a:schemeClr>
              </a:solidFill>
            </a:endParaRPr>
          </a:p>
        </p:txBody>
      </p:sp>
      <p:sp>
        <p:nvSpPr>
          <p:cNvPr id="5" name="Rectangle 4"/>
          <p:cNvSpPr/>
          <p:nvPr/>
        </p:nvSpPr>
        <p:spPr>
          <a:xfrm>
            <a:off x="226979" y="6019800"/>
            <a:ext cx="8412804" cy="338554"/>
          </a:xfrm>
          <a:prstGeom prst="rect">
            <a:avLst/>
          </a:prstGeom>
        </p:spPr>
        <p:txBody>
          <a:bodyPr wrap="square">
            <a:spAutoFit/>
          </a:bodyPr>
          <a:lstStyle/>
          <a:p>
            <a:r>
              <a:rPr lang="en-US" sz="800" dirty="0" smtClean="0"/>
              <a:t>Adapted  from:  “Setting </a:t>
            </a:r>
            <a:r>
              <a:rPr lang="en-US" sz="800" dirty="0"/>
              <a:t>ACCJC Institutional Standards at Foothill College</a:t>
            </a:r>
            <a:r>
              <a:rPr lang="en-US" sz="800" dirty="0" smtClean="0"/>
              <a:t>.“  </a:t>
            </a:r>
          </a:p>
          <a:p>
            <a:r>
              <a:rPr lang="en-US" sz="800" dirty="0" smtClean="0"/>
              <a:t>Co-Authored </a:t>
            </a:r>
            <a:r>
              <a:rPr lang="en-US" sz="800" dirty="0"/>
              <a:t>with Elaine </a:t>
            </a:r>
            <a:r>
              <a:rPr lang="en-US" sz="800" dirty="0" err="1"/>
              <a:t>Kuo</a:t>
            </a:r>
            <a:r>
              <a:rPr lang="en-US" sz="800" dirty="0"/>
              <a:t>. </a:t>
            </a:r>
            <a:r>
              <a:rPr lang="en-US" sz="800" dirty="0" smtClean="0"/>
              <a:t> Presentation </a:t>
            </a:r>
            <a:r>
              <a:rPr lang="en-US" sz="800" dirty="0"/>
              <a:t>at the Strengthening Student Success Conference.  2013.</a:t>
            </a:r>
          </a:p>
        </p:txBody>
      </p:sp>
    </p:spTree>
    <p:extLst>
      <p:ext uri="{BB962C8B-B14F-4D97-AF65-F5344CB8AC3E}">
        <p14:creationId xmlns:p14="http://schemas.microsoft.com/office/powerpoint/2010/main" val="1740741782"/>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2146</TotalTime>
  <Words>944</Words>
  <Application>Microsoft Macintosh PowerPoint</Application>
  <PresentationFormat>On-screen Show (4:3)</PresentationFormat>
  <Paragraphs>137</Paragraphs>
  <Slides>12</Slides>
  <Notes>4</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Civic</vt:lpstr>
      <vt:lpstr>Status Report:  Foothill Reaffirmation of Accreditation</vt:lpstr>
      <vt:lpstr>Accreditation: Voluntary System of Self Regulation</vt:lpstr>
      <vt:lpstr>Purposes of Accreditation</vt:lpstr>
      <vt:lpstr>2010-11 Self-Study Planning Agendas</vt:lpstr>
      <vt:lpstr>Recommendations from Fall 2011 Visit</vt:lpstr>
      <vt:lpstr>Fall 2012 Follow-Up Report Response</vt:lpstr>
      <vt:lpstr>Planning Calendar</vt:lpstr>
      <vt:lpstr>The October 2017 Visit</vt:lpstr>
      <vt:lpstr>New Requirement:  Standards of Performance</vt:lpstr>
      <vt:lpstr>Revised Accreditation Standards (Draft)</vt:lpstr>
      <vt:lpstr>Resources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Tech</dc:creator>
  <cp:lastModifiedBy>Microsoft Office User</cp:lastModifiedBy>
  <cp:revision>75</cp:revision>
  <dcterms:created xsi:type="dcterms:W3CDTF">2014-02-27T03:50:59Z</dcterms:created>
  <dcterms:modified xsi:type="dcterms:W3CDTF">2015-08-11T15:03:05Z</dcterms:modified>
</cp:coreProperties>
</file>