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4"/>
  </p:notesMasterIdLst>
  <p:sldIdLst>
    <p:sldId id="258" r:id="rId2"/>
    <p:sldId id="277" r:id="rId3"/>
    <p:sldId id="279" r:id="rId4"/>
    <p:sldId id="280" r:id="rId5"/>
    <p:sldId id="282" r:id="rId6"/>
    <p:sldId id="296" r:id="rId7"/>
    <p:sldId id="281" r:id="rId8"/>
    <p:sldId id="283" r:id="rId9"/>
    <p:sldId id="297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5" r:id="rId20"/>
    <p:sldId id="293" r:id="rId21"/>
    <p:sldId id="298" r:id="rId22"/>
    <p:sldId id="294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6A"/>
    <a:srgbClr val="9EB160"/>
    <a:srgbClr val="66CCFF"/>
    <a:srgbClr val="636363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84" y="-5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D3082C-52A6-4746-9FC3-AAF0A9CA65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359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143000"/>
            <a:ext cx="9147175" cy="0"/>
          </a:xfrm>
          <a:prstGeom prst="line">
            <a:avLst/>
          </a:prstGeom>
          <a:noFill/>
          <a:ln w="12700" cap="sq">
            <a:solidFill>
              <a:srgbClr val="660033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pic>
        <p:nvPicPr>
          <p:cNvPr id="5" name="Picture 11" descr="ppt_header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56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ppt_foot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5792788"/>
            <a:ext cx="32766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103438"/>
            <a:ext cx="6934200" cy="1524000"/>
          </a:xfrm>
        </p:spPr>
        <p:txBody>
          <a:bodyPr anchor="b"/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10000"/>
            <a:ext cx="69342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F91B38-1FF9-47D6-BB07-9A42B6C43F0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143000"/>
            <a:ext cx="228600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143000"/>
            <a:ext cx="67056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8D5741-F675-4AE3-9047-55998631F58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781800" y="304800"/>
            <a:ext cx="20574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cs typeface="ＭＳ Ｐゴシック" charset="-128"/>
              </a:rPr>
              <a:t>Accreditation Kickoff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5FA9CA-F7E5-42C4-90A2-70E5272F2F2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781800" y="304800"/>
            <a:ext cx="20574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cs typeface="ＭＳ Ｐゴシック" charset="-128"/>
              </a:rPr>
              <a:t>Accreditation Kickoff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8295AC-640B-4055-9A21-DCF93C710BA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6781800" y="304800"/>
            <a:ext cx="20574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cs typeface="ＭＳ Ｐゴシック" charset="-128"/>
              </a:rPr>
              <a:t>Accreditation Kickoff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209800"/>
            <a:ext cx="35052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209800"/>
            <a:ext cx="35052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44668E-CE00-4582-8E3D-D9A63BBDC11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2F5509-5BFE-493E-9253-31F8AB6E39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F03AF-6429-4C1A-AB11-18CE42C9ACB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6781800" y="304800"/>
            <a:ext cx="20574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cs typeface="ＭＳ Ｐゴシック" charset="-128"/>
              </a:rPr>
              <a:t>Accreditation Kickoff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490D7E-84F9-468E-93F1-4B6D4A28031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BA0D6-47C4-4AF5-84BF-764A0FDDE96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72799-EA83-402A-83E2-D5614962E90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A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11430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2209800"/>
            <a:ext cx="7162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248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400"/>
            </a:lvl1pPr>
          </a:lstStyle>
          <a:p>
            <a:fld id="{AC5E3397-B6CE-487C-A77E-1ECEB0673B3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30" name="Picture 17" descr="ppt_footer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0" y="5792788"/>
            <a:ext cx="32766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9" descr="ppt_header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6456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9856788" y="3954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6629400" y="228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0" y="1143000"/>
            <a:ext cx="9147175" cy="0"/>
          </a:xfrm>
          <a:prstGeom prst="line">
            <a:avLst/>
          </a:prstGeom>
          <a:noFill/>
          <a:ln w="12700" cap="sq">
            <a:solidFill>
              <a:srgbClr val="660033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25" r:id="rId5"/>
    <p:sldLayoutId id="2147483726" r:id="rId6"/>
    <p:sldLayoutId id="2147483735" r:id="rId7"/>
    <p:sldLayoutId id="2147483727" r:id="rId8"/>
    <p:sldLayoutId id="2147483728" r:id="rId9"/>
    <p:sldLayoutId id="2147483729" r:id="rId10"/>
    <p:sldLayoutId id="2147483730" r:id="rId11"/>
  </p:sldLayoutIdLst>
  <p:transition xmlns:p14="http://schemas.microsoft.com/office/powerpoint/2010/main">
    <p:dissolve/>
  </p:transition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2AA42"/>
        </a:buClr>
        <a:buSzPct val="60000"/>
        <a:buFont typeface="Wingdings" charset="2"/>
        <a:buChar char="n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2AA42"/>
        </a:buClr>
        <a:buSzPct val="85000"/>
        <a:buFont typeface="Times" charset="0"/>
        <a:buChar char="•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2AA42"/>
        </a:buClr>
        <a:buSzPct val="65000"/>
        <a:buFont typeface="Wingdings" charset="2"/>
        <a:buChar char="ü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C2AA42"/>
        </a:buClr>
        <a:buSzPct val="85000"/>
        <a:buFont typeface="Wingdings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C2AA42"/>
        </a:buClr>
        <a:buSzPct val="95000"/>
        <a:buFont typeface="Wingdings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C2AA42"/>
        </a:buClr>
        <a:buSzPct val="95000"/>
        <a:buFont typeface="Wingdings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C2AA42"/>
        </a:buClr>
        <a:buSzPct val="95000"/>
        <a:buFont typeface="Wingdings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C2AA42"/>
        </a:buClr>
        <a:buSzPct val="95000"/>
        <a:buFont typeface="Wingdings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C2AA42"/>
        </a:buClr>
        <a:buSzPct val="95000"/>
        <a:buFont typeface="Wingdings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rpgroup.org/projects/CTE-Employment-Outcomes-Survey" TargetMode="External"/><Relationship Id="rId3" Type="http://schemas.openxmlformats.org/officeDocument/2006/relationships/hyperlink" Target="http://www.rpgroup.org/resources/resources-using-result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A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057400"/>
            <a:ext cx="6934200" cy="2743200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  <a:spcAft>
                <a:spcPts val="7800"/>
              </a:spcAft>
            </a:pPr>
            <a:r>
              <a:rPr lang="en-US" sz="4400" dirty="0" smtClean="0"/>
              <a:t>Career and Technical Education (CTE) Employment Outcomes Survey 2013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Tuesday, November 12, 2013</a:t>
            </a:r>
            <a:br>
              <a:rPr lang="en-US" sz="2400" dirty="0" smtClean="0"/>
            </a:br>
            <a:r>
              <a:rPr lang="en-US" sz="2400" dirty="0" smtClean="0"/>
              <a:t>Workforce Workgroup Presentation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15200" y="6324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E. Kuo</a:t>
            </a:r>
          </a:p>
          <a:p>
            <a:r>
              <a:rPr lang="en-US" sz="900" dirty="0" smtClean="0"/>
              <a:t>FH IR&amp;P</a:t>
            </a:r>
            <a:endParaRPr lang="en-US" sz="900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Findings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114800"/>
          </a:xfrm>
        </p:spPr>
        <p:txBody>
          <a:bodyPr numCol="2"/>
          <a:lstStyle/>
          <a:p>
            <a:pPr algn="l"/>
            <a:r>
              <a:rPr lang="en-US" dirty="0" smtClean="0"/>
              <a:t>CTE Programs included: </a:t>
            </a:r>
          </a:p>
          <a:p>
            <a:pPr lvl="1"/>
            <a:r>
              <a:rPr lang="en-US" sz="1600" b="1" dirty="0" smtClean="0"/>
              <a:t>Accounting</a:t>
            </a:r>
          </a:p>
          <a:p>
            <a:pPr lvl="1"/>
            <a:r>
              <a:rPr lang="en-US" sz="1600" b="1" dirty="0" smtClean="0"/>
              <a:t>Adaptive Fitness </a:t>
            </a:r>
          </a:p>
          <a:p>
            <a:pPr lvl="1"/>
            <a:r>
              <a:rPr lang="en-US" sz="1600" b="1" dirty="0" smtClean="0"/>
              <a:t>Apprenticeship</a:t>
            </a:r>
          </a:p>
          <a:p>
            <a:pPr lvl="1"/>
            <a:r>
              <a:rPr lang="en-US" sz="1600" b="1" dirty="0" smtClean="0"/>
              <a:t>Art/Art Studies</a:t>
            </a:r>
          </a:p>
          <a:p>
            <a:pPr lvl="1"/>
            <a:r>
              <a:rPr lang="en-US" sz="1600" b="1" dirty="0" smtClean="0"/>
              <a:t>Biotechnology</a:t>
            </a:r>
          </a:p>
          <a:p>
            <a:pPr lvl="1"/>
            <a:r>
              <a:rPr lang="en-US" sz="1600" b="1" dirty="0" smtClean="0"/>
              <a:t>Business</a:t>
            </a:r>
          </a:p>
          <a:p>
            <a:pPr lvl="1"/>
            <a:r>
              <a:rPr lang="en-US" sz="1600" b="1" dirty="0" smtClean="0"/>
              <a:t>Child Development</a:t>
            </a:r>
          </a:p>
          <a:p>
            <a:pPr lvl="1"/>
            <a:r>
              <a:rPr lang="en-US" sz="1600" b="1" dirty="0" smtClean="0"/>
              <a:t>Communications</a:t>
            </a:r>
          </a:p>
          <a:p>
            <a:pPr lvl="1"/>
            <a:r>
              <a:rPr lang="en-US" sz="1600" b="1" dirty="0" smtClean="0"/>
              <a:t>Computer Information Studies</a:t>
            </a:r>
          </a:p>
          <a:p>
            <a:pPr lvl="1"/>
            <a:r>
              <a:rPr lang="en-US" sz="1600" b="1" dirty="0" smtClean="0"/>
              <a:t>Database Networks</a:t>
            </a:r>
          </a:p>
          <a:p>
            <a:pPr lvl="1"/>
            <a:r>
              <a:rPr lang="en-US" sz="1600" b="1" dirty="0" smtClean="0"/>
              <a:t>Dental Assisting</a:t>
            </a:r>
          </a:p>
          <a:p>
            <a:pPr lvl="1"/>
            <a:r>
              <a:rPr lang="en-US" sz="1600" b="1" dirty="0" smtClean="0"/>
              <a:t>Dental Hygiene</a:t>
            </a:r>
          </a:p>
          <a:p>
            <a:pPr lvl="1"/>
            <a:endParaRPr lang="en-US" sz="1600" b="1" dirty="0" smtClean="0"/>
          </a:p>
          <a:p>
            <a:pPr lvl="1"/>
            <a:endParaRPr lang="en-US" sz="1600" b="1" dirty="0" smtClean="0"/>
          </a:p>
          <a:p>
            <a:pPr lvl="1"/>
            <a:endParaRPr lang="en-US" sz="1600" b="1" dirty="0" smtClean="0"/>
          </a:p>
          <a:p>
            <a:pPr lvl="1"/>
            <a:endParaRPr lang="en-US" sz="1600" b="1" dirty="0" smtClean="0"/>
          </a:p>
          <a:p>
            <a:pPr lvl="1"/>
            <a:endParaRPr lang="en-US" sz="1600" b="1" dirty="0" smtClean="0"/>
          </a:p>
          <a:p>
            <a:pPr lvl="1"/>
            <a:r>
              <a:rPr lang="en-US" sz="1600" b="1" dirty="0" smtClean="0"/>
              <a:t>Diagnostic Medical Sonography</a:t>
            </a:r>
          </a:p>
          <a:p>
            <a:pPr lvl="1"/>
            <a:r>
              <a:rPr lang="en-US" sz="1600" b="1" dirty="0" smtClean="0"/>
              <a:t>GID/Multimedia</a:t>
            </a:r>
          </a:p>
          <a:p>
            <a:pPr lvl="1"/>
            <a:r>
              <a:rPr lang="en-US" sz="1600" b="1" dirty="0" smtClean="0"/>
              <a:t>Horticulture</a:t>
            </a:r>
          </a:p>
          <a:p>
            <a:pPr lvl="1"/>
            <a:r>
              <a:rPr lang="en-US" sz="1600" b="1" dirty="0" smtClean="0"/>
              <a:t>Music/Music Technology</a:t>
            </a:r>
          </a:p>
          <a:p>
            <a:pPr lvl="1"/>
            <a:r>
              <a:rPr lang="en-US" sz="1600" b="1" dirty="0" smtClean="0"/>
              <a:t>Paramedic</a:t>
            </a:r>
          </a:p>
          <a:p>
            <a:pPr lvl="1"/>
            <a:r>
              <a:rPr lang="en-US" sz="1600" b="1" dirty="0" smtClean="0"/>
              <a:t>Pharmacy Technician</a:t>
            </a:r>
          </a:p>
          <a:p>
            <a:pPr lvl="1"/>
            <a:r>
              <a:rPr lang="en-US" sz="1600" b="1" dirty="0" smtClean="0"/>
              <a:t>Photography</a:t>
            </a:r>
          </a:p>
          <a:p>
            <a:pPr lvl="1"/>
            <a:r>
              <a:rPr lang="en-US" sz="1600" b="1" dirty="0" smtClean="0"/>
              <a:t>Primary Care Associate</a:t>
            </a:r>
          </a:p>
          <a:p>
            <a:pPr lvl="1"/>
            <a:r>
              <a:rPr lang="en-US" sz="1600" b="1" dirty="0" smtClean="0"/>
              <a:t>Radio/TV/Film</a:t>
            </a:r>
          </a:p>
          <a:p>
            <a:pPr lvl="1"/>
            <a:r>
              <a:rPr lang="en-US" sz="1600" b="1" dirty="0" smtClean="0"/>
              <a:t>Radiologic Technology</a:t>
            </a:r>
          </a:p>
          <a:p>
            <a:pPr lvl="1"/>
            <a:r>
              <a:rPr lang="en-US" sz="1600" b="1" dirty="0" smtClean="0"/>
              <a:t>Respiratory Therapy</a:t>
            </a:r>
          </a:p>
          <a:p>
            <a:pPr lvl="1"/>
            <a:r>
              <a:rPr lang="en-US" sz="1600" b="1" dirty="0" smtClean="0"/>
              <a:t>Special Education</a:t>
            </a:r>
          </a:p>
          <a:p>
            <a:pPr lvl="1"/>
            <a:r>
              <a:rPr lang="en-US" sz="1600" b="1" dirty="0" smtClean="0"/>
              <a:t>Theatre</a:t>
            </a:r>
          </a:p>
          <a:p>
            <a:pPr lvl="1"/>
            <a:r>
              <a:rPr lang="en-US" sz="1600" b="1" dirty="0" smtClean="0"/>
              <a:t>Veterinary Technology</a:t>
            </a:r>
          </a:p>
          <a:p>
            <a:pPr algn="l">
              <a:defRPr/>
            </a:pPr>
            <a:endParaRPr lang="en-US" b="1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Findings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1619071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en-US" b="1" dirty="0" smtClean="0"/>
              <a:t>49% of respondents stated their primary reason for attending college was to earn a certificate or degree (with or without transfer)</a:t>
            </a:r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819400"/>
            <a:ext cx="55054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Findings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1619071"/>
            <a:ext cx="7696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/>
              <a:t>Respondents were asked why they stopped taking classes at Foothill College: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Met their goals (N = 105)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Completed the program (N = 100)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Got a job (N = 53)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Transferred to another school (N = 39)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Classes they needed were not available (N = 35)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Didn’t have enough time for classes (N = 34)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7000" y="5867400"/>
            <a:ext cx="2667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Respondents could mark multiple responses.</a:t>
            </a:r>
            <a:endParaRPr lang="en-US" sz="900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Findings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1619071"/>
            <a:ext cx="769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/>
              <a:t>Among those respondents who </a:t>
            </a:r>
            <a:r>
              <a:rPr lang="en-US" b="1" u="sng" dirty="0" smtClean="0"/>
              <a:t>did not </a:t>
            </a:r>
            <a:r>
              <a:rPr lang="en-US" b="1" dirty="0" smtClean="0"/>
              <a:t>receive a degree or certificate (skills builders):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Met their goals (N = 56)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Completed the program (N = 32)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Got a job (N = 27)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Didn’t have enough time for classes (N = 26)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Transferred to another school (N = 26)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Classes they needed were not available (N = 24)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b="1" dirty="0" smtClean="0"/>
              <a:t>Family or personal reasons (N = 16)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7000" y="5867400"/>
            <a:ext cx="2667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Respondents could mark multiple responses.</a:t>
            </a:r>
            <a:endParaRPr lang="en-US" sz="900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Findings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1619071"/>
            <a:ext cx="769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u="sng" dirty="0" smtClean="0"/>
              <a:t>89%</a:t>
            </a:r>
            <a:r>
              <a:rPr lang="en-US" dirty="0" smtClean="0"/>
              <a:t> </a:t>
            </a:r>
            <a:r>
              <a:rPr lang="en-US" b="1" dirty="0" smtClean="0"/>
              <a:t>of respondents were “Satisfied” or “Very Satisfied” with the education and training they received at our college</a:t>
            </a:r>
            <a:endParaRPr lang="en-US" dirty="0" smtClean="0"/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b="1" u="sng" dirty="0" smtClean="0"/>
              <a:t>24%</a:t>
            </a:r>
            <a:r>
              <a:rPr lang="en-US" b="1" dirty="0" smtClean="0"/>
              <a:t> indicated they transferred to a 4-year institution to pursue a bachelor’s degree</a:t>
            </a:r>
          </a:p>
          <a:p>
            <a:pPr marL="342900" lvl="1" indent="-342900"/>
            <a:endParaRPr lang="en-US" b="1" dirty="0" smtClean="0"/>
          </a:p>
          <a:p>
            <a:pPr marL="342900" lvl="1" indent="-342900">
              <a:buFont typeface="Arial"/>
              <a:buChar char="•"/>
            </a:pPr>
            <a:r>
              <a:rPr lang="en-US" b="1" u="sng" dirty="0" smtClean="0"/>
              <a:t>77%</a:t>
            </a:r>
            <a:r>
              <a:rPr lang="en-US" b="1" dirty="0" smtClean="0"/>
              <a:t> of respondents are employed for pay</a:t>
            </a:r>
            <a:endParaRPr lang="en-US" b="1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Findings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914400"/>
          </a:xfrm>
        </p:spPr>
        <p:txBody>
          <a:bodyPr/>
          <a:lstStyle/>
          <a:p>
            <a:pPr algn="l"/>
            <a:r>
              <a:rPr lang="en-US" dirty="0" smtClean="0"/>
              <a:t>Respondents reported their current employment status as: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362200"/>
            <a:ext cx="5486400" cy="330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Findings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1619071"/>
            <a:ext cx="7696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Currently employed respondents reported how closely related their current job is to their field of study:</a:t>
            </a:r>
          </a:p>
          <a:p>
            <a:pPr lvl="1"/>
            <a:r>
              <a:rPr lang="en-US" sz="2000" b="1" u="sng" dirty="0" smtClean="0"/>
              <a:t>60%</a:t>
            </a:r>
            <a:r>
              <a:rPr lang="en-US" sz="2000" b="1" dirty="0" smtClean="0"/>
              <a:t> reported very close – My current job is in the same field as my coursework/training</a:t>
            </a:r>
          </a:p>
          <a:p>
            <a:pPr lvl="1"/>
            <a:endParaRPr lang="en-US" sz="2000" b="1" dirty="0" smtClean="0"/>
          </a:p>
          <a:p>
            <a:pPr lvl="1"/>
            <a:r>
              <a:rPr lang="en-US" sz="2000" b="1" u="sng" dirty="0" smtClean="0"/>
              <a:t>21%</a:t>
            </a:r>
            <a:r>
              <a:rPr lang="en-US" sz="2000" b="1" dirty="0" smtClean="0"/>
              <a:t> reported close – I use what I learned in my coursework and training even though I am not working in the exact field</a:t>
            </a:r>
          </a:p>
          <a:p>
            <a:pPr lvl="1"/>
            <a:endParaRPr lang="en-US" sz="2000" b="1" dirty="0" smtClean="0"/>
          </a:p>
          <a:p>
            <a:pPr lvl="1"/>
            <a:r>
              <a:rPr lang="en-US" sz="2000" b="1" u="sng" dirty="0" smtClean="0"/>
              <a:t>20%</a:t>
            </a:r>
            <a:r>
              <a:rPr lang="en-US" sz="2000" b="1" dirty="0" smtClean="0"/>
              <a:t> reported not close – My studies and training are not at all related to my current job</a:t>
            </a: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Findings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1619071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 smtClean="0"/>
              <a:t>Respondents reported their work status before and after studies/training: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438400"/>
            <a:ext cx="5486400" cy="330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Findings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1619071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The hourly wage of all respondents </a:t>
            </a:r>
            <a:r>
              <a:rPr lang="en-US" b="1" i="1" u="sng" dirty="0" smtClean="0"/>
              <a:t>increased</a:t>
            </a:r>
            <a:r>
              <a:rPr lang="en-US" b="1" i="1" dirty="0" smtClean="0"/>
              <a:t> </a:t>
            </a:r>
            <a:r>
              <a:rPr lang="en-US" b="1" dirty="0" smtClean="0"/>
              <a:t>from </a:t>
            </a:r>
            <a:r>
              <a:rPr lang="en-US" b="1" u="sng" dirty="0" smtClean="0"/>
              <a:t>$27.48</a:t>
            </a:r>
            <a:r>
              <a:rPr lang="en-US" b="1" dirty="0" smtClean="0"/>
              <a:t> before to $</a:t>
            </a:r>
            <a:r>
              <a:rPr lang="en-US" b="1" u="sng" dirty="0" smtClean="0"/>
              <a:t>34.28 </a:t>
            </a:r>
            <a:r>
              <a:rPr lang="en-US" b="1" dirty="0" smtClean="0"/>
              <a:t>after their studies:</a:t>
            </a:r>
            <a:endParaRPr lang="en-US" b="1" u="sng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514600"/>
            <a:ext cx="5486400" cy="330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705600" y="6172200"/>
            <a:ext cx="2362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Hourly wage is calculated as an average.</a:t>
            </a:r>
            <a:endParaRPr lang="en-US" sz="900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Findings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457200" y="1619071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The hourly wage of completers and skill builders </a:t>
            </a:r>
            <a:r>
              <a:rPr lang="en-US" b="1" i="1" u="sng" dirty="0" smtClean="0"/>
              <a:t>increased</a:t>
            </a:r>
            <a:r>
              <a:rPr lang="en-US" b="1" dirty="0" smtClean="0"/>
              <a:t>  after their studies (skill builders &gt; completers):</a:t>
            </a:r>
            <a:endParaRPr lang="en-US" b="1" u="sng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566454"/>
            <a:ext cx="5486400" cy="330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705600" y="6172200"/>
            <a:ext cx="2362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Hourly wage is calculated as an average.</a:t>
            </a:r>
            <a:endParaRPr lang="en-US" sz="900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 anchor="ctr"/>
          <a:lstStyle/>
          <a:p>
            <a:pPr eaLnBrk="1" hangingPunct="1">
              <a:lnSpc>
                <a:spcPct val="150000"/>
              </a:lnSpc>
              <a:spcAft>
                <a:spcPts val="12000"/>
              </a:spcAft>
            </a:pPr>
            <a:r>
              <a:rPr lang="en-US" b="0" dirty="0" smtClean="0">
                <a:cs typeface="Arial" charset="0"/>
              </a:rPr>
              <a:t>Background: Why?</a:t>
            </a: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Findings Overview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1619071"/>
            <a:ext cx="76962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 smtClean="0">
                <a:latin typeface="Arial"/>
                <a:cs typeface="Arial"/>
              </a:rPr>
              <a:t>●  </a:t>
            </a:r>
            <a:r>
              <a:rPr lang="en-US" b="1" dirty="0" smtClean="0"/>
              <a:t>Completing CTE studies and training – with or without a credential – has </a:t>
            </a:r>
            <a:r>
              <a:rPr lang="en-US" b="1" u="sng" dirty="0" smtClean="0"/>
              <a:t>positive employment outcomes</a:t>
            </a:r>
            <a:r>
              <a:rPr lang="en-US" b="1" dirty="0" smtClean="0"/>
              <a:t>.</a:t>
            </a:r>
          </a:p>
          <a:p>
            <a:pPr>
              <a:defRPr/>
            </a:pPr>
            <a:endParaRPr lang="en-US" sz="1200" b="1" dirty="0" smtClean="0"/>
          </a:p>
          <a:p>
            <a:pPr>
              <a:defRPr/>
            </a:pPr>
            <a:r>
              <a:rPr lang="en-US" sz="1200" b="1" dirty="0" smtClean="0">
                <a:latin typeface="Arial"/>
                <a:cs typeface="Arial"/>
              </a:rPr>
              <a:t>●</a:t>
            </a:r>
            <a:r>
              <a:rPr lang="en-US" b="1" dirty="0" smtClean="0">
                <a:latin typeface="Arial"/>
                <a:cs typeface="Arial"/>
              </a:rPr>
              <a:t>  </a:t>
            </a:r>
            <a:r>
              <a:rPr lang="en-US" b="1" dirty="0" smtClean="0"/>
              <a:t>The </a:t>
            </a:r>
            <a:r>
              <a:rPr lang="en-US" b="1" u="sng" dirty="0" smtClean="0"/>
              <a:t>majority of respondents are employed</a:t>
            </a:r>
            <a:r>
              <a:rPr lang="en-US" b="1" dirty="0" smtClean="0"/>
              <a:t>, working in the same field as their studies, and working full-time.</a:t>
            </a:r>
          </a:p>
          <a:p>
            <a:pPr marL="0" indent="0">
              <a:buFontTx/>
              <a:buNone/>
              <a:defRPr/>
            </a:pPr>
            <a:endParaRPr lang="en-US" sz="1200" b="1" dirty="0" smtClean="0"/>
          </a:p>
          <a:p>
            <a:pPr>
              <a:defRPr/>
            </a:pPr>
            <a:r>
              <a:rPr lang="en-US" sz="1200" b="1" dirty="0" smtClean="0">
                <a:latin typeface="Arial"/>
                <a:cs typeface="Arial"/>
              </a:rPr>
              <a:t>●</a:t>
            </a:r>
            <a:r>
              <a:rPr lang="en-US" b="1" dirty="0" smtClean="0">
                <a:latin typeface="Arial"/>
                <a:cs typeface="Arial"/>
              </a:rPr>
              <a:t>  </a:t>
            </a:r>
            <a:r>
              <a:rPr lang="en-US" b="1" dirty="0" smtClean="0"/>
              <a:t>Respondents saw a </a:t>
            </a:r>
            <a:r>
              <a:rPr lang="en-US" b="1" u="sng" dirty="0" smtClean="0"/>
              <a:t>25% increase in their hourly wage </a:t>
            </a:r>
            <a:r>
              <a:rPr lang="en-US" b="1" dirty="0" smtClean="0"/>
              <a:t>after completing their studies. </a:t>
            </a:r>
          </a:p>
          <a:p>
            <a:pPr marL="0" indent="0">
              <a:buFontTx/>
              <a:buNone/>
              <a:defRPr/>
            </a:pPr>
            <a:endParaRPr lang="en-US" sz="1200" b="1" dirty="0" smtClean="0"/>
          </a:p>
          <a:p>
            <a:pPr>
              <a:defRPr/>
            </a:pPr>
            <a:r>
              <a:rPr lang="en-US" sz="1200" b="1" dirty="0" smtClean="0">
                <a:latin typeface="Arial"/>
                <a:cs typeface="Arial"/>
              </a:rPr>
              <a:t>●</a:t>
            </a:r>
            <a:r>
              <a:rPr lang="en-US" b="1" dirty="0" smtClean="0">
                <a:latin typeface="Arial"/>
                <a:cs typeface="Arial"/>
              </a:rPr>
              <a:t>  </a:t>
            </a:r>
            <a:r>
              <a:rPr lang="en-US" b="1" dirty="0" smtClean="0"/>
              <a:t>The </a:t>
            </a:r>
            <a:r>
              <a:rPr lang="en-US" b="1" u="sng" dirty="0" smtClean="0"/>
              <a:t>majority were satisfied </a:t>
            </a:r>
            <a:r>
              <a:rPr lang="en-US" b="1" dirty="0" smtClean="0"/>
              <a:t>with the education and training they received at Foothill.</a:t>
            </a:r>
            <a:endParaRPr lang="en-US" b="1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447800"/>
            <a:ext cx="6934200" cy="1524000"/>
          </a:xfrm>
        </p:spPr>
        <p:txBody>
          <a:bodyPr anchor="ctr"/>
          <a:lstStyle/>
          <a:p>
            <a:pPr eaLnBrk="1" hangingPunct="1">
              <a:lnSpc>
                <a:spcPct val="150000"/>
              </a:lnSpc>
              <a:spcAft>
                <a:spcPts val="12000"/>
              </a:spcAft>
            </a:pPr>
            <a:r>
              <a:rPr lang="en-US" b="0" dirty="0" smtClean="0">
                <a:cs typeface="Arial" charset="0"/>
              </a:rPr>
              <a:t>So What?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30480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●  </a:t>
            </a:r>
            <a:r>
              <a:rPr lang="en-US" b="1" dirty="0" smtClean="0">
                <a:latin typeface="Arial"/>
                <a:cs typeface="Arial"/>
              </a:rPr>
              <a:t>Build on data with continued participation</a:t>
            </a:r>
          </a:p>
          <a:p>
            <a:r>
              <a:rPr lang="en-US" sz="1200" b="1" dirty="0" smtClean="0">
                <a:latin typeface="Arial"/>
                <a:cs typeface="Arial"/>
              </a:rPr>
              <a:t>●  </a:t>
            </a:r>
            <a:r>
              <a:rPr lang="en-US" b="1" dirty="0" smtClean="0">
                <a:latin typeface="Arial"/>
                <a:cs typeface="Arial"/>
              </a:rPr>
              <a:t>Relevance in program review</a:t>
            </a:r>
          </a:p>
          <a:p>
            <a:r>
              <a:rPr lang="en-US" sz="1200" b="1" dirty="0" smtClean="0">
                <a:latin typeface="Arial"/>
                <a:cs typeface="Arial"/>
              </a:rPr>
              <a:t>●  </a:t>
            </a:r>
            <a:r>
              <a:rPr lang="en-US" b="1" dirty="0" smtClean="0">
                <a:latin typeface="Arial"/>
                <a:cs typeface="Arial"/>
              </a:rPr>
              <a:t>Relevance in SLOs</a:t>
            </a:r>
          </a:p>
          <a:p>
            <a:r>
              <a:rPr lang="en-US" sz="1200" b="1" dirty="0" smtClean="0">
                <a:latin typeface="Arial"/>
                <a:cs typeface="Arial"/>
              </a:rPr>
              <a:t>●  </a:t>
            </a:r>
            <a:r>
              <a:rPr lang="en-US" b="1" dirty="0" smtClean="0">
                <a:latin typeface="Arial"/>
                <a:cs typeface="Arial"/>
              </a:rPr>
              <a:t>Other questions generated?</a:t>
            </a:r>
          </a:p>
          <a:p>
            <a:r>
              <a:rPr lang="en-US" sz="1200" b="1" dirty="0" smtClean="0">
                <a:latin typeface="Arial"/>
                <a:cs typeface="Arial"/>
              </a:rPr>
              <a:t>●  </a:t>
            </a:r>
            <a:r>
              <a:rPr lang="en-US" b="1" dirty="0" smtClean="0">
                <a:latin typeface="Arial"/>
                <a:cs typeface="Arial"/>
              </a:rPr>
              <a:t>What is your takeaway?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Additional Resources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1619071"/>
            <a:ext cx="7696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en-US" b="1" dirty="0" smtClean="0"/>
              <a:t>CTE Outcomes Survey website: </a:t>
            </a:r>
            <a:r>
              <a:rPr lang="en-US" b="1" dirty="0" smtClean="0">
                <a:hlinkClick r:id="rId2"/>
              </a:rPr>
              <a:t>http://www.rpgroup.org/projects/CTE-Employment-Outcomes-Survey</a:t>
            </a:r>
            <a:endParaRPr lang="en-US" b="1" dirty="0" smtClean="0"/>
          </a:p>
          <a:p>
            <a:pPr marL="0" indent="0">
              <a:buFontTx/>
              <a:buNone/>
              <a:defRPr/>
            </a:pPr>
            <a:endParaRPr lang="en-US" b="1" dirty="0" smtClean="0"/>
          </a:p>
          <a:p>
            <a:pPr marL="0" indent="0">
              <a:buFontTx/>
              <a:buNone/>
              <a:defRPr/>
            </a:pPr>
            <a:r>
              <a:rPr lang="en-US" b="1" dirty="0" smtClean="0"/>
              <a:t>CTE User Guide: </a:t>
            </a:r>
            <a:r>
              <a:rPr lang="en-US" b="1" u="sng" dirty="0" smtClean="0">
                <a:hlinkClick r:id="rId3"/>
              </a:rPr>
              <a:t>http://www.rpgroup.org/resources/resources-using-results</a:t>
            </a:r>
            <a:r>
              <a:rPr lang="en-US" b="1" dirty="0" smtClean="0"/>
              <a:t> </a:t>
            </a:r>
          </a:p>
          <a:p>
            <a:pPr marL="0" indent="0">
              <a:buFontTx/>
              <a:buNone/>
              <a:defRPr/>
            </a:pPr>
            <a:endParaRPr lang="en-US" b="1" dirty="0" smtClean="0"/>
          </a:p>
          <a:p>
            <a:pPr marL="0" indent="0">
              <a:buFontTx/>
              <a:buNone/>
              <a:defRPr/>
            </a:pPr>
            <a:r>
              <a:rPr lang="en-US" b="1" dirty="0" smtClean="0"/>
              <a:t>Program level data available</a:t>
            </a:r>
          </a:p>
          <a:p>
            <a:pPr marL="0" indent="0">
              <a:buFontTx/>
              <a:buNone/>
              <a:defRPr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FontTx/>
              <a:buNone/>
              <a:defRPr/>
            </a:pPr>
            <a:endParaRPr lang="en-US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Purpose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>
              <a:defRPr/>
            </a:pPr>
            <a:r>
              <a:rPr lang="en-US" b="1" dirty="0" smtClean="0"/>
              <a:t>Provide information on employment outcomes for students who have participated in career technical education (CTE) programs at California community colleges.</a:t>
            </a:r>
          </a:p>
          <a:p>
            <a:pPr algn="l">
              <a:spcAft>
                <a:spcPts val="0"/>
              </a:spcAft>
              <a:defRPr/>
            </a:pPr>
            <a:endParaRPr lang="en-US" sz="1000" b="1" dirty="0" smtClean="0"/>
          </a:p>
          <a:p>
            <a:pPr algn="l">
              <a:defRPr/>
            </a:pPr>
            <a:endParaRPr lang="en-US" b="1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Research Questions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>
              <a:defRPr/>
            </a:pPr>
            <a:r>
              <a:rPr lang="en-US" b="1" dirty="0" smtClean="0"/>
              <a:t>1) Do students become employed within their field of study? </a:t>
            </a:r>
          </a:p>
          <a:p>
            <a:pPr algn="l">
              <a:defRPr/>
            </a:pPr>
            <a:endParaRPr lang="en-US" b="1" dirty="0" smtClean="0"/>
          </a:p>
          <a:p>
            <a:pPr algn="l">
              <a:defRPr/>
            </a:pPr>
            <a:r>
              <a:rPr lang="en-US" b="1" dirty="0" smtClean="0"/>
              <a:t>2) Does community college coursework positively affected their earning potential? </a:t>
            </a:r>
          </a:p>
          <a:p>
            <a:pPr algn="l">
              <a:defRPr/>
            </a:pPr>
            <a:endParaRPr lang="en-US" b="1" dirty="0" smtClean="0"/>
          </a:p>
          <a:p>
            <a:pPr algn="l">
              <a:defRPr/>
            </a:pPr>
            <a:r>
              <a:rPr lang="en-US" b="1" dirty="0" smtClean="0"/>
              <a:t>3) Why do students drop out of CTE programs? </a:t>
            </a:r>
          </a:p>
          <a:p>
            <a:pPr algn="l">
              <a:defRPr/>
            </a:pPr>
            <a:endParaRPr lang="en-US" b="1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Survey Development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>
              <a:defRPr/>
            </a:pPr>
            <a:r>
              <a:rPr lang="en-US" b="1" dirty="0" smtClean="0"/>
              <a:t>The RP Group partnered with the Bay Area Community College Consortium and practitioners from around the state to develop a universally available survey methodology. </a:t>
            </a:r>
          </a:p>
          <a:p>
            <a:pPr algn="l">
              <a:defRPr/>
            </a:pPr>
            <a:endParaRPr lang="en-US" b="1" dirty="0" smtClean="0"/>
          </a:p>
          <a:p>
            <a:pPr algn="l">
              <a:defRPr/>
            </a:pPr>
            <a:r>
              <a:rPr lang="en-US" b="1" dirty="0" smtClean="0"/>
              <a:t>The survey is based on completer and leaver surveys conducted at several colleges and was tested through a pilot study (2011-2012).</a:t>
            </a:r>
          </a:p>
          <a:p>
            <a:pPr algn="l">
              <a:defRPr/>
            </a:pPr>
            <a:endParaRPr lang="en-US" b="1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 anchor="ctr"/>
          <a:lstStyle/>
          <a:p>
            <a:pPr eaLnBrk="1" hangingPunct="1">
              <a:lnSpc>
                <a:spcPct val="150000"/>
              </a:lnSpc>
              <a:spcAft>
                <a:spcPts val="12000"/>
              </a:spcAft>
            </a:pPr>
            <a:r>
              <a:rPr lang="en-US" b="0" dirty="0" smtClean="0">
                <a:cs typeface="Arial" charset="0"/>
              </a:rPr>
              <a:t>Methodology: How?</a:t>
            </a: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Methodology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algn="l"/>
            <a:r>
              <a:rPr lang="en-US" b="1" dirty="0" smtClean="0"/>
              <a:t>Survey sent to students if they met one or more of the following criteria in 2010-2011:</a:t>
            </a:r>
          </a:p>
          <a:p>
            <a:pPr lvl="1"/>
            <a:r>
              <a:rPr lang="en-US" sz="2000" b="1" dirty="0" smtClean="0"/>
              <a:t>Did not enroll in 2011-2012</a:t>
            </a:r>
          </a:p>
          <a:p>
            <a:pPr lvl="1"/>
            <a:r>
              <a:rPr lang="en-US" sz="2000" b="1" dirty="0" smtClean="0"/>
              <a:t>Earned a certificate of 6 or more units</a:t>
            </a:r>
          </a:p>
          <a:p>
            <a:pPr lvl="1"/>
            <a:r>
              <a:rPr lang="en-US" sz="2000" b="1" dirty="0" smtClean="0"/>
              <a:t>Earned a vocational degree </a:t>
            </a:r>
          </a:p>
          <a:p>
            <a:pPr lvl="1"/>
            <a:r>
              <a:rPr lang="en-US" sz="2000" b="1" dirty="0" smtClean="0"/>
              <a:t>Earned 9+ CTE units</a:t>
            </a:r>
          </a:p>
          <a:p>
            <a:pPr lvl="1"/>
            <a:endParaRPr lang="en-US" sz="800" b="1" dirty="0" smtClean="0"/>
          </a:p>
          <a:p>
            <a:pPr algn="l"/>
            <a:r>
              <a:rPr lang="en-US" b="1" dirty="0" smtClean="0"/>
              <a:t>Survey questions included: </a:t>
            </a:r>
          </a:p>
          <a:p>
            <a:pPr lvl="1"/>
            <a:r>
              <a:rPr lang="en-US" sz="2000" b="1" dirty="0" smtClean="0"/>
              <a:t>Employment status (before and after)</a:t>
            </a:r>
          </a:p>
          <a:p>
            <a:pPr lvl="1"/>
            <a:r>
              <a:rPr lang="en-US" sz="2000" b="1" dirty="0" smtClean="0"/>
              <a:t>Wages and benefits</a:t>
            </a:r>
          </a:p>
          <a:p>
            <a:pPr lvl="1"/>
            <a:r>
              <a:rPr lang="en-US" sz="2000" b="1" dirty="0" smtClean="0"/>
              <a:t>Satisfaction with education/training</a:t>
            </a:r>
          </a:p>
          <a:p>
            <a:pPr algn="l">
              <a:defRPr/>
            </a:pPr>
            <a:endParaRPr lang="en-US" b="1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143000"/>
            <a:ext cx="6934200" cy="762000"/>
          </a:xfrm>
        </p:spPr>
        <p:txBody>
          <a:bodyPr anchor="t"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Methodology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Subtitle 4"/>
          <p:cNvSpPr>
            <a:spLocks noGrp="1"/>
          </p:cNvSpPr>
          <p:nvPr>
            <p:ph type="subTitle" sz="quarter" idx="1"/>
          </p:nvPr>
        </p:nvSpPr>
        <p:spPr>
          <a:xfrm>
            <a:off x="457200" y="1752600"/>
            <a:ext cx="8382000" cy="4114800"/>
          </a:xfrm>
        </p:spPr>
        <p:txBody>
          <a:bodyPr/>
          <a:lstStyle/>
          <a:p>
            <a:pPr algn="l">
              <a:defRPr/>
            </a:pPr>
            <a:r>
              <a:rPr lang="en-US" b="1" dirty="0" smtClean="0"/>
              <a:t>Surveys were administered in early 2013:</a:t>
            </a:r>
          </a:p>
          <a:p>
            <a:pPr lvl="1"/>
            <a:r>
              <a:rPr lang="en-US" sz="2000" b="1" dirty="0" smtClean="0"/>
              <a:t>Email</a:t>
            </a:r>
          </a:p>
          <a:p>
            <a:pPr lvl="1"/>
            <a:r>
              <a:rPr lang="en-US" sz="2000" b="1" dirty="0" smtClean="0"/>
              <a:t>U.S. Mail</a:t>
            </a:r>
          </a:p>
          <a:p>
            <a:pPr algn="l">
              <a:defRPr/>
            </a:pPr>
            <a:endParaRPr lang="en-US" sz="2000" b="1" dirty="0" smtClean="0"/>
          </a:p>
          <a:p>
            <a:pPr algn="l">
              <a:defRPr/>
            </a:pPr>
            <a:r>
              <a:rPr lang="en-US" b="1" dirty="0" smtClean="0"/>
              <a:t>Our total sample = 1,838</a:t>
            </a:r>
          </a:p>
          <a:p>
            <a:pPr algn="l">
              <a:defRPr/>
            </a:pPr>
            <a:r>
              <a:rPr lang="en-US" b="1" dirty="0" smtClean="0"/>
              <a:t>Our college’s response rate =14% (261 students)</a:t>
            </a:r>
          </a:p>
          <a:p>
            <a:pPr algn="l">
              <a:defRPr/>
            </a:pPr>
            <a:r>
              <a:rPr lang="en-US" b="1" dirty="0" smtClean="0"/>
              <a:t>Completers = 393 (21%); Skills Builders = 1,445 (79%)</a:t>
            </a:r>
          </a:p>
          <a:p>
            <a:pPr algn="l">
              <a:buFont typeface="Arial" pitchFamily="34" charset="0"/>
              <a:buChar char="•"/>
              <a:defRPr/>
            </a:pPr>
            <a:endParaRPr lang="en-US" sz="2000" b="1" dirty="0" smtClean="0"/>
          </a:p>
          <a:p>
            <a:pPr algn="l">
              <a:defRPr/>
            </a:pPr>
            <a:r>
              <a:rPr lang="en-US" b="1" dirty="0" smtClean="0"/>
              <a:t>Statewide sample = 35 colleges or 47,436 students</a:t>
            </a:r>
          </a:p>
          <a:p>
            <a:pPr algn="l">
              <a:defRPr/>
            </a:pPr>
            <a:r>
              <a:rPr lang="en-US" b="1" dirty="0" smtClean="0"/>
              <a:t>Statewide response rate = 24% (email, U.S. mail, phone)</a:t>
            </a:r>
          </a:p>
          <a:p>
            <a:pPr algn="l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 anchor="ctr"/>
          <a:lstStyle/>
          <a:p>
            <a:pPr eaLnBrk="1" hangingPunct="1">
              <a:lnSpc>
                <a:spcPct val="150000"/>
              </a:lnSpc>
              <a:spcAft>
                <a:spcPts val="12000"/>
              </a:spcAft>
            </a:pPr>
            <a:r>
              <a:rPr lang="en-US" b="0" dirty="0" smtClean="0">
                <a:cs typeface="Arial" charset="0"/>
              </a:rPr>
              <a:t>Findings: What?</a:t>
            </a: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oothill_Presents">
  <a:themeElements>
    <a:clrScheme name="">
      <a:dk1>
        <a:srgbClr val="800000"/>
      </a:dk1>
      <a:lt1>
        <a:srgbClr val="FFFFCC"/>
      </a:lt1>
      <a:dk2>
        <a:srgbClr val="330000"/>
      </a:dk2>
      <a:lt2>
        <a:srgbClr val="FFFFCC"/>
      </a:lt2>
      <a:accent1>
        <a:srgbClr val="777777"/>
      </a:accent1>
      <a:accent2>
        <a:srgbClr val="0033CC"/>
      </a:accent2>
      <a:accent3>
        <a:srgbClr val="ADAAAA"/>
      </a:accent3>
      <a:accent4>
        <a:srgbClr val="DADAAE"/>
      </a:accent4>
      <a:accent5>
        <a:srgbClr val="BDBDBD"/>
      </a:accent5>
      <a:accent6>
        <a:srgbClr val="002DB9"/>
      </a:accent6>
      <a:hlink>
        <a:srgbClr val="800000"/>
      </a:hlink>
      <a:folHlink>
        <a:srgbClr val="66006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Foothill_Presents.pot</Template>
  <TotalTime>1028</TotalTime>
  <Words>872</Words>
  <Application>Microsoft Macintosh PowerPoint</Application>
  <PresentationFormat>On-screen Show (4:3)</PresentationFormat>
  <Paragraphs>205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Foothill_Presents</vt:lpstr>
      <vt:lpstr>Career and Technical Education (CTE) Employment Outcomes Survey 2013   Tuesday, November 12, 2013 Workforce Workgroup Presentation</vt:lpstr>
      <vt:lpstr>Background: Why?</vt:lpstr>
      <vt:lpstr>Purpose  </vt:lpstr>
      <vt:lpstr>Research Questions  </vt:lpstr>
      <vt:lpstr>Survey Development  </vt:lpstr>
      <vt:lpstr>Methodology: How?</vt:lpstr>
      <vt:lpstr>Methodology  </vt:lpstr>
      <vt:lpstr>Methodology  </vt:lpstr>
      <vt:lpstr>Findings: What?</vt:lpstr>
      <vt:lpstr>Findings  </vt:lpstr>
      <vt:lpstr>Findings </vt:lpstr>
      <vt:lpstr>Findings  </vt:lpstr>
      <vt:lpstr>Findings  </vt:lpstr>
      <vt:lpstr>Findings  </vt:lpstr>
      <vt:lpstr>Findings  </vt:lpstr>
      <vt:lpstr>Findings  </vt:lpstr>
      <vt:lpstr>Findings  </vt:lpstr>
      <vt:lpstr>Findings  </vt:lpstr>
      <vt:lpstr>Findings  </vt:lpstr>
      <vt:lpstr>Findings Overview  </vt:lpstr>
      <vt:lpstr>So What?</vt:lpstr>
      <vt:lpstr>Additional Resources  </vt:lpstr>
    </vt:vector>
  </TitlesOfParts>
  <Company>Foothill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Accreditation Kick Off  Friday, February 26, 2010</dc:title>
  <dc:creator>Lucy Rodriguez</dc:creator>
  <cp:lastModifiedBy>Tech</cp:lastModifiedBy>
  <cp:revision>123</cp:revision>
  <dcterms:created xsi:type="dcterms:W3CDTF">2011-01-21T20:30:16Z</dcterms:created>
  <dcterms:modified xsi:type="dcterms:W3CDTF">2013-11-12T20:59:38Z</dcterms:modified>
</cp:coreProperties>
</file>